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71" r:id="rId9"/>
    <p:sldId id="272" r:id="rId10"/>
    <p:sldId id="268" r:id="rId11"/>
    <p:sldId id="269" r:id="rId12"/>
    <p:sldId id="270" r:id="rId13"/>
    <p:sldId id="264" r:id="rId14"/>
    <p:sldId id="267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1568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186-A032-5047-9A2E-6CA1F73E2937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7D97-DEE8-C044-880F-447057BD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4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186-A032-5047-9A2E-6CA1F73E2937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7D97-DEE8-C044-880F-447057BD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186-A032-5047-9A2E-6CA1F73E2937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7D97-DEE8-C044-880F-447057BD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186-A032-5047-9A2E-6CA1F73E2937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7D97-DEE8-C044-880F-447057BD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0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186-A032-5047-9A2E-6CA1F73E2937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7D97-DEE8-C044-880F-447057BD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186-A032-5047-9A2E-6CA1F73E2937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7D97-DEE8-C044-880F-447057BD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8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186-A032-5047-9A2E-6CA1F73E2937}" type="datetimeFigureOut">
              <a:rPr lang="en-US" smtClean="0"/>
              <a:t>9/8/17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7D97-DEE8-C044-880F-447057BD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186-A032-5047-9A2E-6CA1F73E2937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7D97-DEE8-C044-880F-447057BD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2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186-A032-5047-9A2E-6CA1F73E2937}" type="datetimeFigureOut">
              <a:rPr lang="en-US" smtClean="0"/>
              <a:t>9/8/17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7D97-DEE8-C044-880F-447057BD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3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186-A032-5047-9A2E-6CA1F73E2937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7D97-DEE8-C044-880F-447057BD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1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186-A032-5047-9A2E-6CA1F73E2937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7D97-DEE8-C044-880F-447057BD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5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5186-A032-5047-9A2E-6CA1F73E2937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87D97-DEE8-C044-880F-447057BD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4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79400" y="0"/>
            <a:ext cx="8575524" cy="6858000"/>
            <a:chOff x="279400" y="0"/>
            <a:chExt cx="8575524" cy="6858000"/>
          </a:xfrm>
        </p:grpSpPr>
        <p:grpSp>
          <p:nvGrpSpPr>
            <p:cNvPr id="15" name="Group 14"/>
            <p:cNvGrpSpPr/>
            <p:nvPr/>
          </p:nvGrpSpPr>
          <p:grpSpPr>
            <a:xfrm>
              <a:off x="279400" y="0"/>
              <a:ext cx="8575524" cy="6858000"/>
              <a:chOff x="279400" y="0"/>
              <a:chExt cx="8575524" cy="6858000"/>
            </a:xfrm>
          </p:grpSpPr>
          <p:pic>
            <p:nvPicPr>
              <p:cNvPr id="4" name="Picture 3" descr="replot4paper_cal_cer.eps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400" y="0"/>
                <a:ext cx="8575524" cy="685800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 rot="20889739">
                <a:off x="4628828" y="5925751"/>
                <a:ext cx="3607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# of Photo-electrons, </a:t>
                </a:r>
                <a:r>
                  <a:rPr lang="en-US" sz="2400" dirty="0" err="1" smtClean="0"/>
                  <a:t>N</a:t>
                </a:r>
                <a:r>
                  <a:rPr lang="en-US" sz="2400" baseline="-25000" dirty="0" err="1" smtClean="0"/>
                  <a:t>cer</a:t>
                </a: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2097014">
                <a:off x="1712045" y="5651890"/>
                <a:ext cx="9506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/>
                  <a:t>E</a:t>
                </a:r>
                <a:r>
                  <a:rPr lang="en-US" sz="2400" baseline="-25000" dirty="0" err="1" smtClean="0"/>
                  <a:t>cal</a:t>
                </a:r>
                <a:r>
                  <a:rPr lang="en-US" sz="2400" dirty="0" smtClean="0"/>
                  <a:t>/P </a:t>
                </a:r>
                <a:endParaRPr lang="en-US" sz="2400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V="1">
                <a:off x="2671840" y="4537766"/>
                <a:ext cx="4163399" cy="85407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2427829" y="4407048"/>
                <a:ext cx="2450733" cy="1566698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918900" y="3492025"/>
              <a:ext cx="15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Electrons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1553" y="5271836"/>
              <a:ext cx="1012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953735"/>
                  </a:solidFill>
                </a:rPr>
                <a:t>Pions</a:t>
              </a:r>
              <a:endParaRPr lang="en-US" sz="2400" dirty="0">
                <a:solidFill>
                  <a:srgbClr val="953735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 rot="16200000">
            <a:off x="-431967" y="2705157"/>
            <a:ext cx="141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Counts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419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ldf_8_1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9" y="172102"/>
            <a:ext cx="8712501" cy="66858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3398945" y="1064414"/>
            <a:ext cx="3249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Relative Dilution Factor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-3246545" y="2019793"/>
            <a:ext cx="3249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Invariant Mass, W (</a:t>
            </a:r>
            <a:r>
              <a:rPr lang="en-US" sz="2000" dirty="0" err="1" smtClean="0"/>
              <a:t>GeV</a:t>
            </a:r>
            <a:r>
              <a:rPr lang="en-US" sz="2000" dirty="0" smtClean="0"/>
              <a:t>/c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314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ldf_8_10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 b="52579"/>
          <a:stretch/>
        </p:blipFill>
        <p:spPr>
          <a:xfrm>
            <a:off x="653643" y="172102"/>
            <a:ext cx="8395017" cy="31705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-1372622" y="1459017"/>
            <a:ext cx="3791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Relative Dil. Fac.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308561" y="3249263"/>
            <a:ext cx="3713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Invariant Mass, W (</a:t>
            </a:r>
            <a:r>
              <a:rPr lang="en-US" sz="2400" dirty="0" err="1" smtClean="0"/>
              <a:t>GeV</a:t>
            </a:r>
            <a:r>
              <a:rPr lang="en-US" sz="2400" dirty="0" smtClean="0"/>
              <a:t>/c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626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92088" y="2838169"/>
            <a:ext cx="8756572" cy="3953969"/>
            <a:chOff x="292088" y="2838169"/>
            <a:chExt cx="8756572" cy="3953969"/>
          </a:xfrm>
        </p:grpSpPr>
        <p:pic>
          <p:nvPicPr>
            <p:cNvPr id="2" name="Picture 1" descr="reldf_8_10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0" t="46025" b="5377"/>
            <a:stretch/>
          </p:blipFill>
          <p:spPr>
            <a:xfrm>
              <a:off x="634968" y="3249262"/>
              <a:ext cx="8413692" cy="324926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-1372622" y="4502879"/>
              <a:ext cx="3791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The Relative Dil. Fac.</a:t>
              </a:r>
              <a:endParaRPr lang="en-US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08561" y="6330473"/>
              <a:ext cx="3713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Invariant Mass, W (</a:t>
              </a:r>
              <a:r>
                <a:rPr lang="en-US" sz="2400" dirty="0" err="1" smtClean="0"/>
                <a:t>GeV</a:t>
              </a:r>
              <a:r>
                <a:rPr lang="en-US" sz="2400" dirty="0" smtClean="0"/>
                <a:t>/c</a:t>
              </a:r>
              <a:r>
                <a:rPr lang="en-US" sz="2400" baseline="30000" dirty="0" smtClean="0"/>
                <a:t>2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626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4286445" y="5477419"/>
            <a:ext cx="6858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ＭＳ 明朝"/>
                <a:cs typeface="Times New Roman"/>
                <a:sym typeface="Symbol"/>
              </a:rPr>
              <a:t></a:t>
            </a:r>
            <a:r>
              <a:rPr lang="en-US" sz="1400" baseline="-25000" dirty="0">
                <a:effectLst/>
                <a:ea typeface="ＭＳ 明朝"/>
                <a:cs typeface="Times New Roman"/>
              </a:rPr>
              <a:t>P</a:t>
            </a:r>
            <a:r>
              <a:rPr lang="en-US" sz="1200" dirty="0">
                <a:effectLst/>
                <a:ea typeface="ＭＳ 明朝"/>
                <a:cs typeface="Times New Roman"/>
              </a:rPr>
              <a:t> </a:t>
            </a:r>
            <a:r>
              <a:rPr lang="en-US" sz="1100" dirty="0">
                <a:effectLst/>
                <a:ea typeface="ＭＳ 明朝"/>
                <a:cs typeface="Times New Roman"/>
              </a:rPr>
              <a:t>(%)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6" name="Text Box 4"/>
          <p:cNvSpPr txBox="1"/>
          <p:nvPr/>
        </p:nvSpPr>
        <p:spPr>
          <a:xfrm rot="16200000">
            <a:off x="1549993" y="3098472"/>
            <a:ext cx="10287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effectLst/>
                <a:ea typeface="ＭＳ 明朝"/>
                <a:cs typeface="Times New Roman"/>
                <a:sym typeface="Symbol"/>
              </a:rPr>
              <a:t>θ</a:t>
            </a:r>
            <a:r>
              <a:rPr lang="en-US" sz="1400" baseline="-25000" dirty="0" err="1" smtClean="0">
                <a:effectLst/>
                <a:ea typeface="ＭＳ 明朝"/>
                <a:cs typeface="Times New Roman"/>
              </a:rPr>
              <a:t>tar</a:t>
            </a:r>
            <a:r>
              <a:rPr lang="en-US" sz="1400" dirty="0" smtClean="0">
                <a:effectLst/>
                <a:ea typeface="ＭＳ 明朝"/>
                <a:cs typeface="Times New Roman"/>
              </a:rPr>
              <a:t> </a:t>
            </a:r>
            <a:r>
              <a:rPr lang="en-US" sz="1100" dirty="0">
                <a:effectLst/>
                <a:ea typeface="ＭＳ 明朝"/>
                <a:cs typeface="Times New Roman"/>
              </a:rPr>
              <a:t>(Deg.)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pic>
        <p:nvPicPr>
          <p:cNvPr id="3" name="Picture 2" descr="test (4)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t="8300" r="6692" b="7444"/>
          <a:stretch/>
        </p:blipFill>
        <p:spPr>
          <a:xfrm>
            <a:off x="2180960" y="1321251"/>
            <a:ext cx="4503043" cy="425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6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39221" y="3570478"/>
            <a:ext cx="3815073" cy="1970338"/>
            <a:chOff x="2663664" y="4209838"/>
            <a:chExt cx="3815073" cy="1970338"/>
          </a:xfrm>
        </p:grpSpPr>
        <p:sp>
          <p:nvSpPr>
            <p:cNvPr id="10" name="TextBox 9"/>
            <p:cNvSpPr txBox="1"/>
            <p:nvPr/>
          </p:nvSpPr>
          <p:spPr>
            <a:xfrm>
              <a:off x="4412065" y="5918566"/>
              <a:ext cx="1407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Y</a:t>
              </a:r>
              <a:r>
                <a:rPr lang="en-US" sz="1100" baseline="-25000" dirty="0" smtClean="0"/>
                <a:t>BETA</a:t>
              </a:r>
              <a:r>
                <a:rPr lang="en-US" sz="1100" dirty="0" smtClean="0"/>
                <a:t> (cm)</a:t>
              </a:r>
              <a:endParaRPr lang="en-US" sz="1100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731570" y="4209838"/>
              <a:ext cx="3747167" cy="1767862"/>
              <a:chOff x="2731570" y="4209838"/>
              <a:chExt cx="3747167" cy="1767862"/>
            </a:xfrm>
          </p:grpSpPr>
          <p:pic>
            <p:nvPicPr>
              <p:cNvPr id="2" name="Picture 1" descr="coin_corrb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14" t="62565" r="13933" b="12836"/>
              <a:stretch/>
            </p:blipFill>
            <p:spPr>
              <a:xfrm>
                <a:off x="2835249" y="4290718"/>
                <a:ext cx="3643488" cy="1686982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 rot="16200000">
                <a:off x="2530353" y="5060541"/>
                <a:ext cx="557956" cy="1555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299439" y="4209838"/>
                <a:ext cx="708452" cy="155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 rot="16200000">
              <a:off x="2422949" y="4918599"/>
              <a:ext cx="743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ΔY (cm)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81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830542" y="2170986"/>
            <a:ext cx="3556000" cy="2857500"/>
            <a:chOff x="2794000" y="1993900"/>
            <a:chExt cx="3556000" cy="2857500"/>
          </a:xfrm>
        </p:grpSpPr>
        <p:grpSp>
          <p:nvGrpSpPr>
            <p:cNvPr id="15" name="Group 14"/>
            <p:cNvGrpSpPr/>
            <p:nvPr/>
          </p:nvGrpSpPr>
          <p:grpSpPr>
            <a:xfrm>
              <a:off x="2794000" y="1993900"/>
              <a:ext cx="3556000" cy="2857500"/>
              <a:chOff x="2794000" y="1993900"/>
              <a:chExt cx="3556000" cy="2857500"/>
            </a:xfrm>
          </p:grpSpPr>
          <p:pic>
            <p:nvPicPr>
              <p:cNvPr id="13" name="Picture 12" descr="single_corr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4000" y="1993900"/>
                <a:ext cx="3556000" cy="2857500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2850783" y="3048058"/>
                <a:ext cx="201017" cy="5516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4455990" y="3048058"/>
              <a:ext cx="201017" cy="551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 rot="16200000">
            <a:off x="2549249" y="3415588"/>
            <a:ext cx="785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θ</a:t>
            </a:r>
            <a:r>
              <a:rPr lang="en-US" sz="1200" baseline="-25000" dirty="0" err="1" smtClean="0"/>
              <a:t>tar</a:t>
            </a:r>
            <a:r>
              <a:rPr lang="en-US" sz="1100" baseline="-25000" dirty="0" smtClean="0"/>
              <a:t> </a:t>
            </a:r>
            <a:r>
              <a:rPr lang="en-US" sz="1100" dirty="0" smtClean="0"/>
              <a:t>(rad)</a:t>
            </a:r>
            <a:endParaRPr lang="en-US" sz="1100" baseline="-250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4165037" y="3411778"/>
            <a:ext cx="785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en-US" sz="1100" baseline="-25000" dirty="0" smtClean="0"/>
              <a:t>tar </a:t>
            </a:r>
            <a:r>
              <a:rPr lang="en-US" sz="1100" dirty="0" smtClean="0"/>
              <a:t>(rad)</a:t>
            </a:r>
            <a:endParaRPr lang="en-US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50913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57917" y="130716"/>
            <a:ext cx="4190040" cy="6474671"/>
            <a:chOff x="4157917" y="130716"/>
            <a:chExt cx="4190040" cy="6474671"/>
          </a:xfrm>
        </p:grpSpPr>
        <p:pic>
          <p:nvPicPr>
            <p:cNvPr id="2" name="Picture 1" descr="replot4paper_delta.eps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05" t="5990" r="5911"/>
            <a:stretch/>
          </p:blipFill>
          <p:spPr>
            <a:xfrm>
              <a:off x="4687555" y="130716"/>
              <a:ext cx="3660402" cy="644717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45449" y="6143722"/>
              <a:ext cx="1718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 (</a:t>
              </a:r>
              <a:r>
                <a:rPr lang="en-US" sz="2400" dirty="0" err="1" smtClean="0"/>
                <a:t>GeV</a:t>
              </a:r>
              <a:r>
                <a:rPr lang="en-US" sz="2400" dirty="0" smtClean="0"/>
                <a:t>/c</a:t>
              </a:r>
              <a:r>
                <a:rPr lang="en-US" sz="2400" baseline="30000" dirty="0" smtClean="0"/>
                <a:t>2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5107" y="2782416"/>
              <a:ext cx="1307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2400" dirty="0" err="1" smtClean="0"/>
                <a:t>δ</a:t>
              </a:r>
              <a:r>
                <a:rPr lang="en-US" sz="2400" dirty="0" smtClean="0"/>
                <a:t> ( % 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13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9400" y="0"/>
            <a:ext cx="8575524" cy="6858000"/>
            <a:chOff x="279400" y="0"/>
            <a:chExt cx="8575524" cy="6858000"/>
          </a:xfrm>
        </p:grpSpPr>
        <p:pic>
          <p:nvPicPr>
            <p:cNvPr id="2" name="Picture 1" descr="ydiff_vs_xdiff (1)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00" y="0"/>
              <a:ext cx="8575524" cy="68580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089942" y="6347062"/>
              <a:ext cx="1811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ΔX (cm) </a:t>
              </a:r>
              <a:endParaRPr lang="en-US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 rot="16200000">
              <a:off x="-317492" y="2802022"/>
              <a:ext cx="1811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ΔY (cm)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13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79400" y="0"/>
            <a:ext cx="8575524" cy="6858000"/>
            <a:chOff x="279400" y="0"/>
            <a:chExt cx="8575524" cy="6858000"/>
          </a:xfrm>
        </p:grpSpPr>
        <p:pic>
          <p:nvPicPr>
            <p:cNvPr id="4" name="Picture 3" descr="dpel_hms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00" y="0"/>
              <a:ext cx="8575524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32729" y="6330461"/>
              <a:ext cx="803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Δ</a:t>
              </a:r>
              <a:r>
                <a:rPr lang="en-US" sz="2400" baseline="-25000" dirty="0" err="1"/>
                <a:t>p</a:t>
              </a:r>
              <a:endParaRPr lang="en-US" sz="2400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404862" y="2878790"/>
              <a:ext cx="1830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Counts</a:t>
              </a:r>
              <a:endParaRPr 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260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79400" y="112042"/>
            <a:ext cx="8572500" cy="6568041"/>
            <a:chOff x="279400" y="112042"/>
            <a:chExt cx="8572500" cy="6568041"/>
          </a:xfrm>
        </p:grpSpPr>
        <p:sp>
          <p:nvSpPr>
            <p:cNvPr id="4" name="TextBox 3"/>
            <p:cNvSpPr txBox="1"/>
            <p:nvPr/>
          </p:nvSpPr>
          <p:spPr>
            <a:xfrm>
              <a:off x="3865833" y="6218418"/>
              <a:ext cx="2857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Q</a:t>
              </a:r>
              <a:r>
                <a:rPr lang="en-US" sz="2400" baseline="30000" dirty="0" smtClean="0"/>
                <a:t>2</a:t>
              </a:r>
              <a:r>
                <a:rPr lang="en-US" sz="2400" dirty="0" smtClean="0"/>
                <a:t> (</a:t>
              </a:r>
              <a:r>
                <a:rPr lang="en-US" sz="2400" dirty="0" err="1" smtClean="0"/>
                <a:t>GeV</a:t>
              </a:r>
              <a:r>
                <a:rPr lang="en-US" sz="2400" dirty="0" smtClean="0"/>
                <a:t>/c)</a:t>
              </a:r>
              <a:r>
                <a:rPr lang="en-US" sz="2400" baseline="30000" dirty="0" smtClean="0"/>
                <a:t>2</a:t>
              </a:r>
              <a:endParaRPr lang="en-US" sz="2400" baseline="300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9400" y="112042"/>
              <a:ext cx="8572500" cy="6484521"/>
              <a:chOff x="279400" y="112042"/>
              <a:chExt cx="8572500" cy="6484521"/>
            </a:xfrm>
          </p:grpSpPr>
          <p:pic>
            <p:nvPicPr>
              <p:cNvPr id="2" name="Picture 1" descr="replot4paper_pasym_q2_4delta_coin.eps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446"/>
              <a:stretch/>
            </p:blipFill>
            <p:spPr>
              <a:xfrm>
                <a:off x="279400" y="112042"/>
                <a:ext cx="8572500" cy="6484521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 rot="16200000">
                <a:off x="-1532172" y="2737598"/>
                <a:ext cx="41803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The Physics Asymmetries, </a:t>
                </a:r>
                <a:r>
                  <a:rPr lang="en-US" sz="2400" dirty="0" err="1" smtClean="0"/>
                  <a:t>A</a:t>
                </a:r>
                <a:r>
                  <a:rPr lang="en-US" sz="2400" baseline="-25000" dirty="0" err="1" smtClean="0"/>
                  <a:t>p</a:t>
                </a:r>
                <a:endParaRPr lang="en-US" sz="24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613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63323" y="186738"/>
            <a:ext cx="7477751" cy="6586714"/>
            <a:chOff x="663323" y="186738"/>
            <a:chExt cx="7477751" cy="6586714"/>
          </a:xfrm>
        </p:grpSpPr>
        <p:pic>
          <p:nvPicPr>
            <p:cNvPr id="2" name="Picture 1" descr="replot4paper_pasym_q2_4delta.eps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46"/>
            <a:stretch/>
          </p:blipFill>
          <p:spPr>
            <a:xfrm>
              <a:off x="990600" y="186738"/>
              <a:ext cx="7150474" cy="648452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-1196004" y="2812294"/>
              <a:ext cx="4180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The Physics Asymmetries, </a:t>
              </a:r>
              <a:r>
                <a:rPr lang="en-US" sz="2400" dirty="0" err="1" smtClean="0"/>
                <a:t>A</a:t>
              </a:r>
              <a:r>
                <a:rPr lang="en-US" sz="2400" baseline="-25000" dirty="0" err="1" smtClean="0"/>
                <a:t>p</a:t>
              </a:r>
              <a:endParaRPr lang="en-US" sz="2400" baseline="-25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03196" y="6311787"/>
              <a:ext cx="2072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Q</a:t>
              </a:r>
              <a:r>
                <a:rPr lang="en-US" sz="2400" baseline="30000" dirty="0" smtClean="0"/>
                <a:t>2</a:t>
              </a:r>
              <a:r>
                <a:rPr lang="en-US" sz="2400" dirty="0" smtClean="0"/>
                <a:t> (</a:t>
              </a:r>
              <a:r>
                <a:rPr lang="en-US" sz="2400" dirty="0" err="1" smtClean="0"/>
                <a:t>GeV</a:t>
              </a:r>
              <a:r>
                <a:rPr lang="en-US" sz="2400" dirty="0" smtClean="0"/>
                <a:t>/c)</a:t>
              </a:r>
              <a:r>
                <a:rPr lang="en-US" sz="2400" baseline="30000" dirty="0" smtClean="0"/>
                <a:t>2</a:t>
              </a:r>
              <a:endParaRPr lang="en-US" sz="2400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13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95607" y="280108"/>
            <a:ext cx="8619597" cy="6138549"/>
            <a:chOff x="795607" y="280108"/>
            <a:chExt cx="8619597" cy="6138549"/>
          </a:xfrm>
        </p:grpSpPr>
        <p:grpSp>
          <p:nvGrpSpPr>
            <p:cNvPr id="6" name="Group 5"/>
            <p:cNvGrpSpPr/>
            <p:nvPr/>
          </p:nvGrpSpPr>
          <p:grpSpPr>
            <a:xfrm>
              <a:off x="839680" y="280108"/>
              <a:ext cx="8575524" cy="5975668"/>
              <a:chOff x="279400" y="410826"/>
              <a:chExt cx="8575524" cy="5975668"/>
            </a:xfrm>
          </p:grpSpPr>
          <p:pic>
            <p:nvPicPr>
              <p:cNvPr id="3" name="Picture 2" descr="Ap_W_delta8_10.eps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990" b="49354"/>
              <a:stretch/>
            </p:blipFill>
            <p:spPr>
              <a:xfrm>
                <a:off x="279400" y="410826"/>
                <a:ext cx="8575524" cy="3062525"/>
              </a:xfrm>
              <a:prstGeom prst="rect">
                <a:avLst/>
              </a:prstGeom>
            </p:spPr>
          </p:pic>
          <p:pic>
            <p:nvPicPr>
              <p:cNvPr id="5" name="Picture 4" descr="Ap_W_delta10_12.eps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8536"/>
              <a:stretch/>
            </p:blipFill>
            <p:spPr>
              <a:xfrm>
                <a:off x="279400" y="2857122"/>
                <a:ext cx="8575524" cy="3529372"/>
              </a:xfrm>
              <a:prstGeom prst="rect">
                <a:avLst/>
              </a:prstGeom>
            </p:spPr>
          </p:pic>
        </p:grpSp>
        <p:sp>
          <p:nvSpPr>
            <p:cNvPr id="4" name="TextBox 3"/>
            <p:cNvSpPr txBox="1"/>
            <p:nvPr/>
          </p:nvSpPr>
          <p:spPr>
            <a:xfrm rot="16200000">
              <a:off x="-1063720" y="2718924"/>
              <a:ext cx="4180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The Physics Asymmetries, </a:t>
              </a:r>
              <a:r>
                <a:rPr lang="en-US" sz="2400" dirty="0" err="1" smtClean="0"/>
                <a:t>A</a:t>
              </a:r>
              <a:r>
                <a:rPr lang="en-US" sz="2400" baseline="-25000" dirty="0" err="1" smtClean="0"/>
                <a:t>p</a:t>
              </a:r>
              <a:endParaRPr lang="en-US" sz="2400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718" y="5956992"/>
              <a:ext cx="3641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Invariant Mass, W (</a:t>
              </a:r>
              <a:r>
                <a:rPr lang="en-US" sz="2400" dirty="0" err="1" smtClean="0"/>
                <a:t>GeV</a:t>
              </a:r>
              <a:r>
                <a:rPr lang="en-US" sz="2400" dirty="0" smtClean="0"/>
                <a:t>/c</a:t>
              </a:r>
              <a:r>
                <a:rPr lang="en-US" sz="2400" baseline="30000" dirty="0" smtClean="0"/>
                <a:t>2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13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39680" y="280108"/>
            <a:ext cx="8575524" cy="3337449"/>
            <a:chOff x="839680" y="280108"/>
            <a:chExt cx="8575524" cy="3337449"/>
          </a:xfrm>
        </p:grpSpPr>
        <p:pic>
          <p:nvPicPr>
            <p:cNvPr id="3" name="Picture 2" descr="Ap_W_delta8_10.eps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90" b="49354"/>
            <a:stretch/>
          </p:blipFill>
          <p:spPr>
            <a:xfrm>
              <a:off x="839680" y="280108"/>
              <a:ext cx="8575524" cy="30625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85718" y="3155892"/>
              <a:ext cx="3641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Invariant Mass, W (</a:t>
              </a:r>
              <a:r>
                <a:rPr lang="en-US" sz="2400" dirty="0" err="1" smtClean="0"/>
                <a:t>GeV</a:t>
              </a:r>
              <a:r>
                <a:rPr lang="en-US" sz="2400" dirty="0" smtClean="0"/>
                <a:t>/c</a:t>
              </a:r>
              <a:r>
                <a:rPr lang="en-US" sz="2400" baseline="30000" dirty="0" smtClean="0"/>
                <a:t>2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sp>
        <p:nvSpPr>
          <p:cNvPr id="9" name="TextBox 8"/>
          <p:cNvSpPr txBox="1"/>
          <p:nvPr/>
        </p:nvSpPr>
        <p:spPr>
          <a:xfrm rot="16200000">
            <a:off x="-295395" y="1470469"/>
            <a:ext cx="2649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Phy</a:t>
            </a:r>
            <a:r>
              <a:rPr lang="en-US" sz="2400" dirty="0" smtClean="0"/>
              <a:t>. </a:t>
            </a:r>
            <a:r>
              <a:rPr lang="en-US" sz="2400" dirty="0" err="1" smtClean="0"/>
              <a:t>Asym</a:t>
            </a:r>
            <a:r>
              <a:rPr lang="en-US" sz="2400" dirty="0" smtClean="0"/>
              <a:t>.,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p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65995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95607" y="2726404"/>
            <a:ext cx="8619597" cy="3729601"/>
            <a:chOff x="795607" y="2726404"/>
            <a:chExt cx="8619597" cy="3729601"/>
          </a:xfrm>
        </p:grpSpPr>
        <p:pic>
          <p:nvPicPr>
            <p:cNvPr id="5" name="Picture 4" descr="Ap_W_delta10_12.eps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536"/>
            <a:stretch/>
          </p:blipFill>
          <p:spPr>
            <a:xfrm>
              <a:off x="839680" y="2726404"/>
              <a:ext cx="8575524" cy="352937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-298387" y="4249887"/>
              <a:ext cx="2649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The </a:t>
              </a:r>
              <a:r>
                <a:rPr lang="en-US" sz="2400" dirty="0" err="1" smtClean="0"/>
                <a:t>Phy</a:t>
              </a:r>
              <a:r>
                <a:rPr lang="en-US" sz="2400" dirty="0" smtClean="0"/>
                <a:t>. </a:t>
              </a:r>
              <a:r>
                <a:rPr lang="en-US" sz="2400" dirty="0" err="1" smtClean="0"/>
                <a:t>Asym</a:t>
              </a:r>
              <a:r>
                <a:rPr lang="en-US" sz="2400" dirty="0" smtClean="0"/>
                <a:t>., </a:t>
              </a:r>
              <a:r>
                <a:rPr lang="en-US" sz="2400" dirty="0" err="1" smtClean="0"/>
                <a:t>A</a:t>
              </a:r>
              <a:r>
                <a:rPr lang="en-US" sz="2400" baseline="-25000" dirty="0" err="1" smtClean="0"/>
                <a:t>p</a:t>
              </a:r>
              <a:endParaRPr lang="en-US" sz="2400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718" y="5994340"/>
              <a:ext cx="3641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Invariant Mass, W (</a:t>
              </a:r>
              <a:r>
                <a:rPr lang="en-US" sz="2400" dirty="0" err="1" smtClean="0"/>
                <a:t>GeV</a:t>
              </a:r>
              <a:r>
                <a:rPr lang="en-US" sz="2400" dirty="0" smtClean="0"/>
                <a:t>/c</a:t>
              </a:r>
              <a:r>
                <a:rPr lang="en-US" sz="2400" baseline="30000" dirty="0" smtClean="0"/>
                <a:t>2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641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173</Words>
  <Application>Microsoft Macintosh PowerPoint</Application>
  <PresentationFormat>On-screen Show (4:3)</PresentationFormat>
  <Paragraphs>33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Hampton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Anusha Liyanage</dc:creator>
  <cp:lastModifiedBy>Anusha Liyanage</cp:lastModifiedBy>
  <cp:revision>21</cp:revision>
  <dcterms:created xsi:type="dcterms:W3CDTF">2017-01-03T16:50:35Z</dcterms:created>
  <dcterms:modified xsi:type="dcterms:W3CDTF">2017-09-09T01:25:23Z</dcterms:modified>
</cp:coreProperties>
</file>