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32"/>
  </p:notesMasterIdLst>
  <p:sldIdLst>
    <p:sldId id="256" r:id="rId2"/>
    <p:sldId id="288" r:id="rId3"/>
    <p:sldId id="264" r:id="rId4"/>
    <p:sldId id="265" r:id="rId5"/>
    <p:sldId id="266" r:id="rId6"/>
    <p:sldId id="268" r:id="rId7"/>
    <p:sldId id="270" r:id="rId8"/>
    <p:sldId id="261" r:id="rId9"/>
    <p:sldId id="262" r:id="rId10"/>
    <p:sldId id="263" r:id="rId11"/>
    <p:sldId id="258" r:id="rId12"/>
    <p:sldId id="259" r:id="rId13"/>
    <p:sldId id="26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6" r:id="rId28"/>
    <p:sldId id="287" r:id="rId29"/>
    <p:sldId id="284" r:id="rId30"/>
    <p:sldId id="28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89" d="100"/>
          <a:sy n="89" d="100"/>
        </p:scale>
        <p:origin x="48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8F71B6-4DCE-4700-AD85-4F744BA143F2}" type="datetimeFigureOut">
              <a:rPr lang="en-US" smtClean="0"/>
              <a:t>6/25/2019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5EE9C4-237A-4125-A840-C5D4A5571334}" type="slidenum">
              <a:rPr lang="en-US" smtClean="0"/>
              <a:t>‹#›</a:t>
            </a:fld>
            <a:endParaRPr lang="en-US"/>
          </a:p>
        </p:txBody>
      </p:sp>
    </p:spTree>
    <p:extLst>
      <p:ext uri="{BB962C8B-B14F-4D97-AF65-F5344CB8AC3E}">
        <p14:creationId xmlns:p14="http://schemas.microsoft.com/office/powerpoint/2010/main" val="2183817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ED44E7D-7522-43EA-B69D-79B5BBD93303}" type="datetime1">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B002F-28EF-485D-84D8-0E287495ED60}"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6185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5781F6E6-B610-4393-8145-1DC490C8500F}" type="datetime1">
              <a:rPr lang="en-US" smtClean="0"/>
              <a:t>6/25/2019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EB002F-28EF-485D-84D8-0E287495ED60}" type="slidenum">
              <a:rPr lang="en-US" smtClean="0"/>
              <a:t>‹#›</a:t>
            </a:fld>
            <a:endParaRPr lang="en-US"/>
          </a:p>
        </p:txBody>
      </p:sp>
    </p:spTree>
    <p:extLst>
      <p:ext uri="{BB962C8B-B14F-4D97-AF65-F5344CB8AC3E}">
        <p14:creationId xmlns:p14="http://schemas.microsoft.com/office/powerpoint/2010/main" val="2879675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D24CAE-E2FF-4DB9-B3E9-9736AD16B040}" type="datetime1">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B002F-28EF-485D-84D8-0E287495ED60}" type="slidenum">
              <a:rPr lang="en-US" smtClean="0"/>
              <a:t>‹#›</a:t>
            </a:fld>
            <a:endParaRPr lang="en-US"/>
          </a:p>
        </p:txBody>
      </p:sp>
    </p:spTree>
    <p:extLst>
      <p:ext uri="{BB962C8B-B14F-4D97-AF65-F5344CB8AC3E}">
        <p14:creationId xmlns:p14="http://schemas.microsoft.com/office/powerpoint/2010/main" val="2172206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70EDBA-E879-4378-966C-C9B489FCE261}" type="datetime1">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B002F-28EF-485D-84D8-0E287495ED60}"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3178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FD9AB0-0379-49F3-89E5-A991A34172B1}" type="datetime1">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B002F-28EF-485D-84D8-0E287495ED60}" type="slidenum">
              <a:rPr lang="en-US" smtClean="0"/>
              <a:t>‹#›</a:t>
            </a:fld>
            <a:endParaRPr lang="en-US"/>
          </a:p>
        </p:txBody>
      </p:sp>
    </p:spTree>
    <p:extLst>
      <p:ext uri="{BB962C8B-B14F-4D97-AF65-F5344CB8AC3E}">
        <p14:creationId xmlns:p14="http://schemas.microsoft.com/office/powerpoint/2010/main" val="1072692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A14413-C6C0-4511-8456-5AE14E79BB40}" type="datetime1">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B002F-28EF-485D-84D8-0E287495ED60}"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56034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FF6731-7CFB-4AEE-B1E4-AB8DB3168823}" type="datetime1">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B002F-28EF-485D-84D8-0E287495ED60}" type="slidenum">
              <a:rPr lang="en-US" smtClean="0"/>
              <a:t>‹#›</a:t>
            </a:fld>
            <a:endParaRPr lang="en-US"/>
          </a:p>
        </p:txBody>
      </p:sp>
    </p:spTree>
    <p:extLst>
      <p:ext uri="{BB962C8B-B14F-4D97-AF65-F5344CB8AC3E}">
        <p14:creationId xmlns:p14="http://schemas.microsoft.com/office/powerpoint/2010/main" val="2346525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661E19-CECC-45CA-B790-6A9BC08A30E9}" type="datetime1">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B002F-28EF-485D-84D8-0E287495ED60}" type="slidenum">
              <a:rPr lang="en-US" smtClean="0"/>
              <a:t>‹#›</a:t>
            </a:fld>
            <a:endParaRPr lang="en-US"/>
          </a:p>
        </p:txBody>
      </p:sp>
    </p:spTree>
    <p:extLst>
      <p:ext uri="{BB962C8B-B14F-4D97-AF65-F5344CB8AC3E}">
        <p14:creationId xmlns:p14="http://schemas.microsoft.com/office/powerpoint/2010/main" val="30310187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6C4854-597E-4FAC-9032-4C668A5536AD}" type="datetime1">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B002F-28EF-485D-84D8-0E287495ED60}" type="slidenum">
              <a:rPr lang="en-US" smtClean="0"/>
              <a:t>‹#›</a:t>
            </a:fld>
            <a:endParaRPr lang="en-US"/>
          </a:p>
        </p:txBody>
      </p:sp>
    </p:spTree>
    <p:extLst>
      <p:ext uri="{BB962C8B-B14F-4D97-AF65-F5344CB8AC3E}">
        <p14:creationId xmlns:p14="http://schemas.microsoft.com/office/powerpoint/2010/main" val="2071439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AA8309-863F-442C-BAD0-97549D0FADDA}" type="datetime1">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B002F-28EF-485D-84D8-0E287495ED60}" type="slidenum">
              <a:rPr lang="en-US" smtClean="0"/>
              <a:t>‹#›</a:t>
            </a:fld>
            <a:endParaRPr lang="en-US"/>
          </a:p>
        </p:txBody>
      </p:sp>
    </p:spTree>
    <p:extLst>
      <p:ext uri="{BB962C8B-B14F-4D97-AF65-F5344CB8AC3E}">
        <p14:creationId xmlns:p14="http://schemas.microsoft.com/office/powerpoint/2010/main" val="536797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3E6FBF-3CC0-42EC-8CF2-CEF6E8D8FCD6}" type="datetime1">
              <a:rPr lang="en-US" smtClean="0"/>
              <a:t>6/25/2019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EB002F-28EF-485D-84D8-0E287495ED60}" type="slidenum">
              <a:rPr lang="en-US" smtClean="0"/>
              <a:t>‹#›</a:t>
            </a:fld>
            <a:endParaRPr lang="en-US"/>
          </a:p>
        </p:txBody>
      </p:sp>
    </p:spTree>
    <p:extLst>
      <p:ext uri="{BB962C8B-B14F-4D97-AF65-F5344CB8AC3E}">
        <p14:creationId xmlns:p14="http://schemas.microsoft.com/office/powerpoint/2010/main" val="4251266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7302504-23C6-4A74-B000-C9E0948D31AC}" type="datetime1">
              <a:rPr lang="en-US" smtClean="0"/>
              <a:t>6/25/2019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EB002F-28EF-485D-84D8-0E287495ED60}" type="slidenum">
              <a:rPr lang="en-US" smtClean="0"/>
              <a:t>‹#›</a:t>
            </a:fld>
            <a:endParaRPr lang="en-US"/>
          </a:p>
        </p:txBody>
      </p:sp>
    </p:spTree>
    <p:extLst>
      <p:ext uri="{BB962C8B-B14F-4D97-AF65-F5344CB8AC3E}">
        <p14:creationId xmlns:p14="http://schemas.microsoft.com/office/powerpoint/2010/main" val="1466956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195ED33-75E1-4B93-B5F5-F919D4C2CE99}" type="datetime1">
              <a:rPr lang="en-US" smtClean="0"/>
              <a:t>6/25/2019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EB002F-28EF-485D-84D8-0E287495ED60}" type="slidenum">
              <a:rPr lang="en-US" smtClean="0"/>
              <a:t>‹#›</a:t>
            </a:fld>
            <a:endParaRPr lang="en-US"/>
          </a:p>
        </p:txBody>
      </p:sp>
    </p:spTree>
    <p:extLst>
      <p:ext uri="{BB962C8B-B14F-4D97-AF65-F5344CB8AC3E}">
        <p14:creationId xmlns:p14="http://schemas.microsoft.com/office/powerpoint/2010/main" val="2086365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5005E5-1AD9-4A44-9D19-B96D4C781465}" type="datetime1">
              <a:rPr lang="en-US" smtClean="0"/>
              <a:t>6/25/2019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EB002F-28EF-485D-84D8-0E287495ED60}" type="slidenum">
              <a:rPr lang="en-US" smtClean="0"/>
              <a:t>‹#›</a:t>
            </a:fld>
            <a:endParaRPr lang="en-US"/>
          </a:p>
        </p:txBody>
      </p:sp>
    </p:spTree>
    <p:extLst>
      <p:ext uri="{BB962C8B-B14F-4D97-AF65-F5344CB8AC3E}">
        <p14:creationId xmlns:p14="http://schemas.microsoft.com/office/powerpoint/2010/main" val="2659198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C9AE03-6ED1-4856-8003-456ECF1B6379}" type="datetime1">
              <a:rPr lang="en-US" smtClean="0"/>
              <a:t>6/25/2019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EB002F-28EF-485D-84D8-0E287495ED60}" type="slidenum">
              <a:rPr lang="en-US" smtClean="0"/>
              <a:t>‹#›</a:t>
            </a:fld>
            <a:endParaRPr lang="en-US"/>
          </a:p>
        </p:txBody>
      </p:sp>
    </p:spTree>
    <p:extLst>
      <p:ext uri="{BB962C8B-B14F-4D97-AF65-F5344CB8AC3E}">
        <p14:creationId xmlns:p14="http://schemas.microsoft.com/office/powerpoint/2010/main" val="2501884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2F3503-746F-4B8C-B7F3-3BA6433D16A3}" type="datetime1">
              <a:rPr lang="en-US" smtClean="0"/>
              <a:t>6/25/2019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EB002F-28EF-485D-84D8-0E287495ED60}" type="slidenum">
              <a:rPr lang="en-US" smtClean="0"/>
              <a:t>‹#›</a:t>
            </a:fld>
            <a:endParaRPr lang="en-US"/>
          </a:p>
        </p:txBody>
      </p:sp>
    </p:spTree>
    <p:extLst>
      <p:ext uri="{BB962C8B-B14F-4D97-AF65-F5344CB8AC3E}">
        <p14:creationId xmlns:p14="http://schemas.microsoft.com/office/powerpoint/2010/main" val="1912355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072BC8-2053-489E-9D28-B966AE8D18FD}" type="datetime1">
              <a:rPr lang="en-US" smtClean="0"/>
              <a:t>6/25/2019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EB002F-28EF-485D-84D8-0E287495ED60}" type="slidenum">
              <a:rPr lang="en-US" smtClean="0"/>
              <a:t>‹#›</a:t>
            </a:fld>
            <a:endParaRPr lang="en-US"/>
          </a:p>
        </p:txBody>
      </p:sp>
    </p:spTree>
    <p:extLst>
      <p:ext uri="{BB962C8B-B14F-4D97-AF65-F5344CB8AC3E}">
        <p14:creationId xmlns:p14="http://schemas.microsoft.com/office/powerpoint/2010/main" val="1380437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5179419-6229-4DA7-9C43-1E7EA1708404}" type="datetime1">
              <a:rPr lang="en-US" smtClean="0"/>
              <a:t>6/25/2019</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4EB002F-28EF-485D-84D8-0E287495ED60}" type="slidenum">
              <a:rPr lang="en-US" smtClean="0"/>
              <a:t>‹#›</a:t>
            </a:fld>
            <a:endParaRPr lang="en-US"/>
          </a:p>
        </p:txBody>
      </p:sp>
    </p:spTree>
    <p:extLst>
      <p:ext uri="{BB962C8B-B14F-4D97-AF65-F5344CB8AC3E}">
        <p14:creationId xmlns:p14="http://schemas.microsoft.com/office/powerpoint/2010/main" val="692596288"/>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9880" y="1113737"/>
            <a:ext cx="8827697" cy="2164302"/>
          </a:xfrm>
        </p:spPr>
        <p:txBody>
          <a:bodyPr>
            <a:normAutofit/>
          </a:bodyPr>
          <a:lstStyle/>
          <a:p>
            <a:r>
              <a:rPr lang="en-US" sz="5400" b="1" dirty="0" smtClean="0">
                <a:effectLst>
                  <a:outerShdw blurRad="38100" dist="38100" dir="2700000" algn="tl">
                    <a:srgbClr val="000000">
                      <a:alpha val="43137"/>
                    </a:srgbClr>
                  </a:outerShdw>
                </a:effectLst>
                <a:latin typeface="Arial Narrow" panose="020B0606020202030204" pitchFamily="34" charset="0"/>
              </a:rPr>
              <a:t>Alcohol Consumption</a:t>
            </a:r>
            <a:br>
              <a:rPr lang="en-US" sz="5400" b="1" dirty="0" smtClean="0">
                <a:effectLst>
                  <a:outerShdw blurRad="38100" dist="38100" dir="2700000" algn="tl">
                    <a:srgbClr val="000000">
                      <a:alpha val="43137"/>
                    </a:srgbClr>
                  </a:outerShdw>
                </a:effectLst>
                <a:latin typeface="Arial Narrow" panose="020B0606020202030204" pitchFamily="34" charset="0"/>
              </a:rPr>
            </a:br>
            <a:r>
              <a:rPr lang="en-US" sz="5400" b="1" dirty="0" smtClean="0">
                <a:effectLst>
                  <a:outerShdw blurRad="38100" dist="38100" dir="2700000" algn="tl">
                    <a:srgbClr val="000000">
                      <a:alpha val="43137"/>
                    </a:srgbClr>
                  </a:outerShdw>
                </a:effectLst>
                <a:latin typeface="Arial Narrow" panose="020B0606020202030204" pitchFamily="34" charset="0"/>
              </a:rPr>
              <a:t>   </a:t>
            </a:r>
            <a:r>
              <a:rPr lang="en-US" sz="5400" b="1" dirty="0" smtClean="0">
                <a:effectLst>
                  <a:outerShdw blurRad="38100" dist="38100" dir="2700000" algn="tl">
                    <a:srgbClr val="000000">
                      <a:alpha val="43137"/>
                    </a:srgbClr>
                  </a:outerShdw>
                </a:effectLst>
                <a:latin typeface="Arial Narrow" panose="020B0606020202030204" pitchFamily="34" charset="0"/>
              </a:rPr>
              <a:t> </a:t>
            </a:r>
            <a:r>
              <a:rPr lang="en-US" sz="2000" b="1" dirty="0" smtClean="0">
                <a:effectLst>
                  <a:outerShdw blurRad="38100" dist="38100" dir="2700000" algn="tl">
                    <a:srgbClr val="000000">
                      <a:alpha val="43137"/>
                    </a:srgbClr>
                  </a:outerShdw>
                </a:effectLst>
                <a:latin typeface="Arial Narrow" panose="020B0606020202030204" pitchFamily="34" charset="0"/>
              </a:rPr>
              <a:t>-the increase in alcohol consumption with respect to</a:t>
            </a:r>
            <a:br>
              <a:rPr lang="en-US" sz="2000" b="1" dirty="0" smtClean="0">
                <a:effectLst>
                  <a:outerShdw blurRad="38100" dist="38100" dir="2700000" algn="tl">
                    <a:srgbClr val="000000">
                      <a:alpha val="43137"/>
                    </a:srgbClr>
                  </a:outerShdw>
                </a:effectLst>
                <a:latin typeface="Arial Narrow" panose="020B0606020202030204" pitchFamily="34" charset="0"/>
              </a:rPr>
            </a:br>
            <a:r>
              <a:rPr lang="en-US" sz="2000" b="1" dirty="0" smtClean="0">
                <a:effectLst>
                  <a:outerShdw blurRad="38100" dist="38100" dir="2700000" algn="tl">
                    <a:srgbClr val="000000">
                      <a:alpha val="43137"/>
                    </a:srgbClr>
                  </a:outerShdw>
                </a:effectLst>
                <a:latin typeface="Arial Narrow" panose="020B0606020202030204" pitchFamily="34" charset="0"/>
              </a:rPr>
              <a:t>        </a:t>
            </a:r>
            <a:r>
              <a:rPr lang="en-US" sz="2000" b="1" dirty="0" smtClean="0">
                <a:effectLst>
                  <a:outerShdw blurRad="38100" dist="38100" dir="2700000" algn="tl">
                    <a:srgbClr val="000000">
                      <a:alpha val="43137"/>
                    </a:srgbClr>
                  </a:outerShdw>
                </a:effectLst>
                <a:latin typeface="Arial Narrow" panose="020B0606020202030204" pitchFamily="34" charset="0"/>
              </a:rPr>
              <a:t>         </a:t>
            </a:r>
            <a:r>
              <a:rPr lang="en-US" sz="2000" b="1" dirty="0" smtClean="0">
                <a:effectLst>
                  <a:outerShdw blurRad="38100" dist="38100" dir="2700000" algn="tl">
                    <a:srgbClr val="000000">
                      <a:alpha val="43137"/>
                    </a:srgbClr>
                  </a:outerShdw>
                </a:effectLst>
                <a:latin typeface="Arial Narrow" panose="020B0606020202030204" pitchFamily="34" charset="0"/>
              </a:rPr>
              <a:t>the increase in tax and an increase in unemployment per year.</a:t>
            </a:r>
            <a:endParaRPr lang="en-US" sz="5400" b="1" dirty="0">
              <a:effectLst>
                <a:outerShdw blurRad="38100" dist="38100" dir="2700000" algn="tl">
                  <a:srgbClr val="000000">
                    <a:alpha val="43137"/>
                  </a:srgbClr>
                </a:outerShdw>
              </a:effectLst>
              <a:latin typeface="Arial Narrow" panose="020B0606020202030204" pitchFamily="34" charset="0"/>
            </a:endParaRPr>
          </a:p>
        </p:txBody>
      </p:sp>
      <p:pic>
        <p:nvPicPr>
          <p:cNvPr id="1026" name="Picture 2" descr="Image result for alcoh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936" y="3588589"/>
            <a:ext cx="4391879" cy="2925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440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9653" y="996218"/>
            <a:ext cx="10242289" cy="3593035"/>
          </a:xfrm>
        </p:spPr>
      </p:pic>
    </p:spTree>
    <p:extLst>
      <p:ext uri="{BB962C8B-B14F-4D97-AF65-F5344CB8AC3E}">
        <p14:creationId xmlns:p14="http://schemas.microsoft.com/office/powerpoint/2010/main" val="665169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101" y="940279"/>
            <a:ext cx="9960221" cy="4045789"/>
          </a:xfrm>
          <a:prstGeom prst="rect">
            <a:avLst/>
          </a:prstGeom>
        </p:spPr>
      </p:pic>
    </p:spTree>
    <p:extLst>
      <p:ext uri="{BB962C8B-B14F-4D97-AF65-F5344CB8AC3E}">
        <p14:creationId xmlns:p14="http://schemas.microsoft.com/office/powerpoint/2010/main" val="1141395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5227" y="1190987"/>
            <a:ext cx="10346801" cy="3734695"/>
          </a:xfrm>
        </p:spPr>
      </p:pic>
    </p:spTree>
    <p:extLst>
      <p:ext uri="{BB962C8B-B14F-4D97-AF65-F5344CB8AC3E}">
        <p14:creationId xmlns:p14="http://schemas.microsoft.com/office/powerpoint/2010/main" val="244790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3252" y="685800"/>
            <a:ext cx="7168321" cy="5249174"/>
          </a:xfrm>
        </p:spPr>
      </p:pic>
    </p:spTree>
    <p:extLst>
      <p:ext uri="{BB962C8B-B14F-4D97-AF65-F5344CB8AC3E}">
        <p14:creationId xmlns:p14="http://schemas.microsoft.com/office/powerpoint/2010/main" val="2166032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4543" y="890189"/>
            <a:ext cx="7408743" cy="4768739"/>
          </a:xfrm>
        </p:spPr>
      </p:pic>
    </p:spTree>
    <p:extLst>
      <p:ext uri="{BB962C8B-B14F-4D97-AF65-F5344CB8AC3E}">
        <p14:creationId xmlns:p14="http://schemas.microsoft.com/office/powerpoint/2010/main" val="784455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4652" y="887379"/>
            <a:ext cx="7749820" cy="4909572"/>
          </a:xfrm>
        </p:spPr>
      </p:pic>
    </p:spTree>
    <p:extLst>
      <p:ext uri="{BB962C8B-B14F-4D97-AF65-F5344CB8AC3E}">
        <p14:creationId xmlns:p14="http://schemas.microsoft.com/office/powerpoint/2010/main" val="3385978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1074" y="668548"/>
            <a:ext cx="7078753" cy="5605672"/>
          </a:xfrm>
        </p:spPr>
      </p:pic>
    </p:spTree>
    <p:extLst>
      <p:ext uri="{BB962C8B-B14F-4D97-AF65-F5344CB8AC3E}">
        <p14:creationId xmlns:p14="http://schemas.microsoft.com/office/powerpoint/2010/main" val="1051095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8774" y="521898"/>
            <a:ext cx="7696878" cy="5902091"/>
          </a:xfrm>
        </p:spPr>
      </p:pic>
    </p:spTree>
    <p:extLst>
      <p:ext uri="{BB962C8B-B14F-4D97-AF65-F5344CB8AC3E}">
        <p14:creationId xmlns:p14="http://schemas.microsoft.com/office/powerpoint/2010/main" val="2077171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5825" y="685800"/>
            <a:ext cx="6366347" cy="5680494"/>
          </a:xfrm>
        </p:spPr>
      </p:pic>
    </p:spTree>
    <p:extLst>
      <p:ext uri="{BB962C8B-B14F-4D97-AF65-F5344CB8AC3E}">
        <p14:creationId xmlns:p14="http://schemas.microsoft.com/office/powerpoint/2010/main" val="2809403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6236" y="858380"/>
            <a:ext cx="7052671" cy="4964449"/>
          </a:xfrm>
        </p:spPr>
      </p:pic>
    </p:spTree>
    <p:extLst>
      <p:ext uri="{BB962C8B-B14F-4D97-AF65-F5344CB8AC3E}">
        <p14:creationId xmlns:p14="http://schemas.microsoft.com/office/powerpoint/2010/main" val="1885224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707" y="655608"/>
            <a:ext cx="10869282" cy="6116127"/>
          </a:xfrm>
        </p:spPr>
        <p:txBody>
          <a:bodyPr>
            <a:normAutofit/>
          </a:bodyPr>
          <a:lstStyle/>
          <a:p>
            <a:endParaRPr lang="en-US" dirty="0"/>
          </a:p>
        </p:txBody>
      </p:sp>
      <p:sp>
        <p:nvSpPr>
          <p:cNvPr id="4" name="Rectangle 3"/>
          <p:cNvSpPr/>
          <p:nvPr/>
        </p:nvSpPr>
        <p:spPr>
          <a:xfrm>
            <a:off x="3048000" y="874455"/>
            <a:ext cx="6096000" cy="4755148"/>
          </a:xfrm>
          <a:prstGeom prst="rect">
            <a:avLst/>
          </a:prstGeom>
        </p:spPr>
        <p:txBody>
          <a:bodyPr>
            <a:spAutoFit/>
          </a:bodyPr>
          <a:lstStyle/>
          <a:p>
            <a:pPr lvl="0" algn="ctr">
              <a:spcBef>
                <a:spcPts val="640"/>
              </a:spcBef>
              <a:defRPr sz="1800" b="0" i="0" u="none" strike="noStrike" kern="0" cap="none" spc="0" baseline="0">
                <a:solidFill>
                  <a:srgbClr val="000000"/>
                </a:solidFill>
                <a:uFillTx/>
              </a:defRPr>
            </a:pPr>
            <a:r>
              <a:rPr lang="en-US" sz="3200" b="1" dirty="0">
                <a:solidFill>
                  <a:srgbClr val="FF0000"/>
                </a:solidFill>
                <a:effectLst>
                  <a:outerShdw blurRad="38100" dist="38100" dir="2700000" algn="tl">
                    <a:srgbClr val="000000">
                      <a:alpha val="43137"/>
                    </a:srgbClr>
                  </a:outerShdw>
                </a:effectLst>
                <a:latin typeface="Arial Black" pitchFamily="34"/>
              </a:rPr>
              <a:t>Made by: </a:t>
            </a:r>
          </a:p>
          <a:p>
            <a:pPr lvl="0" algn="ctr">
              <a:spcBef>
                <a:spcPts val="640"/>
              </a:spcBef>
              <a:defRPr sz="1800" b="0" i="0" u="none" strike="noStrike" kern="0" cap="none" spc="0" baseline="0">
                <a:solidFill>
                  <a:srgbClr val="000000"/>
                </a:solidFill>
                <a:uFillTx/>
              </a:defRPr>
            </a:pPr>
            <a:r>
              <a:rPr lang="en-US" sz="6000" b="1" kern="0" dirty="0">
                <a:solidFill>
                  <a:srgbClr val="DEEBF7"/>
                </a:solidFill>
                <a:effectLst>
                  <a:outerShdw blurRad="38100" dist="38100" dir="2700000" algn="tl">
                    <a:srgbClr val="000000">
                      <a:alpha val="43137"/>
                    </a:srgbClr>
                  </a:outerShdw>
                </a:effectLst>
                <a:latin typeface="Arial Black" pitchFamily="34"/>
              </a:rPr>
              <a:t>Tech fanatics</a:t>
            </a:r>
            <a:endParaRPr lang="en-US" sz="6000" b="1" i="1" u="sng" dirty="0">
              <a:solidFill>
                <a:srgbClr val="FF0000"/>
              </a:solidFill>
              <a:effectLst>
                <a:outerShdw blurRad="38100" dist="38100" dir="2700000" algn="tl">
                  <a:srgbClr val="000000">
                    <a:alpha val="43137"/>
                  </a:srgbClr>
                </a:outerShdw>
              </a:effectLst>
              <a:latin typeface="Arial Black" pitchFamily="34"/>
            </a:endParaRPr>
          </a:p>
          <a:p>
            <a:pPr lvl="0" algn="ctr">
              <a:spcBef>
                <a:spcPts val="640"/>
              </a:spcBef>
              <a:buSzPct val="100000"/>
              <a:buFont typeface="Arial" pitchFamily="32"/>
              <a:buChar char="•"/>
              <a:defRPr sz="1800" b="0" i="0" u="none" strike="noStrike" kern="0" cap="none" spc="0" baseline="0">
                <a:solidFill>
                  <a:srgbClr val="000000"/>
                </a:solidFill>
                <a:uFillTx/>
              </a:defRPr>
            </a:pPr>
            <a:r>
              <a:rPr lang="en-US" dirty="0" err="1">
                <a:solidFill>
                  <a:srgbClr val="FFFFFF"/>
                </a:solidFill>
                <a:latin typeface="Arial" pitchFamily="34"/>
                <a:cs typeface="Arial" pitchFamily="34"/>
              </a:rPr>
              <a:t>R.Vaishnavi</a:t>
            </a:r>
            <a:endParaRPr lang="en-US" dirty="0">
              <a:solidFill>
                <a:srgbClr val="FFFFFF"/>
              </a:solidFill>
              <a:latin typeface="Arial" pitchFamily="34"/>
              <a:cs typeface="Arial" pitchFamily="34"/>
            </a:endParaRPr>
          </a:p>
          <a:p>
            <a:pPr lvl="0" algn="ctr">
              <a:spcBef>
                <a:spcPts val="640"/>
              </a:spcBef>
              <a:buSzPct val="100000"/>
              <a:buFont typeface="Arial" pitchFamily="32"/>
              <a:buChar char="•"/>
              <a:defRPr sz="1800" b="0" i="0" u="none" strike="noStrike" kern="0" cap="none" spc="0" baseline="0">
                <a:solidFill>
                  <a:srgbClr val="000000"/>
                </a:solidFill>
                <a:uFillTx/>
              </a:defRPr>
            </a:pPr>
            <a:r>
              <a:rPr lang="en-US" dirty="0" err="1">
                <a:solidFill>
                  <a:srgbClr val="FFFFFF"/>
                </a:solidFill>
                <a:latin typeface="Arial" pitchFamily="34"/>
                <a:cs typeface="Arial" pitchFamily="34"/>
              </a:rPr>
              <a:t>Samreen</a:t>
            </a:r>
            <a:r>
              <a:rPr lang="en-US" dirty="0">
                <a:solidFill>
                  <a:srgbClr val="FFFFFF"/>
                </a:solidFill>
                <a:latin typeface="Arial" pitchFamily="34"/>
                <a:cs typeface="Arial" pitchFamily="34"/>
              </a:rPr>
              <a:t> Sultana</a:t>
            </a:r>
          </a:p>
          <a:p>
            <a:pPr lvl="0" algn="ctr">
              <a:spcBef>
                <a:spcPts val="640"/>
              </a:spcBef>
              <a:buSzPct val="100000"/>
              <a:buFont typeface="Arial" pitchFamily="32"/>
              <a:buChar char="•"/>
              <a:defRPr sz="1800" b="0" i="0" u="none" strike="noStrike" kern="0" cap="none" spc="0" baseline="0">
                <a:solidFill>
                  <a:srgbClr val="000000"/>
                </a:solidFill>
                <a:uFillTx/>
              </a:defRPr>
            </a:pPr>
            <a:r>
              <a:rPr lang="en-US" dirty="0" err="1">
                <a:solidFill>
                  <a:srgbClr val="FFFFFF"/>
                </a:solidFill>
                <a:latin typeface="Arial" pitchFamily="34"/>
                <a:cs typeface="Arial" pitchFamily="34"/>
              </a:rPr>
              <a:t>Chitla</a:t>
            </a:r>
            <a:r>
              <a:rPr lang="en-US" dirty="0">
                <a:solidFill>
                  <a:srgbClr val="FFFFFF"/>
                </a:solidFill>
                <a:latin typeface="Arial" pitchFamily="34"/>
                <a:cs typeface="Arial" pitchFamily="34"/>
              </a:rPr>
              <a:t> </a:t>
            </a:r>
            <a:r>
              <a:rPr lang="en-US" dirty="0" err="1">
                <a:solidFill>
                  <a:srgbClr val="FFFFFF"/>
                </a:solidFill>
                <a:latin typeface="Arial" pitchFamily="34"/>
                <a:cs typeface="Arial" pitchFamily="34"/>
              </a:rPr>
              <a:t>Venkata</a:t>
            </a:r>
            <a:r>
              <a:rPr lang="en-US" dirty="0">
                <a:solidFill>
                  <a:srgbClr val="FFFFFF"/>
                </a:solidFill>
                <a:latin typeface="Arial" pitchFamily="34"/>
                <a:cs typeface="Arial" pitchFamily="34"/>
              </a:rPr>
              <a:t> </a:t>
            </a:r>
            <a:r>
              <a:rPr lang="en-US" dirty="0" err="1" smtClean="0">
                <a:solidFill>
                  <a:srgbClr val="FFFFFF"/>
                </a:solidFill>
                <a:latin typeface="Arial" pitchFamily="34"/>
                <a:cs typeface="Arial" pitchFamily="34"/>
              </a:rPr>
              <a:t>Trinadh</a:t>
            </a:r>
            <a:endParaRPr lang="en-US" dirty="0">
              <a:solidFill>
                <a:srgbClr val="FFFFFF"/>
              </a:solidFill>
              <a:latin typeface="Arial" pitchFamily="34"/>
              <a:cs typeface="Arial" pitchFamily="34"/>
            </a:endParaRPr>
          </a:p>
          <a:p>
            <a:pPr lvl="0" algn="ctr">
              <a:spcBef>
                <a:spcPts val="640"/>
              </a:spcBef>
              <a:buSzPct val="100000"/>
              <a:buFont typeface="Arial" pitchFamily="32"/>
              <a:buChar char="•"/>
              <a:defRPr sz="1800" b="0" i="0" u="none" strike="noStrike" kern="0" cap="none" spc="0" baseline="0">
                <a:solidFill>
                  <a:srgbClr val="000000"/>
                </a:solidFill>
                <a:uFillTx/>
              </a:defRPr>
            </a:pPr>
            <a:r>
              <a:rPr lang="en-US" dirty="0" err="1">
                <a:solidFill>
                  <a:srgbClr val="FFFFFF"/>
                </a:solidFill>
                <a:latin typeface="Arial" pitchFamily="34"/>
                <a:cs typeface="Arial" pitchFamily="34"/>
              </a:rPr>
              <a:t>Anusha</a:t>
            </a:r>
            <a:r>
              <a:rPr lang="en-US" dirty="0">
                <a:solidFill>
                  <a:srgbClr val="304E4E"/>
                </a:solidFill>
                <a:latin typeface="Arial" pitchFamily="34"/>
                <a:cs typeface="Arial" pitchFamily="34"/>
              </a:rPr>
              <a:t> </a:t>
            </a:r>
            <a:r>
              <a:rPr lang="en-US" dirty="0">
                <a:solidFill>
                  <a:srgbClr val="FFFFFF"/>
                </a:solidFill>
                <a:latin typeface="Arial" pitchFamily="34"/>
                <a:cs typeface="Arial" pitchFamily="34"/>
              </a:rPr>
              <a:t>Narayan</a:t>
            </a:r>
          </a:p>
          <a:p>
            <a:pPr lvl="0" algn="ctr">
              <a:spcBef>
                <a:spcPts val="640"/>
              </a:spcBef>
              <a:buSzPct val="100000"/>
              <a:buFont typeface="Arial" pitchFamily="32"/>
              <a:buChar char="•"/>
              <a:defRPr sz="1800" b="0" i="0" u="none" strike="noStrike" kern="0" cap="none" spc="0" baseline="0">
                <a:solidFill>
                  <a:srgbClr val="000000"/>
                </a:solidFill>
                <a:uFillTx/>
              </a:defRPr>
            </a:pPr>
            <a:endParaRPr lang="en-US" kern="0" dirty="0">
              <a:solidFill>
                <a:srgbClr val="FFFFFF"/>
              </a:solidFill>
              <a:latin typeface="Arial" pitchFamily="34"/>
              <a:cs typeface="Arial" pitchFamily="34"/>
            </a:endParaRPr>
          </a:p>
          <a:p>
            <a:pPr lvl="0" algn="ctr">
              <a:spcBef>
                <a:spcPts val="640"/>
              </a:spcBef>
              <a:defRPr sz="1800" b="0" i="0" u="none" strike="noStrike" kern="0" cap="none" spc="0" baseline="0">
                <a:solidFill>
                  <a:srgbClr val="000000"/>
                </a:solidFill>
                <a:uFillTx/>
              </a:defRPr>
            </a:pPr>
            <a:r>
              <a:rPr lang="en-US" sz="3600" dirty="0">
                <a:solidFill>
                  <a:srgbClr val="FFFFFF"/>
                </a:solidFill>
                <a:latin typeface="Arial Black" pitchFamily="34"/>
                <a:cs typeface="Arial" pitchFamily="34"/>
              </a:rPr>
              <a:t>THANKYOU</a:t>
            </a:r>
          </a:p>
          <a:p>
            <a:pPr lvl="0" algn="ctr">
              <a:spcBef>
                <a:spcPts val="640"/>
              </a:spcBef>
              <a:defRPr sz="1800" b="0" i="0" u="none" strike="noStrike" kern="0" cap="none" spc="0" baseline="0">
                <a:solidFill>
                  <a:srgbClr val="000000"/>
                </a:solidFill>
                <a:uFillTx/>
              </a:defRPr>
            </a:pPr>
            <a:r>
              <a:rPr lang="en-US" sz="1100" dirty="0">
                <a:solidFill>
                  <a:srgbClr val="FFFFFF"/>
                </a:solidFill>
              </a:rPr>
              <a:t> </a:t>
            </a:r>
          </a:p>
          <a:p>
            <a:pPr lvl="0" algn="ctr">
              <a:spcBef>
                <a:spcPts val="640"/>
              </a:spcBef>
              <a:defRPr sz="1800" b="0" i="0" u="none" strike="noStrike" kern="0" cap="none" spc="0" baseline="0">
                <a:solidFill>
                  <a:srgbClr val="000000"/>
                </a:solidFill>
                <a:uFillTx/>
              </a:defRPr>
            </a:pPr>
            <a:endParaRPr lang="en-US" sz="1100" dirty="0">
              <a:solidFill>
                <a:srgbClr val="FFFFFF"/>
              </a:solidFill>
            </a:endParaRPr>
          </a:p>
          <a:p>
            <a:endParaRPr lang="en-US" dirty="0"/>
          </a:p>
        </p:txBody>
      </p:sp>
    </p:spTree>
    <p:extLst>
      <p:ext uri="{BB962C8B-B14F-4D97-AF65-F5344CB8AC3E}">
        <p14:creationId xmlns:p14="http://schemas.microsoft.com/office/powerpoint/2010/main" val="359803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9880" y="681836"/>
            <a:ext cx="6987812" cy="5201380"/>
          </a:xfrm>
        </p:spPr>
      </p:pic>
    </p:spTree>
    <p:extLst>
      <p:ext uri="{BB962C8B-B14F-4D97-AF65-F5344CB8AC3E}">
        <p14:creationId xmlns:p14="http://schemas.microsoft.com/office/powerpoint/2010/main" val="2401285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1826" y="1047374"/>
            <a:ext cx="6776193" cy="4602928"/>
          </a:xfrm>
        </p:spPr>
      </p:pic>
    </p:spTree>
    <p:extLst>
      <p:ext uri="{BB962C8B-B14F-4D97-AF65-F5344CB8AC3E}">
        <p14:creationId xmlns:p14="http://schemas.microsoft.com/office/powerpoint/2010/main" val="2226433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2673" y="2099562"/>
            <a:ext cx="6593574" cy="1618423"/>
          </a:xfrm>
        </p:spPr>
      </p:pic>
    </p:spTree>
    <p:extLst>
      <p:ext uri="{BB962C8B-B14F-4D97-AF65-F5344CB8AC3E}">
        <p14:creationId xmlns:p14="http://schemas.microsoft.com/office/powerpoint/2010/main" val="1127363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9578" y="487393"/>
            <a:ext cx="5647790" cy="5663242"/>
          </a:xfrm>
          <a:prstGeom prst="rect">
            <a:avLst/>
          </a:prstGeom>
        </p:spPr>
      </p:pic>
    </p:spTree>
    <p:extLst>
      <p:ext uri="{BB962C8B-B14F-4D97-AF65-F5344CB8AC3E}">
        <p14:creationId xmlns:p14="http://schemas.microsoft.com/office/powerpoint/2010/main" val="3027916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3382" y="1030856"/>
            <a:ext cx="9356016" cy="4576313"/>
          </a:xfrm>
        </p:spPr>
      </p:pic>
    </p:spTree>
    <p:extLst>
      <p:ext uri="{BB962C8B-B14F-4D97-AF65-F5344CB8AC3E}">
        <p14:creationId xmlns:p14="http://schemas.microsoft.com/office/powerpoint/2010/main" val="84951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4583" y="685800"/>
            <a:ext cx="6234947" cy="5878902"/>
          </a:xfrm>
        </p:spPr>
      </p:pic>
    </p:spTree>
    <p:extLst>
      <p:ext uri="{BB962C8B-B14F-4D97-AF65-F5344CB8AC3E}">
        <p14:creationId xmlns:p14="http://schemas.microsoft.com/office/powerpoint/2010/main" val="1698526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1705" y="461514"/>
            <a:ext cx="6126496" cy="5956540"/>
          </a:xfrm>
        </p:spPr>
      </p:pic>
    </p:spTree>
    <p:extLst>
      <p:ext uri="{BB962C8B-B14F-4D97-AF65-F5344CB8AC3E}">
        <p14:creationId xmlns:p14="http://schemas.microsoft.com/office/powerpoint/2010/main" val="2512148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8809" y="873130"/>
            <a:ext cx="6465138" cy="5007544"/>
          </a:xfrm>
        </p:spPr>
      </p:pic>
    </p:spTree>
    <p:extLst>
      <p:ext uri="{BB962C8B-B14F-4D97-AF65-F5344CB8AC3E}">
        <p14:creationId xmlns:p14="http://schemas.microsoft.com/office/powerpoint/2010/main" val="8652969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5563" y="954785"/>
            <a:ext cx="5932640" cy="4669637"/>
          </a:xfrm>
        </p:spPr>
      </p:pic>
    </p:spTree>
    <p:extLst>
      <p:ext uri="{BB962C8B-B14F-4D97-AF65-F5344CB8AC3E}">
        <p14:creationId xmlns:p14="http://schemas.microsoft.com/office/powerpoint/2010/main" val="5175774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3774" y="182432"/>
            <a:ext cx="8534400" cy="1507067"/>
          </a:xfrm>
        </p:spPr>
        <p:txBody>
          <a:bodyPr/>
          <a:lstStyle/>
          <a:p>
            <a:r>
              <a:rPr lang="en-US" b="1" dirty="0" smtClean="0">
                <a:effectLst>
                  <a:outerShdw dist="38096" dir="2700000">
                    <a:srgbClr val="000000"/>
                  </a:outerShdw>
                </a:effectLst>
              </a:rPr>
              <a:t>Findings </a:t>
            </a:r>
            <a:r>
              <a:rPr lang="en-US" b="1" dirty="0">
                <a:effectLst>
                  <a:outerShdw dist="38096" dir="2700000">
                    <a:srgbClr val="000000"/>
                  </a:outerShdw>
                </a:effectLst>
              </a:rPr>
              <a:t>and Suggestions:</a:t>
            </a:r>
            <a:br>
              <a:rPr lang="en-US" b="1" dirty="0">
                <a:effectLst>
                  <a:outerShdw dist="38096" dir="2700000">
                    <a:srgbClr val="000000"/>
                  </a:outerShdw>
                </a:effectLst>
              </a:rPr>
            </a:br>
            <a:endParaRPr lang="en-US" dirty="0"/>
          </a:p>
        </p:txBody>
      </p:sp>
      <p:sp>
        <p:nvSpPr>
          <p:cNvPr id="3" name="Content Placeholder 2"/>
          <p:cNvSpPr>
            <a:spLocks noGrp="1"/>
          </p:cNvSpPr>
          <p:nvPr>
            <p:ph idx="1"/>
          </p:nvPr>
        </p:nvSpPr>
        <p:spPr>
          <a:xfrm>
            <a:off x="1063774" y="2169544"/>
            <a:ext cx="8534400" cy="3894826"/>
          </a:xfrm>
        </p:spPr>
        <p:txBody>
          <a:bodyPr>
            <a:normAutofit fontScale="85000" lnSpcReduction="20000"/>
          </a:bodyPr>
          <a:lstStyle/>
          <a:p>
            <a:pPr marL="0" indent="0">
              <a:buNone/>
            </a:pPr>
            <a:r>
              <a:rPr lang="en-US" b="1" dirty="0" smtClean="0">
                <a:solidFill>
                  <a:schemeClr val="tx1"/>
                </a:solidFill>
                <a:effectLst>
                  <a:outerShdw dist="38096" dir="2700000">
                    <a:srgbClr val="000000"/>
                  </a:outerShdw>
                </a:effectLst>
              </a:rPr>
              <a:t>-&gt; In this dataset we have unemployment and tax collection as features and alcohol consumption as target or response variable.</a:t>
            </a:r>
          </a:p>
          <a:p>
            <a:pPr marL="0" indent="0">
              <a:buNone/>
            </a:pPr>
            <a:r>
              <a:rPr lang="en-US" b="1" dirty="0" smtClean="0">
                <a:solidFill>
                  <a:schemeClr val="tx1"/>
                </a:solidFill>
                <a:effectLst>
                  <a:outerShdw dist="38096" dir="2700000">
                    <a:srgbClr val="000000"/>
                  </a:outerShdw>
                </a:effectLst>
              </a:rPr>
              <a:t>-&gt;The future </a:t>
            </a:r>
            <a:r>
              <a:rPr lang="en-US" b="1" dirty="0" err="1" smtClean="0">
                <a:solidFill>
                  <a:schemeClr val="tx1"/>
                </a:solidFill>
                <a:effectLst>
                  <a:outerShdw dist="38096" dir="2700000">
                    <a:srgbClr val="000000"/>
                  </a:outerShdw>
                </a:effectLst>
              </a:rPr>
              <a:t>updations</a:t>
            </a:r>
            <a:r>
              <a:rPr lang="en-US" b="1" dirty="0" smtClean="0">
                <a:solidFill>
                  <a:schemeClr val="tx1"/>
                </a:solidFill>
                <a:effectLst>
                  <a:outerShdw dist="38096" dir="2700000">
                    <a:srgbClr val="000000"/>
                  </a:outerShdw>
                </a:effectLst>
              </a:rPr>
              <a:t> can be made on the prediction based on varying input\output.</a:t>
            </a:r>
          </a:p>
          <a:p>
            <a:pPr marL="0" indent="0">
              <a:buNone/>
            </a:pPr>
            <a:r>
              <a:rPr lang="en-US" b="1" dirty="0" smtClean="0">
                <a:solidFill>
                  <a:schemeClr val="tx1"/>
                </a:solidFill>
                <a:effectLst>
                  <a:outerShdw dist="38096" dir="2700000">
                    <a:srgbClr val="000000"/>
                  </a:outerShdw>
                </a:effectLst>
              </a:rPr>
              <a:t>-&gt;The R-Squared value of this model is 89% which predicts that accuracy of the model is high.</a:t>
            </a:r>
          </a:p>
          <a:p>
            <a:pPr marL="0" indent="0">
              <a:buNone/>
            </a:pPr>
            <a:r>
              <a:rPr lang="en-US" b="1" dirty="0" smtClean="0">
                <a:solidFill>
                  <a:schemeClr val="tx1"/>
                </a:solidFill>
                <a:effectLst>
                  <a:outerShdw dist="38096" dir="2700000">
                    <a:srgbClr val="000000"/>
                  </a:outerShdw>
                </a:effectLst>
              </a:rPr>
              <a:t>-&gt;We have seen that alcohol consumption depends on the purpose variable </a:t>
            </a:r>
            <a:r>
              <a:rPr lang="en-US" b="1" dirty="0" err="1" smtClean="0">
                <a:solidFill>
                  <a:schemeClr val="tx1"/>
                </a:solidFill>
                <a:effectLst>
                  <a:outerShdw dist="38096" dir="2700000">
                    <a:srgbClr val="000000"/>
                  </a:outerShdw>
                </a:effectLst>
              </a:rPr>
              <a:t>too..It</a:t>
            </a:r>
            <a:r>
              <a:rPr lang="en-US" b="1" dirty="0" smtClean="0">
                <a:solidFill>
                  <a:schemeClr val="tx1"/>
                </a:solidFill>
                <a:effectLst>
                  <a:outerShdw dist="38096" dir="2700000">
                    <a:srgbClr val="000000"/>
                  </a:outerShdw>
                </a:effectLst>
              </a:rPr>
              <a:t> may vary depending on the data collection.</a:t>
            </a:r>
          </a:p>
          <a:p>
            <a:pPr marL="0" indent="0">
              <a:buNone/>
            </a:pPr>
            <a:r>
              <a:rPr lang="en-US" b="1" dirty="0" smtClean="0">
                <a:solidFill>
                  <a:schemeClr val="tx1"/>
                </a:solidFill>
                <a:effectLst>
                  <a:outerShdw dist="38096" dir="2700000">
                    <a:srgbClr val="000000"/>
                  </a:outerShdw>
                </a:effectLst>
              </a:rPr>
              <a:t>-&gt;Alcohol consumption is seen more in unemployed  citizens. It might  even vary for employed people due to work stress (or) unable to fulfill the requirements of family members.</a:t>
            </a:r>
          </a:p>
          <a:p>
            <a:pPr marL="0" indent="0">
              <a:buNone/>
            </a:pPr>
            <a:r>
              <a:rPr lang="en-US" b="1" dirty="0" smtClean="0">
                <a:solidFill>
                  <a:schemeClr val="tx1"/>
                </a:solidFill>
                <a:effectLst>
                  <a:outerShdw dist="38096" dir="2700000">
                    <a:srgbClr val="000000"/>
                  </a:outerShdw>
                </a:effectLst>
              </a:rPr>
              <a:t>-&gt;34% of tax is collected on alcohol beverages and we predicted that it is also affecting the alcohol consumption.  </a:t>
            </a:r>
            <a:r>
              <a:rPr lang="en-US" b="1" dirty="0">
                <a:solidFill>
                  <a:schemeClr val="tx1"/>
                </a:solidFill>
                <a:effectLst>
                  <a:outerShdw dist="38096" dir="2700000">
                    <a:srgbClr val="000000"/>
                  </a:outerShdw>
                </a:effectLst>
              </a:rPr>
              <a:t/>
            </a:r>
            <a:br>
              <a:rPr lang="en-US" b="1" dirty="0">
                <a:solidFill>
                  <a:schemeClr val="tx1"/>
                </a:solidFill>
                <a:effectLst>
                  <a:outerShdw dist="38096" dir="2700000">
                    <a:srgbClr val="000000"/>
                  </a:outerShdw>
                </a:effectLst>
              </a:rPr>
            </a:br>
            <a:endParaRPr lang="en-US" dirty="0">
              <a:solidFill>
                <a:schemeClr val="tx1"/>
              </a:solidFill>
            </a:endParaRPr>
          </a:p>
        </p:txBody>
      </p:sp>
    </p:spTree>
    <p:extLst>
      <p:ext uri="{BB962C8B-B14F-4D97-AF65-F5344CB8AC3E}">
        <p14:creationId xmlns:p14="http://schemas.microsoft.com/office/powerpoint/2010/main" val="1003407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4544" y="363905"/>
            <a:ext cx="8534400" cy="1507067"/>
          </a:xfrm>
        </p:spPr>
        <p:txBody>
          <a:bodyPr/>
          <a:lstStyle/>
          <a:p>
            <a:r>
              <a:rPr lang="en-US" b="1" dirty="0">
                <a:effectLst>
                  <a:outerShdw dist="38096" dir="2700000">
                    <a:srgbClr val="000000"/>
                  </a:outerShdw>
                </a:effectLst>
                <a:latin typeface="Arial" pitchFamily="34"/>
                <a:cs typeface="Arial" pitchFamily="34"/>
              </a:rPr>
              <a:t>1.1  Introduction:</a:t>
            </a:r>
            <a:endParaRPr lang="en-US" dirty="0"/>
          </a:p>
        </p:txBody>
      </p:sp>
      <p:sp>
        <p:nvSpPr>
          <p:cNvPr id="3" name="Content Placeholder 2"/>
          <p:cNvSpPr>
            <a:spLocks noGrp="1"/>
          </p:cNvSpPr>
          <p:nvPr>
            <p:ph idx="1"/>
          </p:nvPr>
        </p:nvSpPr>
        <p:spPr>
          <a:xfrm>
            <a:off x="1184543" y="2078966"/>
            <a:ext cx="8804845" cy="4520241"/>
          </a:xfrm>
        </p:spPr>
        <p:txBody>
          <a:bodyPr>
            <a:normAutofit fontScale="85000" lnSpcReduction="10000"/>
          </a:bodyPr>
          <a:lstStyle/>
          <a:p>
            <a:pPr lvl="0">
              <a:lnSpc>
                <a:spcPct val="80000"/>
              </a:lnSpc>
              <a:spcBef>
                <a:spcPts val="640"/>
              </a:spcBef>
              <a:buNone/>
            </a:pPr>
            <a:r>
              <a:rPr lang="en-US" sz="2800" b="1" dirty="0">
                <a:solidFill>
                  <a:schemeClr val="tx1"/>
                </a:solidFill>
              </a:rPr>
              <a:t>*Python:</a:t>
            </a:r>
          </a:p>
          <a:p>
            <a:pPr lvl="0">
              <a:lnSpc>
                <a:spcPct val="80000"/>
              </a:lnSpc>
              <a:spcBef>
                <a:spcPts val="640"/>
              </a:spcBef>
              <a:buFont typeface="Arial" pitchFamily="32"/>
              <a:buChar char="•"/>
            </a:pPr>
            <a:r>
              <a:rPr lang="en-US" dirty="0">
                <a:solidFill>
                  <a:schemeClr val="tx1"/>
                </a:solidFill>
              </a:rPr>
              <a:t>Python is one of the most widely used high level programming language .</a:t>
            </a:r>
          </a:p>
          <a:p>
            <a:pPr lvl="0">
              <a:lnSpc>
                <a:spcPct val="80000"/>
              </a:lnSpc>
              <a:spcBef>
                <a:spcPts val="640"/>
              </a:spcBef>
              <a:buFont typeface="Arial" pitchFamily="32"/>
              <a:buChar char="•"/>
            </a:pPr>
            <a:r>
              <a:rPr lang="en-US" dirty="0">
                <a:solidFill>
                  <a:schemeClr val="tx1"/>
                </a:solidFill>
              </a:rPr>
              <a:t>It was initially designed by Guido Van </a:t>
            </a:r>
            <a:r>
              <a:rPr lang="en-US" dirty="0" err="1">
                <a:solidFill>
                  <a:schemeClr val="tx1"/>
                </a:solidFill>
              </a:rPr>
              <a:t>Rossum</a:t>
            </a:r>
            <a:r>
              <a:rPr lang="en-US" dirty="0">
                <a:solidFill>
                  <a:schemeClr val="tx1"/>
                </a:solidFill>
              </a:rPr>
              <a:t> in 1991 and later developed </a:t>
            </a:r>
            <a:r>
              <a:rPr lang="en-US" dirty="0" smtClean="0">
                <a:solidFill>
                  <a:schemeClr val="tx1"/>
                </a:solidFill>
              </a:rPr>
              <a:t>by</a:t>
            </a:r>
          </a:p>
          <a:p>
            <a:pPr marL="0" lvl="0" indent="0">
              <a:lnSpc>
                <a:spcPct val="80000"/>
              </a:lnSpc>
              <a:spcBef>
                <a:spcPts val="640"/>
              </a:spcBef>
              <a:buNone/>
            </a:pPr>
            <a:r>
              <a:rPr lang="en-US" dirty="0">
                <a:solidFill>
                  <a:schemeClr val="tx1"/>
                </a:solidFill>
              </a:rPr>
              <a:t> </a:t>
            </a:r>
            <a:r>
              <a:rPr lang="en-US" dirty="0" smtClean="0">
                <a:solidFill>
                  <a:schemeClr val="tx1"/>
                </a:solidFill>
              </a:rPr>
              <a:t>    </a:t>
            </a:r>
            <a:r>
              <a:rPr lang="en-US" dirty="0">
                <a:solidFill>
                  <a:schemeClr val="tx1"/>
                </a:solidFill>
              </a:rPr>
              <a:t>Python Software Foundation</a:t>
            </a:r>
            <a:r>
              <a:rPr lang="en-US" dirty="0" smtClean="0">
                <a:solidFill>
                  <a:schemeClr val="tx1"/>
                </a:solidFill>
              </a:rPr>
              <a:t>.</a:t>
            </a:r>
            <a:endParaRPr lang="en-US" dirty="0">
              <a:solidFill>
                <a:schemeClr val="tx1"/>
              </a:solidFill>
            </a:endParaRPr>
          </a:p>
          <a:p>
            <a:pPr lvl="0">
              <a:lnSpc>
                <a:spcPct val="80000"/>
              </a:lnSpc>
              <a:spcBef>
                <a:spcPts val="640"/>
              </a:spcBef>
              <a:buFont typeface="Arial" pitchFamily="32"/>
              <a:buChar char="•"/>
            </a:pPr>
            <a:r>
              <a:rPr lang="en-US" dirty="0">
                <a:solidFill>
                  <a:schemeClr val="tx1"/>
                </a:solidFill>
              </a:rPr>
              <a:t>Some of the reasons for using this as high level programming language is</a:t>
            </a:r>
          </a:p>
          <a:p>
            <a:pPr lvl="0">
              <a:lnSpc>
                <a:spcPct val="80000"/>
              </a:lnSpc>
              <a:spcBef>
                <a:spcPts val="640"/>
              </a:spcBef>
              <a:buNone/>
            </a:pPr>
            <a:r>
              <a:rPr lang="en-US" dirty="0">
                <a:solidFill>
                  <a:schemeClr val="tx1"/>
                </a:solidFill>
              </a:rPr>
              <a:t>           -open source</a:t>
            </a:r>
          </a:p>
          <a:p>
            <a:pPr lvl="0">
              <a:lnSpc>
                <a:spcPct val="80000"/>
              </a:lnSpc>
              <a:spcBef>
                <a:spcPts val="640"/>
              </a:spcBef>
              <a:buNone/>
            </a:pPr>
            <a:r>
              <a:rPr lang="en-US" dirty="0">
                <a:solidFill>
                  <a:schemeClr val="tx1"/>
                </a:solidFill>
              </a:rPr>
              <a:t>           -easy to learn</a:t>
            </a:r>
          </a:p>
          <a:p>
            <a:pPr lvl="0">
              <a:lnSpc>
                <a:spcPct val="80000"/>
              </a:lnSpc>
              <a:spcBef>
                <a:spcPts val="640"/>
              </a:spcBef>
              <a:buNone/>
            </a:pPr>
            <a:r>
              <a:rPr lang="en-US" dirty="0">
                <a:solidFill>
                  <a:schemeClr val="tx1"/>
                </a:solidFill>
              </a:rPr>
              <a:t>            -exception handling</a:t>
            </a:r>
          </a:p>
          <a:p>
            <a:pPr lvl="0">
              <a:lnSpc>
                <a:spcPct val="80000"/>
              </a:lnSpc>
              <a:spcBef>
                <a:spcPts val="640"/>
              </a:spcBef>
              <a:buNone/>
            </a:pPr>
            <a:r>
              <a:rPr lang="en-US" sz="2800" b="1" dirty="0">
                <a:solidFill>
                  <a:schemeClr val="tx1"/>
                </a:solidFill>
              </a:rPr>
              <a:t>*Machine Learning:</a:t>
            </a:r>
          </a:p>
          <a:p>
            <a:pPr lvl="0">
              <a:lnSpc>
                <a:spcPct val="80000"/>
              </a:lnSpc>
              <a:spcBef>
                <a:spcPts val="640"/>
              </a:spcBef>
              <a:buNone/>
            </a:pPr>
            <a:r>
              <a:rPr lang="en-US" dirty="0">
                <a:solidFill>
                  <a:schemeClr val="tx1"/>
                </a:solidFill>
              </a:rPr>
              <a:t>It is an application of artificial intelligence (AI) that provides systems the ability to automatically learn and improve from experience without being explicitly programmed.</a:t>
            </a:r>
          </a:p>
          <a:p>
            <a:pPr lvl="0">
              <a:lnSpc>
                <a:spcPct val="80000"/>
              </a:lnSpc>
              <a:spcBef>
                <a:spcPts val="640"/>
              </a:spcBef>
              <a:buNone/>
            </a:pPr>
            <a:r>
              <a:rPr lang="en-US" dirty="0">
                <a:solidFill>
                  <a:schemeClr val="tx1"/>
                </a:solidFill>
              </a:rPr>
              <a:t>It consists of two models that is regression and classification.</a:t>
            </a:r>
          </a:p>
          <a:p>
            <a:endParaRPr lang="en-US" dirty="0">
              <a:solidFill>
                <a:schemeClr val="tx1"/>
              </a:solidFill>
            </a:endParaRPr>
          </a:p>
        </p:txBody>
      </p:sp>
    </p:spTree>
    <p:extLst>
      <p:ext uri="{BB962C8B-B14F-4D97-AF65-F5344CB8AC3E}">
        <p14:creationId xmlns:p14="http://schemas.microsoft.com/office/powerpoint/2010/main" val="12615780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alcoh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
          </p:nvPr>
        </p:nvSpPr>
        <p:spPr>
          <a:xfrm>
            <a:off x="552091" y="0"/>
            <a:ext cx="8798942" cy="5348376"/>
          </a:xfrm>
        </p:spPr>
        <p:txBody>
          <a:bodyPr>
            <a:normAutofit/>
          </a:bodyPr>
          <a:lstStyle/>
          <a:p>
            <a:pPr marL="0" indent="0">
              <a:buNone/>
            </a:pPr>
            <a:r>
              <a:rPr lang="en-US" sz="3600" b="1" dirty="0">
                <a:solidFill>
                  <a:schemeClr val="tx1"/>
                </a:solidFill>
                <a:effectLst>
                  <a:outerShdw dist="38096" dir="2700000">
                    <a:srgbClr val="000000"/>
                  </a:outerShdw>
                </a:effectLst>
              </a:rPr>
              <a:t>6.Conclusion</a:t>
            </a:r>
            <a:r>
              <a:rPr lang="en-US" sz="3600" b="1" dirty="0" smtClean="0">
                <a:solidFill>
                  <a:schemeClr val="tx1"/>
                </a:solidFill>
                <a:effectLst>
                  <a:outerShdw dist="38096" dir="2700000">
                    <a:srgbClr val="000000"/>
                  </a:outerShdw>
                </a:effectLst>
              </a:rPr>
              <a:t>:</a:t>
            </a:r>
          </a:p>
          <a:p>
            <a:pPr marL="0" indent="0">
              <a:buNone/>
            </a:pPr>
            <a:endParaRPr lang="en-US" sz="3600" b="1" dirty="0">
              <a:solidFill>
                <a:schemeClr val="tx1"/>
              </a:solidFill>
              <a:effectLst>
                <a:outerShdw dist="38096" dir="2700000">
                  <a:srgbClr val="000000"/>
                </a:outerShdw>
              </a:effectLst>
            </a:endParaRPr>
          </a:p>
          <a:p>
            <a:pPr marL="0" indent="0">
              <a:buNone/>
            </a:pPr>
            <a:r>
              <a:rPr lang="en-US" sz="3600" dirty="0" smtClean="0">
                <a:solidFill>
                  <a:schemeClr val="tx1"/>
                </a:solidFill>
              </a:rPr>
              <a:t>     </a:t>
            </a:r>
            <a:r>
              <a:rPr lang="en-US" dirty="0" smtClean="0">
                <a:solidFill>
                  <a:schemeClr val="tx1"/>
                </a:solidFill>
              </a:rPr>
              <a:t>-Based </a:t>
            </a:r>
            <a:r>
              <a:rPr lang="en-US" dirty="0">
                <a:solidFill>
                  <a:schemeClr val="tx1"/>
                </a:solidFill>
              </a:rPr>
              <a:t>on this model we can predict that unemployment and tax collection affects the alcohol consumption</a:t>
            </a:r>
            <a:r>
              <a:rPr lang="en-US" sz="3600" dirty="0">
                <a:solidFill>
                  <a:schemeClr val="tx1"/>
                </a:solidFill>
              </a:rPr>
              <a:t>. </a:t>
            </a:r>
          </a:p>
          <a:p>
            <a:pPr marL="0" indent="0">
              <a:buNone/>
            </a:pPr>
            <a:endParaRPr lang="en-US" sz="3600" b="1" dirty="0" smtClean="0">
              <a:solidFill>
                <a:schemeClr val="tx1"/>
              </a:solidFill>
              <a:effectLst>
                <a:outerShdw dist="38096" dir="2700000">
                  <a:srgbClr val="000000"/>
                </a:outerShdw>
              </a:effectLst>
            </a:endParaRPr>
          </a:p>
        </p:txBody>
      </p:sp>
    </p:spTree>
    <p:extLst>
      <p:ext uri="{BB962C8B-B14F-4D97-AF65-F5344CB8AC3E}">
        <p14:creationId xmlns:p14="http://schemas.microsoft.com/office/powerpoint/2010/main" val="2183462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8280" y="363906"/>
            <a:ext cx="8534400" cy="1507067"/>
          </a:xfrm>
        </p:spPr>
        <p:txBody>
          <a:bodyPr/>
          <a:lstStyle/>
          <a:p>
            <a:r>
              <a:rPr lang="en-US" b="1" dirty="0">
                <a:effectLst>
                  <a:outerShdw blurRad="38100" dist="38100" dir="2700000" algn="tl">
                    <a:srgbClr val="000000">
                      <a:alpha val="43137"/>
                    </a:srgbClr>
                  </a:outerShdw>
                </a:effectLst>
                <a:latin typeface="Arial" pitchFamily="34"/>
                <a:cs typeface="Arial" pitchFamily="34"/>
              </a:rPr>
              <a:t>1.2 Objective Of Research</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098280" y="2186797"/>
            <a:ext cx="7976709" cy="1746850"/>
          </a:xfrm>
        </p:spPr>
        <p:txBody>
          <a:bodyPr/>
          <a:lstStyle/>
          <a:p>
            <a:pPr lvl="0">
              <a:spcBef>
                <a:spcPts val="640"/>
              </a:spcBef>
              <a:buNone/>
            </a:pPr>
            <a:r>
              <a:rPr lang="en-US" dirty="0">
                <a:solidFill>
                  <a:schemeClr val="tx1"/>
                </a:solidFill>
              </a:rPr>
              <a:t>The Objective of research project summarizes</a:t>
            </a:r>
          </a:p>
          <a:p>
            <a:pPr lvl="0">
              <a:spcBef>
                <a:spcPts val="640"/>
              </a:spcBef>
              <a:buNone/>
            </a:pPr>
            <a:r>
              <a:rPr lang="en-US" dirty="0">
                <a:solidFill>
                  <a:schemeClr val="tx1"/>
                </a:solidFill>
              </a:rPr>
              <a:t>   </a:t>
            </a:r>
            <a:r>
              <a:rPr lang="en-US" dirty="0" smtClean="0">
                <a:solidFill>
                  <a:schemeClr val="tx1"/>
                </a:solidFill>
              </a:rPr>
              <a:t>the consumption of </a:t>
            </a:r>
            <a:r>
              <a:rPr lang="en-US" dirty="0" err="1" smtClean="0">
                <a:solidFill>
                  <a:schemeClr val="tx1"/>
                </a:solidFill>
              </a:rPr>
              <a:t>AlcoholConsumption</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4259668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7510" y="0"/>
            <a:ext cx="8534400" cy="1507067"/>
          </a:xfrm>
        </p:spPr>
        <p:txBody>
          <a:bodyPr/>
          <a:lstStyle/>
          <a:p>
            <a:r>
              <a:rPr lang="en-US" b="1" dirty="0">
                <a:effectLst>
                  <a:outerShdw dist="38096" dir="2700000">
                    <a:srgbClr val="000000"/>
                  </a:outerShdw>
                </a:effectLst>
                <a:latin typeface="Arial" pitchFamily="34"/>
                <a:cs typeface="Arial" pitchFamily="34"/>
              </a:rPr>
              <a:t>1.3  Problem Statement</a:t>
            </a:r>
            <a:endParaRPr lang="en-US" dirty="0"/>
          </a:p>
        </p:txBody>
      </p:sp>
      <p:sp>
        <p:nvSpPr>
          <p:cNvPr id="3" name="Content Placeholder 2"/>
          <p:cNvSpPr>
            <a:spLocks noGrp="1"/>
          </p:cNvSpPr>
          <p:nvPr>
            <p:ph idx="1"/>
          </p:nvPr>
        </p:nvSpPr>
        <p:spPr>
          <a:xfrm>
            <a:off x="977509" y="1703719"/>
            <a:ext cx="8727207" cy="2549104"/>
          </a:xfrm>
        </p:spPr>
        <p:txBody>
          <a:bodyPr/>
          <a:lstStyle/>
          <a:p>
            <a:pPr marL="0" lvl="0" indent="0">
              <a:buNone/>
            </a:pPr>
            <a:r>
              <a:rPr lang="en-US" dirty="0">
                <a:solidFill>
                  <a:schemeClr val="tx1"/>
                </a:solidFill>
              </a:rPr>
              <a:t>The dataset consists of several parameters out of which we need to predict whether which parameter affects </a:t>
            </a:r>
            <a:r>
              <a:rPr lang="en-US" dirty="0" smtClean="0">
                <a:solidFill>
                  <a:schemeClr val="tx1"/>
                </a:solidFill>
              </a:rPr>
              <a:t>the Alcohol consumption and </a:t>
            </a:r>
            <a:r>
              <a:rPr lang="en-US" dirty="0">
                <a:solidFill>
                  <a:schemeClr val="tx1"/>
                </a:solidFill>
              </a:rPr>
              <a:t>in this project by </a:t>
            </a:r>
            <a:r>
              <a:rPr lang="en-US" dirty="0" smtClean="0">
                <a:solidFill>
                  <a:schemeClr val="tx1"/>
                </a:solidFill>
              </a:rPr>
              <a:t>doing Multi Variable Linear regression we </a:t>
            </a:r>
            <a:r>
              <a:rPr lang="en-US" dirty="0">
                <a:solidFill>
                  <a:schemeClr val="tx1"/>
                </a:solidFill>
              </a:rPr>
              <a:t>will </a:t>
            </a:r>
            <a:r>
              <a:rPr lang="en-US" dirty="0" smtClean="0">
                <a:solidFill>
                  <a:schemeClr val="tx1"/>
                </a:solidFill>
              </a:rPr>
              <a:t>predict the consumption of alcohol with respect to tax collection and unemployment.</a:t>
            </a: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622424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0423" y="251761"/>
            <a:ext cx="8534400" cy="1507067"/>
          </a:xfrm>
        </p:spPr>
        <p:txBody>
          <a:bodyPr/>
          <a:lstStyle/>
          <a:p>
            <a:r>
              <a:rPr lang="en-US" b="1" dirty="0">
                <a:effectLst>
                  <a:outerShdw dist="38096" dir="2700000">
                    <a:srgbClr val="000000"/>
                  </a:outerShdw>
                </a:effectLst>
                <a:latin typeface="Arial" pitchFamily="34"/>
                <a:cs typeface="Arial" pitchFamily="34"/>
              </a:rPr>
              <a:t> 2.Review of Literature</a:t>
            </a:r>
            <a:endParaRPr lang="en-US" dirty="0"/>
          </a:p>
        </p:txBody>
      </p:sp>
      <p:sp>
        <p:nvSpPr>
          <p:cNvPr id="3" name="Content Placeholder 2"/>
          <p:cNvSpPr>
            <a:spLocks noGrp="1"/>
          </p:cNvSpPr>
          <p:nvPr>
            <p:ph idx="1"/>
          </p:nvPr>
        </p:nvSpPr>
        <p:spPr>
          <a:xfrm>
            <a:off x="1086627" y="1931356"/>
            <a:ext cx="8658196" cy="4443563"/>
          </a:xfrm>
        </p:spPr>
        <p:txBody>
          <a:bodyPr>
            <a:normAutofit fontScale="85000" lnSpcReduction="10000"/>
          </a:bodyPr>
          <a:lstStyle/>
          <a:p>
            <a:r>
              <a:rPr lang="en-US" dirty="0">
                <a:solidFill>
                  <a:schemeClr val="tx1"/>
                </a:solidFill>
              </a:rPr>
              <a:t>According to the 2003 World Health Survey (total sample size n = 9540, males n = 4605 and females n = 4935; sample  population  aged  18  years  and  above),  the  rate  of  heavy  and  hazardous  drinking  among  the  total  population  was  1.4%  (total),  2.4%  (males)  and  0.4%  (females). Heavy and hazardous drinking was defined as average consumption of 40 g or more of pure alcohol a day for men and 20 g or more of pure alcohol a day for women.</a:t>
            </a:r>
          </a:p>
          <a:p>
            <a:r>
              <a:rPr lang="en-US" dirty="0">
                <a:solidFill>
                  <a:schemeClr val="tx1"/>
                </a:solidFill>
              </a:rPr>
              <a:t>National Family Health Survey (NFHS-3, 2005-06)* The third National  Family </a:t>
            </a:r>
            <a:r>
              <a:rPr lang="en-US" dirty="0" err="1">
                <a:solidFill>
                  <a:schemeClr val="tx1"/>
                </a:solidFill>
              </a:rPr>
              <a:t>HealthSurvey</a:t>
            </a:r>
            <a:r>
              <a:rPr lang="en-US" dirty="0">
                <a:solidFill>
                  <a:schemeClr val="tx1"/>
                </a:solidFill>
              </a:rPr>
              <a:t>  (NFHS  -3)  conducted  in  2005-06  found  that  only  2%  of women  drink  </a:t>
            </a:r>
            <a:r>
              <a:rPr lang="en-US" dirty="0" err="1">
                <a:solidFill>
                  <a:schemeClr val="tx1"/>
                </a:solidFill>
              </a:rPr>
              <a:t>alcoholwhereas</a:t>
            </a:r>
            <a:r>
              <a:rPr lang="en-US" dirty="0">
                <a:solidFill>
                  <a:schemeClr val="tx1"/>
                </a:solidFill>
              </a:rPr>
              <a:t> it indicates that around one third o f men drink alcohol between the age group 15-49  in  India.</a:t>
            </a:r>
          </a:p>
          <a:p>
            <a:r>
              <a:rPr lang="en-US" dirty="0">
                <a:solidFill>
                  <a:schemeClr val="tx1"/>
                </a:solidFill>
              </a:rPr>
              <a:t>The  recent  couple  of  decades  have focused  on  alcohol  as  a  public  health  problem,  and  there  is  research  evidence  of  harmful  drinking practices  in  the  community  and  its  association  with  mental  health  (Patel,  2007),  sexual  violence, seizures   and   neurological   dysfunction,   association   with   communicable   diseases   like   HIV   and tuberculosis,  as  well  as  non-communicable  diseases  like  hypertension  and  </a:t>
            </a:r>
            <a:r>
              <a:rPr lang="en-US" dirty="0" err="1" smtClean="0">
                <a:solidFill>
                  <a:schemeClr val="tx1"/>
                </a:solidFill>
              </a:rPr>
              <a:t>diabete</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38203934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073" y="234509"/>
            <a:ext cx="8534400" cy="1507067"/>
          </a:xfrm>
        </p:spPr>
        <p:txBody>
          <a:bodyPr/>
          <a:lstStyle/>
          <a:p>
            <a:r>
              <a:rPr lang="en-US" b="1" dirty="0" smtClean="0">
                <a:effectLst>
                  <a:outerShdw blurRad="38100" dist="38100" dir="2700000" algn="tl">
                    <a:srgbClr val="000000">
                      <a:alpha val="43137"/>
                    </a:srgbClr>
                  </a:outerShdw>
                </a:effectLst>
              </a:rPr>
              <a:t>Alcohol Consumption w.r.t unemployment:</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357073" y="2195423"/>
            <a:ext cx="8534400" cy="3615267"/>
          </a:xfrm>
        </p:spPr>
        <p:txBody>
          <a:bodyPr>
            <a:normAutofit fontScale="92500" lnSpcReduction="20000"/>
          </a:bodyPr>
          <a:lstStyle/>
          <a:p>
            <a:r>
              <a:rPr lang="en-US" dirty="0">
                <a:solidFill>
                  <a:schemeClr val="tx1"/>
                </a:solidFill>
              </a:rPr>
              <a:t>-India's annual alcohol intake increased by 38 per cent.</a:t>
            </a:r>
          </a:p>
          <a:p>
            <a:r>
              <a:rPr lang="en-US" dirty="0">
                <a:solidFill>
                  <a:schemeClr val="tx1"/>
                </a:solidFill>
              </a:rPr>
              <a:t>-Intake is growing in low- and middle-income countries, while the total volume of alcohol consumed in high-income countries has remained stable.</a:t>
            </a:r>
          </a:p>
          <a:p>
            <a:r>
              <a:rPr lang="en-US" dirty="0">
                <a:solidFill>
                  <a:schemeClr val="tx1"/>
                </a:solidFill>
              </a:rPr>
              <a:t>-Very excessive drinking is related to number of job-losses, broken partnerships, living alone and duration of unemployment.</a:t>
            </a:r>
          </a:p>
          <a:p>
            <a:r>
              <a:rPr lang="en-US" dirty="0">
                <a:solidFill>
                  <a:schemeClr val="tx1"/>
                </a:solidFill>
              </a:rPr>
              <a:t>-The estimates suggest that by 2030 half of all adults will drink alcohol, and almost a quarter (23 per cent) will binge drink at least once a month, researchers said.</a:t>
            </a:r>
          </a:p>
          <a:p>
            <a:r>
              <a:rPr lang="en-US" dirty="0">
                <a:solidFill>
                  <a:schemeClr val="tx1"/>
                </a:solidFill>
              </a:rPr>
              <a:t>-Alcohol is a major risk factor for disease, and is causally linked to over 200 diseases, in particular, non-communicable diseases and </a:t>
            </a:r>
            <a:r>
              <a:rPr lang="en-US" dirty="0" smtClean="0">
                <a:solidFill>
                  <a:schemeClr val="tx1"/>
                </a:solidFill>
              </a:rPr>
              <a:t>injuries</a:t>
            </a:r>
            <a:r>
              <a:rPr lang="en-US" dirty="0">
                <a:solidFill>
                  <a:schemeClr val="tx1"/>
                </a:solidFill>
              </a:rPr>
              <a:t>.</a:t>
            </a:r>
          </a:p>
        </p:txBody>
      </p:sp>
    </p:spTree>
    <p:extLst>
      <p:ext uri="{BB962C8B-B14F-4D97-AF65-F5344CB8AC3E}">
        <p14:creationId xmlns:p14="http://schemas.microsoft.com/office/powerpoint/2010/main" val="2307810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6084" y="329400"/>
            <a:ext cx="8534400" cy="1507067"/>
          </a:xfrm>
        </p:spPr>
        <p:txBody>
          <a:bodyPr>
            <a:normAutofit fontScale="90000"/>
          </a:bodyPr>
          <a:lstStyle/>
          <a:p>
            <a:r>
              <a:rPr lang="en-US" b="1" dirty="0">
                <a:effectLst>
                  <a:outerShdw blurRad="38100" dist="38100" dir="2700000" algn="tl">
                    <a:srgbClr val="000000">
                      <a:alpha val="43137"/>
                    </a:srgbClr>
                  </a:outerShdw>
                </a:effectLst>
              </a:rPr>
              <a:t>Alcohol Consumption w.r.t </a:t>
            </a:r>
            <a:r>
              <a:rPr lang="en-US" b="1" dirty="0" smtClean="0">
                <a:effectLst>
                  <a:outerShdw blurRad="38100" dist="38100" dir="2700000" algn="tl">
                    <a:srgbClr val="000000">
                      <a:alpha val="43137"/>
                    </a:srgbClr>
                  </a:outerShdw>
                </a:effectLst>
              </a:rPr>
              <a:t>Tax-Collection</a:t>
            </a:r>
            <a:r>
              <a:rPr lang="en-US" b="1" dirty="0">
                <a:effectLst>
                  <a:outerShdw blurRad="38100" dist="38100" dir="2700000" algn="tl">
                    <a:srgbClr val="000000">
                      <a:alpha val="43137"/>
                    </a:srgbClr>
                  </a:outerShdw>
                </a:effectLst>
              </a:rPr>
              <a:t>:</a:t>
            </a:r>
            <a:r>
              <a:rPr lang="en-US" dirty="0"/>
              <a:t/>
            </a:r>
            <a:br>
              <a:rPr lang="en-US" dirty="0"/>
            </a:br>
            <a:endParaRPr lang="en-US" dirty="0"/>
          </a:p>
        </p:txBody>
      </p:sp>
      <p:sp>
        <p:nvSpPr>
          <p:cNvPr id="3" name="Content Placeholder 2"/>
          <p:cNvSpPr>
            <a:spLocks noGrp="1"/>
          </p:cNvSpPr>
          <p:nvPr>
            <p:ph idx="1"/>
          </p:nvPr>
        </p:nvSpPr>
        <p:spPr>
          <a:xfrm>
            <a:off x="1339819" y="1720970"/>
            <a:ext cx="9115395" cy="3946585"/>
          </a:xfrm>
        </p:spPr>
        <p:txBody>
          <a:bodyPr/>
          <a:lstStyle/>
          <a:p>
            <a:pPr marL="0" indent="0">
              <a:buNone/>
            </a:pPr>
            <a:r>
              <a:rPr lang="en-US" dirty="0" smtClean="0">
                <a:solidFill>
                  <a:schemeClr val="tx1"/>
                </a:solidFill>
              </a:rPr>
              <a:t>According </a:t>
            </a:r>
            <a:r>
              <a:rPr lang="en-US" dirty="0">
                <a:solidFill>
                  <a:schemeClr val="tx1"/>
                </a:solidFill>
              </a:rPr>
              <a:t>to statistics, Alcohol sector is the second largest contributor  of taxes to state Government exchequers yielding more than 90, 000  crores in taxes every year.  The total tax impact for liquor companies  are in the range from 70-150% in most states as no inter-tax set-offs are available for them. </a:t>
            </a:r>
          </a:p>
          <a:p>
            <a:pPr marL="0" indent="0">
              <a:buNone/>
            </a:pPr>
            <a:r>
              <a:rPr lang="en-US" dirty="0">
                <a:solidFill>
                  <a:schemeClr val="tx1"/>
                </a:solidFill>
              </a:rPr>
              <a:t> While alcoholic beverages represent 25% of the food and beverage  market in China and the US, in India, spirits alone is 34%, making it the  largest category. On most states, alcohol contributes to 20 to 25% of    state revenue (state excise).</a:t>
            </a:r>
            <a:endParaRPr lang="en-US" b="1" dirty="0">
              <a:solidFill>
                <a:schemeClr val="tx1"/>
              </a:solidFill>
            </a:endParaRPr>
          </a:p>
        </p:txBody>
      </p:sp>
    </p:spTree>
    <p:extLst>
      <p:ext uri="{BB962C8B-B14F-4D97-AF65-F5344CB8AC3E}">
        <p14:creationId xmlns:p14="http://schemas.microsoft.com/office/powerpoint/2010/main" val="3123786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5230" y="553535"/>
            <a:ext cx="7384212" cy="5334503"/>
          </a:xfrm>
        </p:spPr>
      </p:pic>
    </p:spTree>
    <p:extLst>
      <p:ext uri="{BB962C8B-B14F-4D97-AF65-F5344CB8AC3E}">
        <p14:creationId xmlns:p14="http://schemas.microsoft.com/office/powerpoint/2010/main" val="205894603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277</TotalTime>
  <Words>718</Words>
  <Application>Microsoft Office PowerPoint</Application>
  <PresentationFormat>Widescreen</PresentationFormat>
  <Paragraphs>50</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Arial Black</vt:lpstr>
      <vt:lpstr>Arial Narrow</vt:lpstr>
      <vt:lpstr>Calibri</vt:lpstr>
      <vt:lpstr>Century Gothic</vt:lpstr>
      <vt:lpstr>Wingdings 3</vt:lpstr>
      <vt:lpstr>Slice</vt:lpstr>
      <vt:lpstr>Alcohol Consumption     -the increase in alcohol consumption with respect to                  the increase in tax and an increase in unemployment per year.</vt:lpstr>
      <vt:lpstr>PowerPoint Presentation</vt:lpstr>
      <vt:lpstr>1.1  Introduction:</vt:lpstr>
      <vt:lpstr>1.2 Objective Of Research</vt:lpstr>
      <vt:lpstr>1.3  Problem Statement</vt:lpstr>
      <vt:lpstr> 2.Review of Literature</vt:lpstr>
      <vt:lpstr>Alcohol Consumption w.r.t unemployment:</vt:lpstr>
      <vt:lpstr>Alcohol Consumption w.r.t Tax-Collection: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Findings and Suggestions: </vt:lpstr>
      <vt:lpstr>PowerPoint Presentation</vt:lpstr>
    </vt:vector>
  </TitlesOfParts>
  <Company>HCL Technologies Limited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18</cp:revision>
  <dcterms:created xsi:type="dcterms:W3CDTF">2019-06-25T17:48:26Z</dcterms:created>
  <dcterms:modified xsi:type="dcterms:W3CDTF">2019-06-26T02:19:23Z</dcterms:modified>
</cp:coreProperties>
</file>