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E42285-D082-4EF4-8D13-1C45E3344258}" type="datetimeFigureOut">
              <a:rPr lang="en-IN" smtClean="0"/>
              <a:t>03-02-2022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E91380-01B5-4481-973B-F95BD2BF00A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E91380-01B5-4481-973B-F95BD2BF00A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E91380-01B5-4481-973B-F95BD2BF00A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E91380-01B5-4481-973B-F95BD2BF00A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E91380-01B5-4481-973B-F95BD2BF00A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DE91380-01B5-4481-973B-F95BD2BF00A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DE91380-01B5-4481-973B-F95BD2BF00A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DE91380-01B5-4481-973B-F95BD2BF00A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E42285-D082-4EF4-8D13-1C45E3344258}" type="datetimeFigureOut">
              <a:rPr lang="en-IN" smtClean="0"/>
              <a:t>03-02-2022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DE91380-01B5-4481-973B-F95BD2BF00A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E42285-D082-4EF4-8D13-1C45E3344258}" type="datetimeFigureOut">
              <a:rPr lang="en-IN" smtClean="0"/>
              <a:t>03-02-2022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DE91380-01B5-4481-973B-F95BD2BF00A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E42285-D082-4EF4-8D13-1C45E3344258}" type="datetimeFigureOut">
              <a:rPr lang="en-IN" smtClean="0"/>
              <a:t>03-02-2022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E91380-01B5-4481-973B-F95BD2BF00A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E42285-D082-4EF4-8D13-1C45E3344258}" type="datetimeFigureOut">
              <a:rPr lang="en-IN" smtClean="0"/>
              <a:t>03-02-2022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E91380-01B5-4481-973B-F95BD2BF00A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Searching Techniques</a:t>
            </a:r>
            <a:endParaRPr lang="en-IN" dirty="0"/>
          </a:p>
        </p:txBody>
      </p:sp>
      <p:sp>
        <p:nvSpPr>
          <p:cNvPr id="3" name="Subtitle 2"/>
          <p:cNvSpPr>
            <a:spLocks noGrp="1"/>
          </p:cNvSpPr>
          <p:nvPr>
            <p:ph type="subTitle" idx="1"/>
          </p:nvPr>
        </p:nvSpPr>
        <p:spPr>
          <a:xfrm>
            <a:off x="2718761" y="4653136"/>
            <a:ext cx="6400800" cy="1752600"/>
          </a:xfrm>
        </p:spPr>
        <p:txBody>
          <a:bodyPr/>
          <a:lstStyle/>
          <a:p>
            <a:r>
              <a:rPr lang="en-US" dirty="0" smtClean="0"/>
              <a:t>By</a:t>
            </a:r>
          </a:p>
          <a:p>
            <a:r>
              <a:rPr lang="en-US" dirty="0" smtClean="0"/>
              <a:t>Anusha Bellala</a:t>
            </a:r>
            <a:endParaRPr lang="en-IN" dirty="0"/>
          </a:p>
        </p:txBody>
      </p:sp>
    </p:spTree>
    <p:extLst>
      <p:ext uri="{BB962C8B-B14F-4D97-AF65-F5344CB8AC3E}">
        <p14:creationId xmlns:p14="http://schemas.microsoft.com/office/powerpoint/2010/main" val="176940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9"/>
            <a:ext cx="6534472" cy="830997"/>
          </a:xfrm>
          <a:prstGeom prst="rect">
            <a:avLst/>
          </a:prstGeom>
        </p:spPr>
        <p:txBody>
          <a:bodyPr wrap="square">
            <a:spAutoFit/>
          </a:bodyPr>
          <a:lstStyle/>
          <a:p>
            <a:pPr fontAlgn="base"/>
            <a:r>
              <a:rPr lang="en-US" dirty="0"/>
              <a:t> </a:t>
            </a:r>
            <a:r>
              <a:rPr lang="en-US" sz="2400" dirty="0"/>
              <a:t>So we recur for the right half.</a:t>
            </a:r>
          </a:p>
          <a:p>
            <a:pPr marL="285750" indent="-285750" fontAlgn="base">
              <a:buFont typeface="Wingdings" pitchFamily="2" charset="2"/>
              <a:buChar char="§"/>
            </a:pPr>
            <a:r>
              <a:rPr lang="en-US" sz="2400" dirty="0"/>
              <a:t>Else (x is smaller) recur for the left half.</a:t>
            </a:r>
          </a:p>
        </p:txBody>
      </p:sp>
      <p:pic>
        <p:nvPicPr>
          <p:cNvPr id="6146" name="Picture 2" descr="https://www.geeksforgeeks.org/wp-content/uploads/Binary-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76" y="1988840"/>
            <a:ext cx="7848872" cy="374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2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19256" cy="4896584"/>
          </a:xfrm>
        </p:spPr>
        <p:txBody>
          <a:bodyPr>
            <a:noAutofit/>
          </a:bodyPr>
          <a:lstStyle/>
          <a:p>
            <a:pPr marL="137160" indent="0">
              <a:buNone/>
            </a:pPr>
            <a:r>
              <a:rPr lang="en-IN" sz="1100" dirty="0"/>
              <a:t>using System;</a:t>
            </a:r>
          </a:p>
          <a:p>
            <a:pPr marL="137160" indent="0">
              <a:buNone/>
            </a:pPr>
            <a:r>
              <a:rPr lang="en-IN" sz="1100" dirty="0"/>
              <a:t>using System.Collections.Generic;</a:t>
            </a:r>
          </a:p>
          <a:p>
            <a:pPr marL="137160" indent="0">
              <a:buNone/>
            </a:pPr>
            <a:r>
              <a:rPr lang="en-IN" sz="1100" dirty="0"/>
              <a:t>using System.Linq;</a:t>
            </a:r>
          </a:p>
          <a:p>
            <a:pPr marL="137160" indent="0">
              <a:buNone/>
            </a:pPr>
            <a:r>
              <a:rPr lang="en-IN" sz="1100" dirty="0"/>
              <a:t>using System.Text;</a:t>
            </a:r>
          </a:p>
          <a:p>
            <a:pPr marL="137160" indent="0">
              <a:buNone/>
            </a:pPr>
            <a:r>
              <a:rPr lang="en-IN" sz="1100" dirty="0"/>
              <a:t>using System.Threading.Tasks;</a:t>
            </a:r>
          </a:p>
          <a:p>
            <a:pPr marL="137160" indent="0">
              <a:buNone/>
            </a:pPr>
            <a:endParaRPr lang="en-IN" sz="1100" dirty="0"/>
          </a:p>
          <a:p>
            <a:pPr marL="137160" indent="0">
              <a:buNone/>
            </a:pPr>
            <a:r>
              <a:rPr lang="en-IN" sz="1100" dirty="0"/>
              <a:t>namespace Binarysearch</a:t>
            </a:r>
          </a:p>
          <a:p>
            <a:pPr marL="137160" indent="0">
              <a:buNone/>
            </a:pPr>
            <a:r>
              <a:rPr lang="en-IN" sz="1100" dirty="0"/>
              <a:t>{</a:t>
            </a:r>
          </a:p>
          <a:p>
            <a:pPr marL="137160" indent="0">
              <a:buNone/>
            </a:pPr>
            <a:r>
              <a:rPr lang="en-IN" sz="1100" dirty="0"/>
              <a:t>    class Searching</a:t>
            </a:r>
          </a:p>
          <a:p>
            <a:pPr marL="137160" indent="0">
              <a:buNone/>
            </a:pPr>
            <a:r>
              <a:rPr lang="en-IN" sz="1100" dirty="0"/>
              <a:t>    {</a:t>
            </a:r>
          </a:p>
          <a:p>
            <a:pPr marL="137160" indent="0">
              <a:buNone/>
            </a:pPr>
            <a:r>
              <a:rPr lang="en-US" sz="1100" dirty="0"/>
              <a:t>        // Returns index of x if it is present in</a:t>
            </a:r>
          </a:p>
          <a:p>
            <a:pPr marL="137160" indent="0">
              <a:buNone/>
            </a:pPr>
            <a:r>
              <a:rPr lang="en-IN" sz="1100" dirty="0"/>
              <a:t>        // arr[</a:t>
            </a:r>
            <a:r>
              <a:rPr lang="en-IN" sz="1100" dirty="0" err="1"/>
              <a:t>l..r</a:t>
            </a:r>
            <a:r>
              <a:rPr lang="en-IN" sz="1100" dirty="0"/>
              <a:t>], else return -1</a:t>
            </a:r>
          </a:p>
          <a:p>
            <a:pPr marL="137160" indent="0">
              <a:buNone/>
            </a:pPr>
            <a:r>
              <a:rPr lang="en-US" sz="1100" dirty="0"/>
              <a:t>        static int binarySearch(int[] arr, int l, int r, int x)</a:t>
            </a:r>
          </a:p>
          <a:p>
            <a:pPr marL="137160" indent="0">
              <a:buNone/>
            </a:pPr>
            <a:r>
              <a:rPr lang="en-IN" sz="1100" dirty="0"/>
              <a:t>        {</a:t>
            </a:r>
          </a:p>
          <a:p>
            <a:pPr marL="137160" indent="0">
              <a:buNone/>
            </a:pPr>
            <a:r>
              <a:rPr lang="en-IN" sz="1100" dirty="0"/>
              <a:t>            if (r &gt;= l)</a:t>
            </a:r>
          </a:p>
          <a:p>
            <a:pPr marL="137160" indent="0">
              <a:buNone/>
            </a:pPr>
            <a:r>
              <a:rPr lang="en-IN" sz="1100" dirty="0"/>
              <a:t>            {</a:t>
            </a:r>
          </a:p>
          <a:p>
            <a:pPr marL="137160" indent="0">
              <a:buNone/>
            </a:pPr>
            <a:r>
              <a:rPr lang="en-IN" sz="1100" dirty="0"/>
              <a:t>                int mid = l + (r - l) / 2;</a:t>
            </a:r>
          </a:p>
          <a:p>
            <a:pPr marL="137160" indent="0">
              <a:buNone/>
            </a:pPr>
            <a:endParaRPr lang="en-IN" sz="1100" dirty="0"/>
          </a:p>
          <a:p>
            <a:pPr marL="137160" indent="0">
              <a:buNone/>
            </a:pPr>
            <a:r>
              <a:rPr lang="en-US" sz="1100" dirty="0"/>
              <a:t>                // If the element is present at the</a:t>
            </a:r>
          </a:p>
          <a:p>
            <a:pPr marL="137160" indent="0">
              <a:buNone/>
            </a:pPr>
            <a:r>
              <a:rPr lang="en-IN" sz="1100" dirty="0"/>
              <a:t>                // middle itself</a:t>
            </a:r>
          </a:p>
          <a:p>
            <a:pPr marL="137160" indent="0">
              <a:buNone/>
            </a:pPr>
            <a:r>
              <a:rPr lang="en-IN" sz="1100" dirty="0"/>
              <a:t>                if (arr[mid] == x)</a:t>
            </a:r>
          </a:p>
          <a:p>
            <a:pPr marL="137160" indent="0">
              <a:buNone/>
            </a:pPr>
            <a:r>
              <a:rPr lang="en-IN" sz="1100" dirty="0"/>
              <a:t>                    return mid;</a:t>
            </a:r>
          </a:p>
          <a:p>
            <a:pPr marL="137160" indent="0">
              <a:buNone/>
            </a:pPr>
            <a:endParaRPr lang="en-IN" sz="1100" dirty="0"/>
          </a:p>
          <a:p>
            <a:pPr marL="137160" indent="0">
              <a:buNone/>
            </a:pPr>
            <a:r>
              <a:rPr lang="en-US" sz="1100" dirty="0"/>
              <a:t>                // If element is smaller than mid, then</a:t>
            </a:r>
          </a:p>
          <a:p>
            <a:pPr marL="137160" indent="0">
              <a:buNone/>
            </a:pPr>
            <a:r>
              <a:rPr lang="en-US" sz="1100" dirty="0"/>
              <a:t>                // it can only be present in left </a:t>
            </a:r>
            <a:r>
              <a:rPr lang="en-US" sz="1100" dirty="0" smtClean="0"/>
              <a:t>subarray</a:t>
            </a:r>
            <a:endParaRPr lang="en-US" sz="1100" dirty="0"/>
          </a:p>
        </p:txBody>
      </p:sp>
      <p:sp>
        <p:nvSpPr>
          <p:cNvPr id="2" name="Title 1"/>
          <p:cNvSpPr>
            <a:spLocks noGrp="1"/>
          </p:cNvSpPr>
          <p:nvPr>
            <p:ph type="title"/>
          </p:nvPr>
        </p:nvSpPr>
        <p:spPr>
          <a:xfrm>
            <a:off x="683568" y="188640"/>
            <a:ext cx="8229600" cy="1143000"/>
          </a:xfrm>
        </p:spPr>
        <p:txBody>
          <a:bodyPr/>
          <a:lstStyle/>
          <a:p>
            <a:r>
              <a:rPr lang="en-US" dirty="0" smtClean="0"/>
              <a:t>Binary search program</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092902"/>
            <a:ext cx="40100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74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4230216" cy="5678478"/>
          </a:xfrm>
          <a:prstGeom prst="rect">
            <a:avLst/>
          </a:prstGeom>
        </p:spPr>
        <p:txBody>
          <a:bodyPr wrap="square">
            <a:spAutoFit/>
          </a:bodyPr>
          <a:lstStyle/>
          <a:p>
            <a:r>
              <a:rPr lang="en-IN" sz="1100" dirty="0"/>
              <a:t>if (arr[mid] &gt; x)</a:t>
            </a:r>
          </a:p>
          <a:p>
            <a:r>
              <a:rPr lang="en-US" sz="1100" dirty="0"/>
              <a:t>                    return binarySearch(arr, l, mid - 1, x);</a:t>
            </a:r>
          </a:p>
          <a:p>
            <a:endParaRPr lang="en-IN" sz="1100" dirty="0"/>
          </a:p>
          <a:p>
            <a:r>
              <a:rPr lang="en-US" sz="1100" dirty="0"/>
              <a:t>                // Else the element can only be present</a:t>
            </a:r>
          </a:p>
          <a:p>
            <a:r>
              <a:rPr lang="en-IN" sz="1100" dirty="0"/>
              <a:t>                // in right subarray</a:t>
            </a:r>
          </a:p>
          <a:p>
            <a:r>
              <a:rPr lang="en-US" sz="1100" dirty="0"/>
              <a:t>                return binarySearch(arr, mid + 1, r, x);</a:t>
            </a:r>
          </a:p>
          <a:p>
            <a:r>
              <a:rPr lang="en-IN" sz="1100" dirty="0"/>
              <a:t>            }</a:t>
            </a:r>
          </a:p>
          <a:p>
            <a:endParaRPr lang="en-IN" sz="1100" dirty="0"/>
          </a:p>
          <a:p>
            <a:r>
              <a:rPr lang="en-US" sz="1100" dirty="0"/>
              <a:t>            // We reach here when element is not present</a:t>
            </a:r>
          </a:p>
          <a:p>
            <a:r>
              <a:rPr lang="en-IN" sz="1100" dirty="0"/>
              <a:t>            // in array</a:t>
            </a:r>
          </a:p>
          <a:p>
            <a:r>
              <a:rPr lang="en-IN" sz="1100" dirty="0"/>
              <a:t>            return -1;</a:t>
            </a:r>
          </a:p>
          <a:p>
            <a:r>
              <a:rPr lang="en-IN" sz="1100" dirty="0"/>
              <a:t>        }</a:t>
            </a:r>
          </a:p>
          <a:p>
            <a:endParaRPr lang="en-IN" sz="1100" dirty="0"/>
          </a:p>
          <a:p>
            <a:r>
              <a:rPr lang="en-IN" sz="1100" dirty="0"/>
              <a:t>        internal class Program</a:t>
            </a:r>
          </a:p>
          <a:p>
            <a:r>
              <a:rPr lang="en-IN" sz="1100" dirty="0"/>
              <a:t>        {</a:t>
            </a:r>
          </a:p>
          <a:p>
            <a:r>
              <a:rPr lang="en-IN" sz="1100" dirty="0"/>
              <a:t>            static void Main(string[] args)</a:t>
            </a:r>
          </a:p>
          <a:p>
            <a:r>
              <a:rPr lang="en-IN" sz="1100" dirty="0"/>
              <a:t>            {</a:t>
            </a:r>
          </a:p>
          <a:p>
            <a:r>
              <a:rPr lang="en-IN" sz="1100" dirty="0"/>
              <a:t>                int[] arr = { 2, 5, 8, 12, 16, 23, 38, 56, 72, 91 };</a:t>
            </a:r>
          </a:p>
          <a:p>
            <a:r>
              <a:rPr lang="en-IN" sz="1100" dirty="0"/>
              <a:t>                int n = arr.Length;</a:t>
            </a:r>
          </a:p>
          <a:p>
            <a:r>
              <a:rPr lang="en-IN" sz="1100" dirty="0"/>
              <a:t>                int x = 23;</a:t>
            </a:r>
          </a:p>
          <a:p>
            <a:endParaRPr lang="en-IN" sz="1100" dirty="0"/>
          </a:p>
          <a:p>
            <a:r>
              <a:rPr lang="en-US" sz="1100" dirty="0"/>
              <a:t>                int result = binarySearch(arr, 0, n - 1, x);</a:t>
            </a:r>
          </a:p>
          <a:p>
            <a:endParaRPr lang="en-IN" sz="1100" dirty="0"/>
          </a:p>
          <a:p>
            <a:r>
              <a:rPr lang="en-IN" sz="1100" dirty="0"/>
              <a:t>                if (result == -1)</a:t>
            </a:r>
          </a:p>
          <a:p>
            <a:r>
              <a:rPr lang="en-IN" sz="1100" dirty="0"/>
              <a:t>                    Console.WriteLine("Element not present");</a:t>
            </a:r>
          </a:p>
          <a:p>
            <a:r>
              <a:rPr lang="en-IN" sz="1100" dirty="0"/>
              <a:t>                else</a:t>
            </a:r>
          </a:p>
          <a:p>
            <a:r>
              <a:rPr lang="en-US" sz="1100" dirty="0"/>
              <a:t>                    Console.WriteLine("Element found at index " + result);</a:t>
            </a:r>
          </a:p>
          <a:p>
            <a:r>
              <a:rPr lang="en-IN" sz="1100" dirty="0"/>
              <a:t>                Console.ReadLine();</a:t>
            </a:r>
          </a:p>
          <a:p>
            <a:r>
              <a:rPr lang="en-IN" sz="1100" dirty="0"/>
              <a:t>            }</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31400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052736"/>
            <a:ext cx="6995120" cy="3168352"/>
          </a:xfrm>
        </p:spPr>
        <p:txBody>
          <a:bodyPr>
            <a:normAutofit/>
          </a:bodyPr>
          <a:lstStyle/>
          <a:p>
            <a:r>
              <a:rPr lang="en-US" sz="4400" dirty="0" smtClean="0"/>
              <a:t>Thank Q</a:t>
            </a:r>
            <a:endParaRPr lang="en-IN" sz="4400" dirty="0"/>
          </a:p>
        </p:txBody>
      </p:sp>
    </p:spTree>
    <p:extLst>
      <p:ext uri="{BB962C8B-B14F-4D97-AF65-F5344CB8AC3E}">
        <p14:creationId xmlns:p14="http://schemas.microsoft.com/office/powerpoint/2010/main" val="154302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579296" cy="5805264"/>
          </a:xfrm>
        </p:spPr>
        <p:txBody>
          <a:bodyPr>
            <a:noAutofit/>
          </a:bodyPr>
          <a:lstStyle/>
          <a:p>
            <a:pPr algn="just"/>
            <a:r>
              <a:rPr lang="en-US" sz="2400" b="1" dirty="0"/>
              <a:t>Bubble sort</a:t>
            </a:r>
            <a:r>
              <a:rPr lang="en-US" sz="2400" dirty="0"/>
              <a:t> is a sorting </a:t>
            </a:r>
            <a:r>
              <a:rPr lang="en-US" sz="2400" dirty="0" smtClean="0"/>
              <a:t>algorithm</a:t>
            </a:r>
            <a:r>
              <a:rPr lang="en-US" sz="2400" dirty="0"/>
              <a:t> that </a:t>
            </a:r>
            <a:r>
              <a:rPr lang="en-US" sz="2400" dirty="0" smtClean="0"/>
              <a:t>compares </a:t>
            </a:r>
            <a:r>
              <a:rPr lang="en-US" sz="2400" dirty="0"/>
              <a:t>two adjacent elements and swaps them until they are not in the intended order</a:t>
            </a:r>
            <a:r>
              <a:rPr lang="en-US" sz="2400" dirty="0" smtClean="0"/>
              <a:t>.</a:t>
            </a:r>
          </a:p>
          <a:p>
            <a:pPr algn="just"/>
            <a:r>
              <a:rPr lang="en-US" sz="2400" b="1" u="sng" dirty="0"/>
              <a:t>Working of Bubble </a:t>
            </a:r>
            <a:r>
              <a:rPr lang="en-US" sz="2400" b="1" u="sng" dirty="0" smtClean="0"/>
              <a:t>Sort:</a:t>
            </a:r>
            <a:endParaRPr lang="en-US" sz="2400" b="1" u="sng" dirty="0"/>
          </a:p>
          <a:p>
            <a:pPr marL="137160" indent="0" algn="just">
              <a:buNone/>
            </a:pPr>
            <a:r>
              <a:rPr lang="en-US" sz="2400" dirty="0" smtClean="0"/>
              <a:t>   Suppose </a:t>
            </a:r>
            <a:r>
              <a:rPr lang="en-US" sz="2400" dirty="0"/>
              <a:t>we are trying to sort the elements </a:t>
            </a:r>
            <a:r>
              <a:rPr lang="en-US" sz="2400" dirty="0" smtClean="0"/>
              <a:t>     in</a:t>
            </a:r>
            <a:r>
              <a:rPr lang="en-US" sz="2400" dirty="0"/>
              <a:t> </a:t>
            </a:r>
            <a:r>
              <a:rPr lang="en-US" sz="2400" b="1" dirty="0"/>
              <a:t>ascending </a:t>
            </a:r>
            <a:r>
              <a:rPr lang="en-US" sz="2400" b="1" dirty="0" smtClean="0"/>
              <a:t>    order</a:t>
            </a:r>
            <a:r>
              <a:rPr lang="en-US" sz="2400" dirty="0"/>
              <a:t>.</a:t>
            </a:r>
          </a:p>
          <a:p>
            <a:pPr marL="137160" indent="0" algn="just">
              <a:buNone/>
            </a:pPr>
            <a:r>
              <a:rPr lang="en-US" sz="2400" b="1" dirty="0"/>
              <a:t> </a:t>
            </a:r>
            <a:r>
              <a:rPr lang="en-US" sz="2400" b="1" dirty="0" smtClean="0"/>
              <a:t>  </a:t>
            </a:r>
            <a:r>
              <a:rPr lang="en-US" sz="2400" b="1" u="sng" dirty="0" smtClean="0"/>
              <a:t>Iteration </a:t>
            </a:r>
            <a:r>
              <a:rPr lang="en-US" sz="2400" b="1" dirty="0"/>
              <a:t>(Compare and Swap</a:t>
            </a:r>
            <a:r>
              <a:rPr lang="en-US" sz="2400" b="1" dirty="0" smtClean="0"/>
              <a:t>):</a:t>
            </a:r>
            <a:endParaRPr lang="en-US" sz="2400" dirty="0"/>
          </a:p>
          <a:p>
            <a:pPr marL="651510" indent="-514350" algn="just">
              <a:buFont typeface="+mj-lt"/>
              <a:buAutoNum type="arabicPeriod"/>
            </a:pPr>
            <a:r>
              <a:rPr lang="en-US" sz="2400" dirty="0"/>
              <a:t>Starting from the first index, compare the first and the second elements.</a:t>
            </a:r>
          </a:p>
          <a:p>
            <a:pPr marL="651510" indent="-514350" algn="just">
              <a:buFont typeface="+mj-lt"/>
              <a:buAutoNum type="arabicPeriod"/>
            </a:pPr>
            <a:r>
              <a:rPr lang="en-US" sz="2400" dirty="0"/>
              <a:t>If the first element is greater than the second element, they are swapped.</a:t>
            </a:r>
          </a:p>
          <a:p>
            <a:pPr marL="651510" indent="-514350" algn="just">
              <a:buFont typeface="+mj-lt"/>
              <a:buAutoNum type="arabicPeriod"/>
            </a:pPr>
            <a:r>
              <a:rPr lang="en-US" sz="2400" dirty="0"/>
              <a:t>Now, compare the second and the third elements. Swap them if they are not in order.</a:t>
            </a:r>
          </a:p>
          <a:p>
            <a:pPr marL="651510" indent="-514350" algn="just">
              <a:buFont typeface="+mj-lt"/>
              <a:buAutoNum type="arabicPeriod"/>
            </a:pPr>
            <a:r>
              <a:rPr lang="en-US" sz="2400" dirty="0"/>
              <a:t>The above process goes on until the </a:t>
            </a:r>
            <a:r>
              <a:rPr lang="en-US" sz="2400"/>
              <a:t>last </a:t>
            </a:r>
            <a:r>
              <a:rPr lang="en-US" sz="2400" smtClean="0"/>
              <a:t>element.</a:t>
            </a:r>
            <a:endParaRPr lang="en-US" sz="2400" dirty="0"/>
          </a:p>
          <a:p>
            <a:pPr marL="137160" indent="0" algn="just">
              <a:buNone/>
            </a:pPr>
            <a:endParaRPr lang="en-IN" sz="2400" dirty="0"/>
          </a:p>
        </p:txBody>
      </p:sp>
      <p:sp>
        <p:nvSpPr>
          <p:cNvPr id="2" name="Title 1"/>
          <p:cNvSpPr>
            <a:spLocks noGrp="1"/>
          </p:cNvSpPr>
          <p:nvPr>
            <p:ph type="title"/>
          </p:nvPr>
        </p:nvSpPr>
        <p:spPr>
          <a:xfrm>
            <a:off x="395536" y="260648"/>
            <a:ext cx="8291264" cy="648072"/>
          </a:xfrm>
        </p:spPr>
        <p:txBody>
          <a:bodyPr>
            <a:normAutofit fontScale="90000"/>
          </a:bodyPr>
          <a:lstStyle/>
          <a:p>
            <a:r>
              <a:rPr lang="en-US" dirty="0" smtClean="0"/>
              <a:t>Bubble Sort</a:t>
            </a:r>
            <a:endParaRPr lang="en-IN" dirty="0"/>
          </a:p>
        </p:txBody>
      </p:sp>
    </p:spTree>
    <p:extLst>
      <p:ext uri="{BB962C8B-B14F-4D97-AF65-F5344CB8AC3E}">
        <p14:creationId xmlns:p14="http://schemas.microsoft.com/office/powerpoint/2010/main" val="311245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HP: Sort a list of elements using Bubble sort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85" y="548680"/>
            <a:ext cx="85820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6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568952" cy="5688632"/>
          </a:xfrm>
        </p:spPr>
        <p:txBody>
          <a:bodyPr>
            <a:normAutofit fontScale="25000" lnSpcReduction="20000"/>
          </a:bodyPr>
          <a:lstStyle/>
          <a:p>
            <a:pPr marL="137160" indent="0">
              <a:buNone/>
            </a:pPr>
            <a:r>
              <a:rPr lang="en-IN" sz="4400" dirty="0"/>
              <a:t>using System</a:t>
            </a:r>
            <a:r>
              <a:rPr lang="en-IN" dirty="0"/>
              <a:t>;</a:t>
            </a:r>
          </a:p>
          <a:p>
            <a:pPr marL="137160" indent="0">
              <a:buNone/>
            </a:pPr>
            <a:r>
              <a:rPr lang="en-IN" sz="4400" dirty="0"/>
              <a:t>using System.Collections.Generic;</a:t>
            </a:r>
          </a:p>
          <a:p>
            <a:pPr marL="137160" indent="0">
              <a:buNone/>
            </a:pPr>
            <a:r>
              <a:rPr lang="en-IN" sz="4400" dirty="0"/>
              <a:t>using System.Linq;</a:t>
            </a:r>
          </a:p>
          <a:p>
            <a:pPr marL="137160" indent="0">
              <a:buNone/>
            </a:pPr>
            <a:r>
              <a:rPr lang="en-IN" sz="4400" dirty="0"/>
              <a:t>using System.Text;</a:t>
            </a:r>
          </a:p>
          <a:p>
            <a:pPr marL="137160" indent="0">
              <a:buNone/>
            </a:pPr>
            <a:r>
              <a:rPr lang="en-IN" sz="4400" dirty="0"/>
              <a:t>using System.Threading.Tasks;</a:t>
            </a:r>
          </a:p>
          <a:p>
            <a:pPr marL="137160" indent="0">
              <a:buNone/>
            </a:pPr>
            <a:endParaRPr lang="en-IN" sz="4400" dirty="0"/>
          </a:p>
          <a:p>
            <a:pPr marL="137160" indent="0">
              <a:buNone/>
            </a:pPr>
            <a:r>
              <a:rPr lang="en-IN" sz="4400" dirty="0"/>
              <a:t>namespace Bubblesort</a:t>
            </a:r>
          </a:p>
          <a:p>
            <a:pPr marL="137160" indent="0">
              <a:buNone/>
            </a:pPr>
            <a:r>
              <a:rPr lang="en-IN" sz="4400" dirty="0"/>
              <a:t>{</a:t>
            </a:r>
          </a:p>
          <a:p>
            <a:pPr marL="137160" indent="0">
              <a:buNone/>
            </a:pPr>
            <a:r>
              <a:rPr lang="en-IN" sz="4400" dirty="0"/>
              <a:t>    internal class Program</a:t>
            </a:r>
          </a:p>
          <a:p>
            <a:pPr marL="137160" indent="0">
              <a:buNone/>
            </a:pPr>
            <a:r>
              <a:rPr lang="en-IN" sz="4400" dirty="0"/>
              <a:t>    {</a:t>
            </a:r>
          </a:p>
          <a:p>
            <a:pPr marL="137160" indent="0">
              <a:buNone/>
            </a:pPr>
            <a:r>
              <a:rPr lang="en-IN" sz="4400" dirty="0"/>
              <a:t>        static void Main(string[] args)</a:t>
            </a:r>
          </a:p>
          <a:p>
            <a:pPr marL="137160" indent="0">
              <a:buNone/>
            </a:pPr>
            <a:r>
              <a:rPr lang="en-IN" sz="4400" dirty="0"/>
              <a:t>        {</a:t>
            </a:r>
          </a:p>
          <a:p>
            <a:pPr marL="137160" indent="0">
              <a:buNone/>
            </a:pPr>
            <a:endParaRPr lang="en-IN" sz="4400" dirty="0"/>
          </a:p>
          <a:p>
            <a:pPr marL="137160" indent="0">
              <a:buNone/>
            </a:pPr>
            <a:r>
              <a:rPr lang="en-IN" sz="4400" dirty="0"/>
              <a:t>            int[] arr = { 5, 1, 4, 2, 8 };</a:t>
            </a:r>
          </a:p>
          <a:p>
            <a:pPr marL="137160" indent="0">
              <a:buNone/>
            </a:pPr>
            <a:r>
              <a:rPr lang="en-IN" sz="4400" dirty="0"/>
              <a:t>            int temp;</a:t>
            </a:r>
          </a:p>
          <a:p>
            <a:pPr marL="137160" indent="0">
              <a:buNone/>
            </a:pPr>
            <a:r>
              <a:rPr lang="en-IN" sz="4400" dirty="0"/>
              <a:t>            for (int j = 0; j &lt;= arr.Length - 2; j++)</a:t>
            </a:r>
          </a:p>
          <a:p>
            <a:pPr marL="137160" indent="0">
              <a:buNone/>
            </a:pPr>
            <a:r>
              <a:rPr lang="en-IN" sz="4400" dirty="0"/>
              <a:t>            {</a:t>
            </a:r>
          </a:p>
          <a:p>
            <a:pPr marL="137160" indent="0">
              <a:buNone/>
            </a:pPr>
            <a:r>
              <a:rPr lang="nn-NO" sz="4400" dirty="0"/>
              <a:t>                for (int i = 0; i &lt;= arr.Length - 2; i++)</a:t>
            </a:r>
          </a:p>
          <a:p>
            <a:pPr marL="137160" indent="0">
              <a:buNone/>
            </a:pPr>
            <a:r>
              <a:rPr lang="en-IN" sz="4400" dirty="0"/>
              <a:t>                {</a:t>
            </a:r>
          </a:p>
          <a:p>
            <a:pPr marL="137160" indent="0">
              <a:buNone/>
            </a:pPr>
            <a:r>
              <a:rPr lang="en-IN" sz="4400" dirty="0"/>
              <a:t>                    if (arr[i] &gt; arr[i + 1])</a:t>
            </a:r>
          </a:p>
          <a:p>
            <a:pPr marL="137160" indent="0">
              <a:buNone/>
            </a:pPr>
            <a:r>
              <a:rPr lang="en-IN" sz="4400" dirty="0"/>
              <a:t>                    {</a:t>
            </a:r>
          </a:p>
          <a:p>
            <a:pPr marL="137160" indent="0">
              <a:buNone/>
            </a:pPr>
            <a:r>
              <a:rPr lang="en-IN" sz="4400" dirty="0"/>
              <a:t>                        temp = arr[i + 1];</a:t>
            </a:r>
          </a:p>
          <a:p>
            <a:pPr marL="137160" indent="0">
              <a:buNone/>
            </a:pPr>
            <a:r>
              <a:rPr lang="en-IN" sz="4400" dirty="0"/>
              <a:t>                        arr[i + 1] = arr[i];</a:t>
            </a:r>
          </a:p>
          <a:p>
            <a:pPr marL="137160" indent="0">
              <a:buNone/>
            </a:pPr>
            <a:r>
              <a:rPr lang="en-IN" sz="4400" dirty="0"/>
              <a:t>                        arr[i] = temp;</a:t>
            </a:r>
          </a:p>
          <a:p>
            <a:pPr marL="137160" indent="0">
              <a:buNone/>
            </a:pPr>
            <a:r>
              <a:rPr lang="en-IN" sz="4400" dirty="0"/>
              <a:t>                    }</a:t>
            </a:r>
          </a:p>
          <a:p>
            <a:pPr marL="137160" indent="0">
              <a:buNone/>
            </a:pPr>
            <a:r>
              <a:rPr lang="en-IN" sz="4400" dirty="0"/>
              <a:t>                }</a:t>
            </a:r>
          </a:p>
          <a:p>
            <a:pPr marL="137160" indent="0">
              <a:buNone/>
            </a:pPr>
            <a:r>
              <a:rPr lang="en-IN" sz="4400" dirty="0"/>
              <a:t>            }</a:t>
            </a:r>
          </a:p>
          <a:p>
            <a:pPr marL="137160" indent="0">
              <a:buNone/>
            </a:pPr>
            <a:r>
              <a:rPr lang="en-IN" sz="4400" dirty="0"/>
              <a:t>            Console.WriteLine("Sorted:");</a:t>
            </a:r>
          </a:p>
          <a:p>
            <a:pPr marL="137160" indent="0">
              <a:buNone/>
            </a:pPr>
            <a:r>
              <a:rPr lang="en-US" sz="4400" dirty="0"/>
              <a:t>            foreach (int p in arr)</a:t>
            </a:r>
          </a:p>
          <a:p>
            <a:pPr marL="137160" indent="0">
              <a:buNone/>
            </a:pPr>
            <a:r>
              <a:rPr lang="en-IN" sz="4400" dirty="0"/>
              <a:t>                Console.Write(p + " ");</a:t>
            </a:r>
          </a:p>
          <a:p>
            <a:pPr marL="137160" indent="0">
              <a:buNone/>
            </a:pPr>
            <a:r>
              <a:rPr lang="en-IN" sz="4400" dirty="0"/>
              <a:t>            Console.Read();</a:t>
            </a:r>
          </a:p>
          <a:p>
            <a:pPr marL="137160" indent="0">
              <a:buNone/>
            </a:pPr>
            <a:r>
              <a:rPr lang="en-IN" sz="4400" dirty="0"/>
              <a:t>        }</a:t>
            </a:r>
          </a:p>
          <a:p>
            <a:pPr marL="137160" indent="0">
              <a:buNone/>
            </a:pPr>
            <a:r>
              <a:rPr lang="en-IN" sz="4400" dirty="0"/>
              <a:t>    }</a:t>
            </a:r>
          </a:p>
          <a:p>
            <a:pPr marL="137160" indent="0">
              <a:buNone/>
            </a:pPr>
            <a:r>
              <a:rPr lang="en-IN" sz="4400" dirty="0"/>
              <a:t>}</a:t>
            </a:r>
          </a:p>
          <a:p>
            <a:pPr marL="137160" indent="0">
              <a:buNone/>
            </a:pPr>
            <a:endParaRPr lang="en-IN" sz="4400" dirty="0"/>
          </a:p>
        </p:txBody>
      </p:sp>
      <p:sp>
        <p:nvSpPr>
          <p:cNvPr id="2" name="Title 1"/>
          <p:cNvSpPr>
            <a:spLocks noGrp="1"/>
          </p:cNvSpPr>
          <p:nvPr>
            <p:ph type="title"/>
          </p:nvPr>
        </p:nvSpPr>
        <p:spPr>
          <a:xfrm>
            <a:off x="395536" y="274638"/>
            <a:ext cx="8291264" cy="850106"/>
          </a:xfrm>
        </p:spPr>
        <p:txBody>
          <a:bodyPr/>
          <a:lstStyle/>
          <a:p>
            <a:r>
              <a:rPr lang="en-US" dirty="0" smtClean="0"/>
              <a:t>Bubble sort program</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492896"/>
            <a:ext cx="31576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59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700808"/>
            <a:ext cx="8229600" cy="4709160"/>
          </a:xfrm>
        </p:spPr>
        <p:txBody>
          <a:bodyPr>
            <a:normAutofit/>
          </a:bodyPr>
          <a:lstStyle/>
          <a:p>
            <a:pPr algn="just"/>
            <a:r>
              <a:rPr lang="en-US" sz="2400" dirty="0"/>
              <a:t>the Linear Search Algorithm. Searching is the process of finding some particular element in the list. If the element is present in the list, then the process is called successful, and the process returns the location of that element; otherwise, the search is called unsuccessful</a:t>
            </a:r>
            <a:r>
              <a:rPr lang="en-US" sz="2400" dirty="0" smtClean="0"/>
              <a:t>.</a:t>
            </a:r>
          </a:p>
          <a:p>
            <a:pPr marL="137160" indent="0" algn="just" fontAlgn="base">
              <a:buNone/>
            </a:pPr>
            <a:r>
              <a:rPr lang="en-US" sz="2400" b="1" dirty="0"/>
              <a:t>A simple approach is to do a linear </a:t>
            </a:r>
            <a:r>
              <a:rPr lang="en-US" sz="2400" b="1" dirty="0" smtClean="0"/>
              <a:t>search</a:t>
            </a:r>
            <a:r>
              <a:rPr lang="en-US" sz="2400" b="1" dirty="0"/>
              <a:t>:</a:t>
            </a:r>
            <a:endParaRPr lang="en-US" sz="2400" dirty="0"/>
          </a:p>
          <a:p>
            <a:pPr algn="just" fontAlgn="base">
              <a:buFont typeface="Wingdings" pitchFamily="2" charset="2"/>
              <a:buChar char="§"/>
            </a:pPr>
            <a:r>
              <a:rPr lang="en-US" sz="2400" dirty="0"/>
              <a:t>Start from the leftmost element of arr[] and one by one compare x with each element of arr</a:t>
            </a:r>
            <a:r>
              <a:rPr lang="en-US" sz="2400" dirty="0" smtClean="0"/>
              <a:t>[].</a:t>
            </a:r>
            <a:endParaRPr lang="en-US" sz="2400" dirty="0"/>
          </a:p>
          <a:p>
            <a:pPr algn="just" fontAlgn="base">
              <a:buFont typeface="Wingdings" pitchFamily="2" charset="2"/>
              <a:buChar char="§"/>
            </a:pPr>
            <a:r>
              <a:rPr lang="en-US" sz="2400" dirty="0"/>
              <a:t>If x matches with an element, return the index.</a:t>
            </a:r>
          </a:p>
          <a:p>
            <a:pPr algn="just" fontAlgn="base">
              <a:buFont typeface="Wingdings" pitchFamily="2" charset="2"/>
              <a:buChar char="§"/>
            </a:pPr>
            <a:r>
              <a:rPr lang="en-US" sz="2400" dirty="0"/>
              <a:t>If x doesn’t match with any of elements, return -1.</a:t>
            </a:r>
          </a:p>
          <a:p>
            <a:pPr algn="just"/>
            <a:endParaRPr lang="en-IN" sz="2400" dirty="0"/>
          </a:p>
        </p:txBody>
      </p:sp>
      <p:sp>
        <p:nvSpPr>
          <p:cNvPr id="2" name="Title 1"/>
          <p:cNvSpPr>
            <a:spLocks noGrp="1"/>
          </p:cNvSpPr>
          <p:nvPr>
            <p:ph type="title"/>
          </p:nvPr>
        </p:nvSpPr>
        <p:spPr/>
        <p:txBody>
          <a:bodyPr/>
          <a:lstStyle/>
          <a:p>
            <a:r>
              <a:rPr lang="en-US" dirty="0" smtClean="0"/>
              <a:t>Linear Search</a:t>
            </a:r>
            <a:endParaRPr lang="en-IN" dirty="0"/>
          </a:p>
        </p:txBody>
      </p:sp>
    </p:spTree>
    <p:extLst>
      <p:ext uri="{BB962C8B-B14F-4D97-AF65-F5344CB8AC3E}">
        <p14:creationId xmlns:p14="http://schemas.microsoft.com/office/powerpoint/2010/main" val="298454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620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90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301608" cy="5400600"/>
          </a:xfrm>
        </p:spPr>
        <p:txBody>
          <a:bodyPr>
            <a:noAutofit/>
          </a:bodyPr>
          <a:lstStyle/>
          <a:p>
            <a:pPr marL="137160" indent="0">
              <a:buNone/>
            </a:pPr>
            <a:r>
              <a:rPr lang="en-IN" sz="1100" dirty="0"/>
              <a:t>using System;</a:t>
            </a:r>
          </a:p>
          <a:p>
            <a:pPr marL="137160" indent="0">
              <a:buNone/>
            </a:pPr>
            <a:r>
              <a:rPr lang="en-IN" sz="1100" dirty="0"/>
              <a:t>using System.Collections.Generic;</a:t>
            </a:r>
          </a:p>
          <a:p>
            <a:pPr marL="137160" indent="0">
              <a:buNone/>
            </a:pPr>
            <a:r>
              <a:rPr lang="en-IN" sz="1100" dirty="0"/>
              <a:t>using System.Linq;</a:t>
            </a:r>
          </a:p>
          <a:p>
            <a:pPr marL="137160" indent="0">
              <a:buNone/>
            </a:pPr>
            <a:r>
              <a:rPr lang="en-IN" sz="1100" dirty="0"/>
              <a:t>using System.Text;</a:t>
            </a:r>
          </a:p>
          <a:p>
            <a:pPr marL="137160" indent="0">
              <a:buNone/>
            </a:pPr>
            <a:r>
              <a:rPr lang="en-IN" sz="1100" dirty="0"/>
              <a:t>using System.Threading.Tasks;</a:t>
            </a:r>
          </a:p>
          <a:p>
            <a:pPr marL="137160" indent="0">
              <a:buNone/>
            </a:pPr>
            <a:endParaRPr lang="en-IN" sz="1100" dirty="0"/>
          </a:p>
          <a:p>
            <a:pPr marL="137160" indent="0">
              <a:buNone/>
            </a:pPr>
            <a:r>
              <a:rPr lang="en-IN" sz="1100" dirty="0"/>
              <a:t>namespace Linearsearch</a:t>
            </a:r>
          </a:p>
          <a:p>
            <a:pPr marL="137160" indent="0">
              <a:buNone/>
            </a:pPr>
            <a:r>
              <a:rPr lang="en-IN" sz="1100" dirty="0"/>
              <a:t>{</a:t>
            </a:r>
          </a:p>
          <a:p>
            <a:pPr marL="137160" indent="0">
              <a:buNone/>
            </a:pPr>
            <a:r>
              <a:rPr lang="en-IN" sz="1100" dirty="0"/>
              <a:t>    class Searching</a:t>
            </a:r>
          </a:p>
          <a:p>
            <a:pPr marL="137160" indent="0">
              <a:buNone/>
            </a:pPr>
            <a:r>
              <a:rPr lang="en-IN" sz="1100" dirty="0"/>
              <a:t>    {</a:t>
            </a:r>
          </a:p>
          <a:p>
            <a:pPr marL="137160" indent="0">
              <a:buNone/>
            </a:pPr>
            <a:r>
              <a:rPr lang="en-US" sz="1100" dirty="0"/>
              <a:t>        public static int search(int[] arr, int x)</a:t>
            </a:r>
          </a:p>
          <a:p>
            <a:pPr marL="137160" indent="0">
              <a:buNone/>
            </a:pPr>
            <a:r>
              <a:rPr lang="en-IN" sz="1100" dirty="0"/>
              <a:t>        {</a:t>
            </a:r>
          </a:p>
          <a:p>
            <a:pPr marL="137160" indent="0">
              <a:buNone/>
            </a:pPr>
            <a:r>
              <a:rPr lang="en-IN" sz="1100" dirty="0"/>
              <a:t>            int n = arr.Length;</a:t>
            </a:r>
          </a:p>
          <a:p>
            <a:pPr marL="137160" indent="0">
              <a:buNone/>
            </a:pPr>
            <a:r>
              <a:rPr lang="nn-NO" sz="1100" dirty="0"/>
              <a:t>            for (int i = 0; i &lt; n; i++)</a:t>
            </a:r>
          </a:p>
          <a:p>
            <a:pPr marL="137160" indent="0">
              <a:buNone/>
            </a:pPr>
            <a:r>
              <a:rPr lang="en-IN" sz="1100" dirty="0"/>
              <a:t>            {</a:t>
            </a:r>
          </a:p>
          <a:p>
            <a:pPr marL="137160" indent="0">
              <a:buNone/>
            </a:pPr>
            <a:r>
              <a:rPr lang="en-IN" sz="1100" dirty="0"/>
              <a:t>                if (arr[i] == x)</a:t>
            </a:r>
          </a:p>
          <a:p>
            <a:pPr marL="137160" indent="0">
              <a:buNone/>
            </a:pPr>
            <a:r>
              <a:rPr lang="en-IN" sz="1100" dirty="0"/>
              <a:t>                    return i;</a:t>
            </a:r>
          </a:p>
          <a:p>
            <a:pPr marL="137160" indent="0">
              <a:buNone/>
            </a:pPr>
            <a:r>
              <a:rPr lang="en-IN" sz="1100" dirty="0"/>
              <a:t>            }</a:t>
            </a:r>
          </a:p>
          <a:p>
            <a:pPr marL="137160" indent="0">
              <a:buNone/>
            </a:pPr>
            <a:r>
              <a:rPr lang="en-IN" sz="1100" dirty="0"/>
              <a:t>            return -1;</a:t>
            </a:r>
          </a:p>
          <a:p>
            <a:pPr marL="137160" indent="0">
              <a:buNone/>
            </a:pPr>
            <a:r>
              <a:rPr lang="en-IN" sz="1100" dirty="0"/>
              <a:t>        }</a:t>
            </a:r>
          </a:p>
          <a:p>
            <a:pPr marL="137160" indent="0">
              <a:buNone/>
            </a:pPr>
            <a:r>
              <a:rPr lang="en-IN" sz="1100" dirty="0"/>
              <a:t>        internal class Program</a:t>
            </a:r>
          </a:p>
          <a:p>
            <a:pPr marL="137160" indent="0">
              <a:buNone/>
            </a:pPr>
            <a:r>
              <a:rPr lang="en-IN" sz="1100" dirty="0"/>
              <a:t>        {</a:t>
            </a:r>
          </a:p>
          <a:p>
            <a:pPr marL="137160" indent="0">
              <a:buNone/>
            </a:pPr>
            <a:r>
              <a:rPr lang="en-IN" sz="1100" dirty="0"/>
              <a:t>       </a:t>
            </a:r>
          </a:p>
          <a:p>
            <a:pPr marL="137160" indent="0">
              <a:buNone/>
            </a:pPr>
            <a:r>
              <a:rPr lang="en-IN" sz="1100" dirty="0"/>
              <a:t>            static void Main(string[] args)</a:t>
            </a:r>
          </a:p>
          <a:p>
            <a:pPr marL="137160" indent="0">
              <a:buNone/>
            </a:pPr>
            <a:r>
              <a:rPr lang="en-IN" sz="1100" dirty="0"/>
              <a:t>             {</a:t>
            </a:r>
          </a:p>
          <a:p>
            <a:pPr marL="137160" indent="0">
              <a:buNone/>
            </a:pPr>
            <a:r>
              <a:rPr lang="en-IN" sz="1100" dirty="0"/>
              <a:t>                int[] arr = { 10, 50, 30, 70, 80, 60, 20, 90, 40 </a:t>
            </a:r>
            <a:r>
              <a:rPr lang="en-IN" sz="1100" dirty="0" smtClean="0"/>
              <a:t>};</a:t>
            </a:r>
            <a:endParaRPr lang="en-IN" sz="1100" dirty="0"/>
          </a:p>
        </p:txBody>
      </p:sp>
      <p:sp>
        <p:nvSpPr>
          <p:cNvPr id="2" name="Title 1"/>
          <p:cNvSpPr>
            <a:spLocks noGrp="1"/>
          </p:cNvSpPr>
          <p:nvPr>
            <p:ph type="title"/>
          </p:nvPr>
        </p:nvSpPr>
        <p:spPr>
          <a:xfrm>
            <a:off x="395536" y="116632"/>
            <a:ext cx="8229600" cy="1143000"/>
          </a:xfrm>
        </p:spPr>
        <p:txBody>
          <a:bodyPr/>
          <a:lstStyle/>
          <a:p>
            <a:r>
              <a:rPr lang="en-US" dirty="0" smtClean="0"/>
              <a:t>Linear search program</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204864"/>
            <a:ext cx="4886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89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4572000" cy="2631490"/>
          </a:xfrm>
          <a:prstGeom prst="rect">
            <a:avLst/>
          </a:prstGeom>
        </p:spPr>
        <p:txBody>
          <a:bodyPr>
            <a:spAutoFit/>
          </a:bodyPr>
          <a:lstStyle/>
          <a:p>
            <a:r>
              <a:rPr lang="en-IN" sz="1100" dirty="0" smtClean="0"/>
              <a:t> int x = 20;</a:t>
            </a:r>
          </a:p>
          <a:p>
            <a:endParaRPr lang="en-IN" sz="1100" dirty="0" smtClean="0"/>
          </a:p>
          <a:p>
            <a:r>
              <a:rPr lang="en-IN" sz="1100" dirty="0" smtClean="0"/>
              <a:t>// </a:t>
            </a:r>
            <a:r>
              <a:rPr lang="en-IN" sz="1100" dirty="0"/>
              <a:t>Function call</a:t>
            </a:r>
          </a:p>
          <a:p>
            <a:r>
              <a:rPr lang="en-IN" sz="1100" dirty="0"/>
              <a:t>                int result = search(arr, x);</a:t>
            </a:r>
          </a:p>
          <a:p>
            <a:r>
              <a:rPr lang="en-IN" sz="1100" dirty="0"/>
              <a:t>                if (result == -1)</a:t>
            </a:r>
          </a:p>
          <a:p>
            <a:r>
              <a:rPr lang="en-US" sz="1100" dirty="0"/>
              <a:t>                    Console.WriteLine("Element is not present in array");</a:t>
            </a:r>
          </a:p>
          <a:p>
            <a:r>
              <a:rPr lang="en-IN" sz="1100" dirty="0"/>
              <a:t>                else</a:t>
            </a:r>
          </a:p>
          <a:p>
            <a:r>
              <a:rPr lang="en-US" sz="1100" dirty="0"/>
              <a:t>                    Console.WriteLine("Element is present at index " + result);</a:t>
            </a:r>
          </a:p>
          <a:p>
            <a:r>
              <a:rPr lang="en-IN" sz="1100" dirty="0"/>
              <a:t>                Console.ReadLine();</a:t>
            </a:r>
          </a:p>
          <a:p>
            <a:r>
              <a:rPr lang="en-IN" sz="1100" dirty="0"/>
              <a:t>            }</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371601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373616" cy="5832648"/>
          </a:xfrm>
        </p:spPr>
        <p:txBody>
          <a:bodyPr>
            <a:noAutofit/>
          </a:bodyPr>
          <a:lstStyle/>
          <a:p>
            <a:pPr algn="just"/>
            <a:r>
              <a:rPr lang="en-US" sz="2400" dirty="0"/>
              <a:t>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r>
              <a:rPr lang="en-US" sz="2400" dirty="0" smtClean="0"/>
              <a:t>.</a:t>
            </a:r>
          </a:p>
          <a:p>
            <a:pPr marL="137160" indent="0" algn="just" fontAlgn="base">
              <a:buNone/>
            </a:pPr>
            <a:r>
              <a:rPr lang="en-US" sz="2400" b="1" dirty="0"/>
              <a:t>We basically ignore half of the elements just after one </a:t>
            </a:r>
            <a:r>
              <a:rPr lang="en-US" sz="2400" b="1" dirty="0" smtClean="0"/>
              <a:t>comparison</a:t>
            </a:r>
            <a:r>
              <a:rPr lang="en-US" sz="2400" dirty="0"/>
              <a:t>:</a:t>
            </a:r>
          </a:p>
          <a:p>
            <a:pPr algn="just" fontAlgn="base">
              <a:buFont typeface="Wingdings" pitchFamily="2" charset="2"/>
              <a:buChar char="§"/>
            </a:pPr>
            <a:r>
              <a:rPr lang="en-US" sz="2400" dirty="0"/>
              <a:t>Compare x with the middle element.</a:t>
            </a:r>
          </a:p>
          <a:p>
            <a:pPr algn="just" fontAlgn="base">
              <a:buFont typeface="Wingdings" pitchFamily="2" charset="2"/>
              <a:buChar char="§"/>
            </a:pPr>
            <a:r>
              <a:rPr lang="en-US" sz="2400" dirty="0"/>
              <a:t>If x matches with the middle element, we return the mid index.</a:t>
            </a:r>
          </a:p>
          <a:p>
            <a:pPr algn="just" fontAlgn="base">
              <a:buFont typeface="Wingdings" pitchFamily="2" charset="2"/>
              <a:buChar char="§"/>
            </a:pPr>
            <a:r>
              <a:rPr lang="en-US" sz="2400" dirty="0"/>
              <a:t>Else If x is greater than the mid element, then x can only lie in the right half subarray after the mid element. </a:t>
            </a:r>
            <a:endParaRPr lang="en-IN" sz="2400" dirty="0"/>
          </a:p>
        </p:txBody>
      </p:sp>
      <p:sp>
        <p:nvSpPr>
          <p:cNvPr id="2" name="Title 1"/>
          <p:cNvSpPr>
            <a:spLocks noGrp="1"/>
          </p:cNvSpPr>
          <p:nvPr>
            <p:ph type="title"/>
          </p:nvPr>
        </p:nvSpPr>
        <p:spPr>
          <a:xfrm>
            <a:off x="323528" y="116632"/>
            <a:ext cx="8301608" cy="936104"/>
          </a:xfrm>
        </p:spPr>
        <p:txBody>
          <a:bodyPr>
            <a:normAutofit/>
          </a:bodyPr>
          <a:lstStyle/>
          <a:p>
            <a:r>
              <a:rPr lang="en-US" dirty="0" smtClean="0"/>
              <a:t>Binary search</a:t>
            </a:r>
            <a:endParaRPr lang="en-IN" dirty="0"/>
          </a:p>
        </p:txBody>
      </p:sp>
    </p:spTree>
    <p:extLst>
      <p:ext uri="{BB962C8B-B14F-4D97-AF65-F5344CB8AC3E}">
        <p14:creationId xmlns:p14="http://schemas.microsoft.com/office/powerpoint/2010/main" val="1444553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234</TotalTime>
  <Words>847</Words>
  <Application>Microsoft Office PowerPoint</Application>
  <PresentationFormat>On-screen Show (4:3)</PresentationFormat>
  <Paragraphs>160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Searching Techniques</vt:lpstr>
      <vt:lpstr>Bubble Sort</vt:lpstr>
      <vt:lpstr>PowerPoint Presentation</vt:lpstr>
      <vt:lpstr>Bubble sort program</vt:lpstr>
      <vt:lpstr>Linear Search</vt:lpstr>
      <vt:lpstr>PowerPoint Presentation</vt:lpstr>
      <vt:lpstr>Linear search program</vt:lpstr>
      <vt:lpstr>PowerPoint Presentation</vt:lpstr>
      <vt:lpstr>Binary search</vt:lpstr>
      <vt:lpstr>PowerPoint Presentation</vt:lpstr>
      <vt:lpstr>Binary search program</vt:lpstr>
      <vt:lpstr>PowerPoint Presentation</vt:lpstr>
      <vt:lpstr>Thank 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Techniques</dc:title>
  <dc:creator>ANUSHA</dc:creator>
  <cp:lastModifiedBy>ANUSHA</cp:lastModifiedBy>
  <cp:revision>11</cp:revision>
  <dcterms:created xsi:type="dcterms:W3CDTF">2022-02-03T08:25:12Z</dcterms:created>
  <dcterms:modified xsi:type="dcterms:W3CDTF">2022-02-03T12:31:26Z</dcterms:modified>
</cp:coreProperties>
</file>