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5" r:id="rId3"/>
    <p:sldId id="266" r:id="rId4"/>
    <p:sldId id="269" r:id="rId5"/>
    <p:sldId id="271" r:id="rId6"/>
    <p:sldId id="270" r:id="rId7"/>
    <p:sldId id="272" r:id="rId8"/>
    <p:sldId id="273" r:id="rId9"/>
    <p:sldId id="276" r:id="rId10"/>
    <p:sldId id="277" r:id="rId11"/>
    <p:sldId id="268" r:id="rId12"/>
    <p:sldId id="278" r:id="rId13"/>
    <p:sldId id="283" r:id="rId14"/>
    <p:sldId id="284" r:id="rId15"/>
    <p:sldId id="287" r:id="rId16"/>
    <p:sldId id="288" r:id="rId17"/>
    <p:sldId id="289" r:id="rId18"/>
    <p:sldId id="290" r:id="rId19"/>
    <p:sldId id="291" r:id="rId20"/>
    <p:sldId id="292" r:id="rId21"/>
    <p:sldId id="293" r:id="rId22"/>
    <p:sldId id="294" r:id="rId23"/>
    <p:sldId id="295" r:id="rId24"/>
    <p:sldId id="296" r:id="rId25"/>
    <p:sldId id="309" r:id="rId26"/>
    <p:sldId id="297" r:id="rId27"/>
    <p:sldId id="298" r:id="rId28"/>
    <p:sldId id="299" r:id="rId29"/>
    <p:sldId id="300" r:id="rId30"/>
    <p:sldId id="301" r:id="rId31"/>
    <p:sldId id="311" r:id="rId32"/>
    <p:sldId id="31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9F5D0C-8303-4D7E-B723-E660E1BAEBA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82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9F5D0C-8303-4D7E-B723-E660E1BAEBA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233415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9F5D0C-8303-4D7E-B723-E660E1BAEBA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420740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9F5D0C-8303-4D7E-B723-E660E1BAEBA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118350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9F5D0C-8303-4D7E-B723-E660E1BAEBA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73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9F5D0C-8303-4D7E-B723-E660E1BAEBAE}"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135214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9F5D0C-8303-4D7E-B723-E660E1BAEBAE}"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424041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9F5D0C-8303-4D7E-B723-E660E1BAEBAE}"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392231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9F5D0C-8303-4D7E-B723-E660E1BAEBAE}" type="datetimeFigureOut">
              <a:rPr lang="en-US" smtClean="0"/>
              <a:t>11/8/2021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256269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9F5D0C-8303-4D7E-B723-E660E1BAEBAE}" type="datetimeFigureOut">
              <a:rPr lang="en-US" smtClean="0"/>
              <a:t>11/8/2021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0347D5-9FF7-4675-9010-6D50DA6AA6B9}" type="slidenum">
              <a:rPr lang="en-US" smtClean="0"/>
              <a:t>‹#›</a:t>
            </a:fld>
            <a:endParaRPr lang="en-US"/>
          </a:p>
        </p:txBody>
      </p:sp>
    </p:spTree>
    <p:extLst>
      <p:ext uri="{BB962C8B-B14F-4D97-AF65-F5344CB8AC3E}">
        <p14:creationId xmlns:p14="http://schemas.microsoft.com/office/powerpoint/2010/main" val="28717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9F5D0C-8303-4D7E-B723-E660E1BAEBAE}"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2728340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9F5D0C-8303-4D7E-B723-E660E1BAEBAE}" type="datetimeFigureOut">
              <a:rPr lang="en-US" smtClean="0"/>
              <a:t>11/8/2021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00347D5-9FF7-4675-9010-6D50DA6AA6B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935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Vertex_(graph_theory)" TargetMode="External"/><Relationship Id="rId2" Type="http://schemas.openxmlformats.org/officeDocument/2006/relationships/hyperlink" Target="https://en.wikipedia.org/wiki/Connected_graph" TargetMode="External"/><Relationship Id="rId1" Type="http://schemas.openxmlformats.org/officeDocument/2006/relationships/slideLayout" Target="../slideLayouts/slideLayout2.xml"/><Relationship Id="rId4" Type="http://schemas.openxmlformats.org/officeDocument/2006/relationships/hyperlink" Target="https://en.wikipedia.org/wiki/Cycle_(graph_theory)"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smtClean="0"/>
              <a:t>CS302</a:t>
            </a:r>
            <a:br>
              <a:rPr lang="en-US" sz="4900" b="1" i="1" dirty="0" smtClean="0"/>
            </a:br>
            <a:r>
              <a:rPr lang="en-US" sz="4900" b="1" i="1" dirty="0" smtClean="0"/>
              <a:t>Design and Analysis of Algorithms</a:t>
            </a:r>
            <a:endParaRPr lang="en-US" sz="4900" b="1" i="1" dirty="0"/>
          </a:p>
        </p:txBody>
      </p:sp>
      <p:sp>
        <p:nvSpPr>
          <p:cNvPr id="3" name="Subtitle 2"/>
          <p:cNvSpPr>
            <a:spLocks noGrp="1"/>
          </p:cNvSpPr>
          <p:nvPr>
            <p:ph type="subTitle" idx="1"/>
          </p:nvPr>
        </p:nvSpPr>
        <p:spPr>
          <a:xfrm>
            <a:off x="1111202" y="4537152"/>
            <a:ext cx="10058400" cy="1143000"/>
          </a:xfrm>
        </p:spPr>
        <p:txBody>
          <a:bodyPr>
            <a:normAutofit/>
          </a:bodyPr>
          <a:lstStyle/>
          <a:p>
            <a:r>
              <a:rPr lang="en-US" dirty="0" smtClean="0"/>
              <a:t>Muhammad sohail afzal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638567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How to represent </a:t>
            </a:r>
            <a:r>
              <a:rPr lang="en-US" dirty="0" smtClean="0"/>
              <a:t>graph</a:t>
            </a:r>
            <a:endParaRPr lang="en-US" dirty="0"/>
          </a:p>
        </p:txBody>
      </p:sp>
      <p:pic>
        <p:nvPicPr>
          <p:cNvPr id="4" name="Content Placeholder 3"/>
          <p:cNvPicPr>
            <a:picLocks noGrp="1" noChangeAspect="1"/>
          </p:cNvPicPr>
          <p:nvPr>
            <p:ph idx="1"/>
          </p:nvPr>
        </p:nvPicPr>
        <p:blipFill>
          <a:blip r:embed="rId2"/>
          <a:stretch>
            <a:fillRect/>
          </a:stretch>
        </p:blipFill>
        <p:spPr>
          <a:xfrm>
            <a:off x="1828800" y="1868566"/>
            <a:ext cx="7895063" cy="4487629"/>
          </a:xfrm>
          <a:prstGeom prst="rect">
            <a:avLst/>
          </a:prstGeom>
        </p:spPr>
      </p:pic>
    </p:spTree>
    <p:extLst>
      <p:ext uri="{BB962C8B-B14F-4D97-AF65-F5344CB8AC3E}">
        <p14:creationId xmlns:p14="http://schemas.microsoft.com/office/powerpoint/2010/main" val="32918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Minimum spanning tree (MST)</a:t>
            </a:r>
            <a:endParaRPr lang="en-US" dirty="0"/>
          </a:p>
        </p:txBody>
      </p:sp>
      <p:sp>
        <p:nvSpPr>
          <p:cNvPr id="3" name="Content Placeholder 2"/>
          <p:cNvSpPr>
            <a:spLocks noGrp="1"/>
          </p:cNvSpPr>
          <p:nvPr>
            <p:ph idx="1"/>
          </p:nvPr>
        </p:nvSpPr>
        <p:spPr/>
        <p:txBody>
          <a:bodyPr/>
          <a:lstStyle/>
          <a:p>
            <a:r>
              <a:rPr lang="en-US" dirty="0"/>
              <a:t>A </a:t>
            </a:r>
            <a:r>
              <a:rPr lang="en-US" b="1" dirty="0"/>
              <a:t>minimum spanning tree</a:t>
            </a:r>
            <a:r>
              <a:rPr lang="en-US" dirty="0"/>
              <a:t> (</a:t>
            </a:r>
            <a:r>
              <a:rPr lang="en-US" b="1" dirty="0"/>
              <a:t>MST</a:t>
            </a:r>
            <a:r>
              <a:rPr lang="en-US" dirty="0"/>
              <a:t>) or </a:t>
            </a:r>
            <a:r>
              <a:rPr lang="en-US" b="1" dirty="0"/>
              <a:t>minimum weight spanning tree</a:t>
            </a:r>
            <a:r>
              <a:rPr lang="en-US" dirty="0"/>
              <a:t> is a subset of the edges of a </a:t>
            </a:r>
            <a:r>
              <a:rPr lang="en-US" dirty="0">
                <a:hlinkClick r:id="rId2" tooltip="Connected graph"/>
              </a:rPr>
              <a:t>connected</a:t>
            </a:r>
            <a:r>
              <a:rPr lang="en-US" dirty="0"/>
              <a:t>, edge-weighted undirected graph that connects all the </a:t>
            </a:r>
            <a:r>
              <a:rPr lang="en-US" dirty="0">
                <a:hlinkClick r:id="rId3" tooltip="Vertex (graph theory)"/>
              </a:rPr>
              <a:t>vertices</a:t>
            </a:r>
            <a:r>
              <a:rPr lang="en-US" dirty="0"/>
              <a:t> together, without any </a:t>
            </a:r>
            <a:r>
              <a:rPr lang="en-US" dirty="0">
                <a:hlinkClick r:id="rId4" tooltip="Cycle (graph theory)"/>
              </a:rPr>
              <a:t>cycles</a:t>
            </a:r>
            <a:r>
              <a:rPr lang="en-US" dirty="0"/>
              <a:t> and with the minimum possible total edge </a:t>
            </a:r>
            <a:r>
              <a:rPr lang="en-US" dirty="0" smtClean="0"/>
              <a:t>weight/costs.</a:t>
            </a:r>
            <a:endParaRPr lang="en-US" dirty="0"/>
          </a:p>
          <a:p>
            <a:endParaRPr lang="en-US" dirty="0"/>
          </a:p>
        </p:txBody>
      </p:sp>
    </p:spTree>
    <p:extLst>
      <p:ext uri="{BB962C8B-B14F-4D97-AF65-F5344CB8AC3E}">
        <p14:creationId xmlns:p14="http://schemas.microsoft.com/office/powerpoint/2010/main" val="4125761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Minimum spanning tree (MST)</a:t>
            </a:r>
            <a:endParaRPr lang="en-US" dirty="0"/>
          </a:p>
        </p:txBody>
      </p:sp>
      <p:sp>
        <p:nvSpPr>
          <p:cNvPr id="6" name="Content Placeholder 5"/>
          <p:cNvSpPr>
            <a:spLocks noGrp="1"/>
          </p:cNvSpPr>
          <p:nvPr>
            <p:ph idx="1"/>
          </p:nvPr>
        </p:nvSpPr>
        <p:spPr/>
        <p:txBody>
          <a:bodyPr/>
          <a:lstStyle/>
          <a:p>
            <a:r>
              <a:rPr lang="en-US" dirty="0" smtClean="0"/>
              <a:t>Below figure shows three spanning trees for same graph. First is a spanning tree but not MST while other two are MST.</a:t>
            </a:r>
            <a:endParaRPr lang="en-US" dirty="0"/>
          </a:p>
        </p:txBody>
      </p:sp>
      <p:pic>
        <p:nvPicPr>
          <p:cNvPr id="7" name="Content Placeholder 4"/>
          <p:cNvPicPr>
            <a:picLocks noChangeAspect="1"/>
          </p:cNvPicPr>
          <p:nvPr/>
        </p:nvPicPr>
        <p:blipFill>
          <a:blip r:embed="rId2"/>
          <a:stretch>
            <a:fillRect/>
          </a:stretch>
        </p:blipFill>
        <p:spPr>
          <a:xfrm>
            <a:off x="1930717" y="3050904"/>
            <a:ext cx="8391525" cy="2371725"/>
          </a:xfrm>
          <a:prstGeom prst="rect">
            <a:avLst/>
          </a:prstGeom>
        </p:spPr>
      </p:pic>
    </p:spTree>
    <p:extLst>
      <p:ext uri="{BB962C8B-B14F-4D97-AF65-F5344CB8AC3E}">
        <p14:creationId xmlns:p14="http://schemas.microsoft.com/office/powerpoint/2010/main" val="3037230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Minimum spanning tree (MST)</a:t>
            </a:r>
            <a:endParaRPr lang="en-US" dirty="0"/>
          </a:p>
        </p:txBody>
      </p:sp>
      <p:sp>
        <p:nvSpPr>
          <p:cNvPr id="3" name="Content Placeholder 2"/>
          <p:cNvSpPr>
            <a:spLocks noGrp="1"/>
          </p:cNvSpPr>
          <p:nvPr>
            <p:ph idx="1"/>
          </p:nvPr>
        </p:nvSpPr>
        <p:spPr/>
        <p:txBody>
          <a:bodyPr/>
          <a:lstStyle/>
          <a:p>
            <a:r>
              <a:rPr lang="en-US" dirty="0" smtClean="0"/>
              <a:t>There are </a:t>
            </a:r>
            <a:r>
              <a:rPr lang="en-US" b="1" dirty="0" smtClean="0"/>
              <a:t>two greedy algorithms </a:t>
            </a:r>
            <a:r>
              <a:rPr lang="en-US" dirty="0" smtClean="0"/>
              <a:t>(greedy in a sense that both chooses the best edge </a:t>
            </a:r>
            <a:r>
              <a:rPr lang="en-US" dirty="0" err="1" smtClean="0"/>
              <a:t>i</a:t>
            </a:r>
            <a:r>
              <a:rPr lang="en-US" dirty="0" smtClean="0"/>
              <a:t>-e having minimum cost)</a:t>
            </a:r>
            <a:r>
              <a:rPr lang="en-US" b="1" dirty="0" smtClean="0"/>
              <a:t> </a:t>
            </a:r>
            <a:r>
              <a:rPr lang="en-US" dirty="0" smtClean="0"/>
              <a:t>for finding minimum spanning tree</a:t>
            </a:r>
            <a:endParaRPr lang="en-US" dirty="0"/>
          </a:p>
          <a:p>
            <a:r>
              <a:rPr lang="en-US" dirty="0" smtClean="0"/>
              <a:t>1) </a:t>
            </a:r>
            <a:r>
              <a:rPr lang="en-US" u="sng" dirty="0" err="1" smtClean="0"/>
              <a:t>kruskal</a:t>
            </a:r>
            <a:r>
              <a:rPr lang="en-US" u="sng" dirty="0" smtClean="0"/>
              <a:t> algorithm </a:t>
            </a:r>
            <a:r>
              <a:rPr lang="en-US" dirty="0" smtClean="0"/>
              <a:t>(time complexity = </a:t>
            </a:r>
            <a:r>
              <a:rPr lang="en-US" b="1" dirty="0" smtClean="0"/>
              <a:t>theta(</a:t>
            </a:r>
            <a:r>
              <a:rPr lang="en-US" b="1" dirty="0" err="1" smtClean="0"/>
              <a:t>ElogV</a:t>
            </a:r>
            <a:r>
              <a:rPr lang="en-US" b="1" dirty="0" smtClean="0"/>
              <a:t>)</a:t>
            </a:r>
            <a:r>
              <a:rPr lang="en-US" dirty="0" smtClean="0"/>
              <a:t> )</a:t>
            </a:r>
          </a:p>
          <a:p>
            <a:r>
              <a:rPr lang="en-US" dirty="0" smtClean="0"/>
              <a:t>2) </a:t>
            </a:r>
            <a:r>
              <a:rPr lang="en-US" u="sng" dirty="0" smtClean="0"/>
              <a:t>Prims Algorithm </a:t>
            </a:r>
            <a:r>
              <a:rPr lang="en-US" dirty="0"/>
              <a:t>(time complexity = </a:t>
            </a:r>
            <a:r>
              <a:rPr lang="en-US" b="1" dirty="0"/>
              <a:t>theta(</a:t>
            </a:r>
            <a:r>
              <a:rPr lang="en-US" b="1" dirty="0" err="1"/>
              <a:t>ElogV</a:t>
            </a:r>
            <a:r>
              <a:rPr lang="en-US" b="1" dirty="0" smtClean="0"/>
              <a:t>)  )</a:t>
            </a:r>
            <a:endParaRPr lang="en-US" b="1" dirty="0"/>
          </a:p>
          <a:p>
            <a:r>
              <a:rPr lang="en-US" sz="1400" dirty="0" smtClean="0"/>
              <a:t>Where E is set of edges and V is set of vertices</a:t>
            </a:r>
          </a:p>
          <a:p>
            <a:endParaRPr lang="en-US" sz="1400" dirty="0"/>
          </a:p>
          <a:p>
            <a:r>
              <a:rPr lang="en-US" sz="1400" b="1" u="sng" dirty="0" smtClean="0"/>
              <a:t>Applications of Minimum Spanning Tree :</a:t>
            </a:r>
          </a:p>
          <a:p>
            <a:r>
              <a:rPr lang="en-US" sz="1400" dirty="0" smtClean="0"/>
              <a:t>Laying cables</a:t>
            </a:r>
          </a:p>
          <a:p>
            <a:r>
              <a:rPr lang="en-US" sz="1400" dirty="0" smtClean="0"/>
              <a:t>Laying pipes network or phone network</a:t>
            </a:r>
          </a:p>
          <a:p>
            <a:r>
              <a:rPr lang="en-US" sz="1400" dirty="0" smtClean="0"/>
              <a:t>Tour Operations and many more</a:t>
            </a:r>
            <a:endParaRPr lang="en-US" sz="1400" dirty="0"/>
          </a:p>
        </p:txBody>
      </p:sp>
    </p:spTree>
    <p:extLst>
      <p:ext uri="{BB962C8B-B14F-4D97-AF65-F5344CB8AC3E}">
        <p14:creationId xmlns:p14="http://schemas.microsoft.com/office/powerpoint/2010/main" val="1974101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a:t>
            </a:r>
            <a:r>
              <a:rPr lang="en-US" dirty="0" err="1" smtClean="0"/>
              <a:t>Kruskal</a:t>
            </a:r>
            <a:r>
              <a:rPr lang="en-US" dirty="0" smtClean="0"/>
              <a:t> Algorithm for MST</a:t>
            </a:r>
            <a:endParaRPr lang="en-US" dirty="0"/>
          </a:p>
        </p:txBody>
      </p:sp>
      <p:sp>
        <p:nvSpPr>
          <p:cNvPr id="3" name="Content Placeholder 2"/>
          <p:cNvSpPr>
            <a:spLocks noGrp="1"/>
          </p:cNvSpPr>
          <p:nvPr>
            <p:ph idx="1"/>
          </p:nvPr>
        </p:nvSpPr>
        <p:spPr/>
        <p:txBody>
          <a:bodyPr/>
          <a:lstStyle/>
          <a:p>
            <a:r>
              <a:rPr lang="en-US" dirty="0" err="1" smtClean="0"/>
              <a:t>Kruskal</a:t>
            </a:r>
            <a:r>
              <a:rPr lang="en-US" dirty="0" smtClean="0"/>
              <a:t> algorithm Steps for finding MST :</a:t>
            </a:r>
          </a:p>
          <a:p>
            <a:pPr>
              <a:buFont typeface="Wingdings" panose="05000000000000000000" pitchFamily="2" charset="2"/>
              <a:buChar char="v"/>
            </a:pPr>
            <a:r>
              <a:rPr lang="en-US" dirty="0" smtClean="0"/>
              <a:t>First select minimum cost edge.</a:t>
            </a:r>
          </a:p>
          <a:p>
            <a:pPr>
              <a:buFont typeface="Wingdings" panose="05000000000000000000" pitchFamily="2" charset="2"/>
              <a:buChar char="v"/>
            </a:pPr>
            <a:r>
              <a:rPr lang="en-US" dirty="0" smtClean="0"/>
              <a:t>Now select next minimum edge such that it does not form a cycle after addition and repeat this process.</a:t>
            </a:r>
          </a:p>
          <a:p>
            <a:pPr marL="0" indent="0">
              <a:buNone/>
            </a:pPr>
            <a:r>
              <a:rPr lang="en-US" dirty="0" smtClean="0"/>
              <a:t>At the end, you will get minimum spanning tree. Sum the cost of all edges and that will be the minimum spanning tree cost.</a:t>
            </a:r>
          </a:p>
          <a:p>
            <a:pPr marL="0" indent="0">
              <a:buNone/>
            </a:pPr>
            <a:endParaRPr lang="en-US" dirty="0" smtClean="0"/>
          </a:p>
        </p:txBody>
      </p:sp>
    </p:spTree>
    <p:extLst>
      <p:ext uri="{BB962C8B-B14F-4D97-AF65-F5344CB8AC3E}">
        <p14:creationId xmlns:p14="http://schemas.microsoft.com/office/powerpoint/2010/main" val="4030648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a:t>
            </a:r>
            <a:r>
              <a:rPr lang="en-US" dirty="0" err="1" smtClean="0"/>
              <a:t>Kruskal</a:t>
            </a:r>
            <a:r>
              <a:rPr lang="en-US" dirty="0" smtClean="0"/>
              <a:t> example</a:t>
            </a:r>
            <a:endParaRPr lang="en-US" dirty="0"/>
          </a:p>
        </p:txBody>
      </p:sp>
      <p:pic>
        <p:nvPicPr>
          <p:cNvPr id="4" name="Content Placeholder 3"/>
          <p:cNvPicPr>
            <a:picLocks noGrp="1" noChangeAspect="1"/>
          </p:cNvPicPr>
          <p:nvPr>
            <p:ph idx="1"/>
          </p:nvPr>
        </p:nvPicPr>
        <p:blipFill>
          <a:blip r:embed="rId2"/>
          <a:stretch>
            <a:fillRect/>
          </a:stretch>
        </p:blipFill>
        <p:spPr>
          <a:xfrm>
            <a:off x="2542478" y="1962615"/>
            <a:ext cx="6802244" cy="3534936"/>
          </a:xfrm>
          <a:prstGeom prst="rect">
            <a:avLst/>
          </a:prstGeom>
        </p:spPr>
      </p:pic>
    </p:spTree>
    <p:extLst>
      <p:ext uri="{BB962C8B-B14F-4D97-AF65-F5344CB8AC3E}">
        <p14:creationId xmlns:p14="http://schemas.microsoft.com/office/powerpoint/2010/main" val="2565517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 </a:t>
            </a:r>
            <a:r>
              <a:rPr lang="en-US" dirty="0" err="1"/>
              <a:t>Kruskal</a:t>
            </a:r>
            <a:r>
              <a:rPr lang="en-US" dirty="0"/>
              <a:t> example</a:t>
            </a:r>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2832411" y="2137781"/>
            <a:ext cx="6270632" cy="3393224"/>
          </a:xfrm>
          <a:prstGeom prst="rect">
            <a:avLst/>
          </a:prstGeom>
        </p:spPr>
      </p:pic>
    </p:spTree>
    <p:extLst>
      <p:ext uri="{BB962C8B-B14F-4D97-AF65-F5344CB8AC3E}">
        <p14:creationId xmlns:p14="http://schemas.microsoft.com/office/powerpoint/2010/main" val="2244596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 </a:t>
            </a:r>
            <a:r>
              <a:rPr lang="en-US" dirty="0" err="1"/>
              <a:t>Kruskal</a:t>
            </a:r>
            <a:r>
              <a:rPr lang="en-US" dirty="0"/>
              <a:t> example</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2798956" y="2264627"/>
            <a:ext cx="6623824" cy="3355588"/>
          </a:xfrm>
          <a:prstGeom prst="rect">
            <a:avLst/>
          </a:prstGeom>
        </p:spPr>
      </p:pic>
    </p:spTree>
    <p:extLst>
      <p:ext uri="{BB962C8B-B14F-4D97-AF65-F5344CB8AC3E}">
        <p14:creationId xmlns:p14="http://schemas.microsoft.com/office/powerpoint/2010/main" val="3303418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 </a:t>
            </a:r>
            <a:r>
              <a:rPr lang="en-US" dirty="0" err="1"/>
              <a:t>Kruskal</a:t>
            </a:r>
            <a:r>
              <a:rPr lang="en-US" dirty="0"/>
              <a:t> example</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609386" y="2235935"/>
            <a:ext cx="6694100" cy="3250465"/>
          </a:xfrm>
          <a:prstGeom prst="rect">
            <a:avLst/>
          </a:prstGeom>
        </p:spPr>
      </p:pic>
    </p:spTree>
    <p:extLst>
      <p:ext uri="{BB962C8B-B14F-4D97-AF65-F5344CB8AC3E}">
        <p14:creationId xmlns:p14="http://schemas.microsoft.com/office/powerpoint/2010/main" val="1237111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 </a:t>
            </a:r>
            <a:r>
              <a:rPr lang="en-US" dirty="0" err="1"/>
              <a:t>Kruskal</a:t>
            </a:r>
            <a:r>
              <a:rPr lang="en-US" dirty="0"/>
              <a:t> example</a:t>
            </a:r>
          </a:p>
        </p:txBody>
      </p:sp>
      <p:sp>
        <p:nvSpPr>
          <p:cNvPr id="3" name="Content Placeholder 2"/>
          <p:cNvSpPr>
            <a:spLocks noGrp="1"/>
          </p:cNvSpPr>
          <p:nvPr>
            <p:ph idx="1"/>
          </p:nvPr>
        </p:nvSpPr>
        <p:spPr/>
        <p:txBody>
          <a:bodyPr/>
          <a:lstStyle/>
          <a:p>
            <a:r>
              <a:rPr lang="en-US" dirty="0" smtClean="0"/>
              <a:t>Graph at the end (most right side) is minimum spanning tree.</a:t>
            </a:r>
            <a:endParaRPr lang="en-US" dirty="0"/>
          </a:p>
        </p:txBody>
      </p:sp>
      <p:pic>
        <p:nvPicPr>
          <p:cNvPr id="5" name="Picture 4"/>
          <p:cNvPicPr>
            <a:picLocks noChangeAspect="1"/>
          </p:cNvPicPr>
          <p:nvPr/>
        </p:nvPicPr>
        <p:blipFill>
          <a:blip r:embed="rId2"/>
          <a:stretch>
            <a:fillRect/>
          </a:stretch>
        </p:blipFill>
        <p:spPr>
          <a:xfrm>
            <a:off x="2453268" y="2165892"/>
            <a:ext cx="6824779" cy="3231298"/>
          </a:xfrm>
          <a:prstGeom prst="rect">
            <a:avLst/>
          </a:prstGeom>
        </p:spPr>
      </p:pic>
    </p:spTree>
    <p:extLst>
      <p:ext uri="{BB962C8B-B14F-4D97-AF65-F5344CB8AC3E}">
        <p14:creationId xmlns:p14="http://schemas.microsoft.com/office/powerpoint/2010/main" val="84244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pic>
        <p:nvPicPr>
          <p:cNvPr id="5" name="Content Placeholder 4"/>
          <p:cNvPicPr>
            <a:picLocks noGrp="1" noChangeAspect="1"/>
          </p:cNvPicPr>
          <p:nvPr>
            <p:ph idx="1"/>
          </p:nvPr>
        </p:nvPicPr>
        <p:blipFill>
          <a:blip r:embed="rId2"/>
          <a:stretch>
            <a:fillRect/>
          </a:stretch>
        </p:blipFill>
        <p:spPr>
          <a:xfrm>
            <a:off x="3040063" y="1928813"/>
            <a:ext cx="6172200" cy="3857625"/>
          </a:xfrm>
          <a:prstGeom prst="rect">
            <a:avLst/>
          </a:prstGeom>
        </p:spPr>
      </p:pic>
    </p:spTree>
    <p:extLst>
      <p:ext uri="{BB962C8B-B14F-4D97-AF65-F5344CB8AC3E}">
        <p14:creationId xmlns:p14="http://schemas.microsoft.com/office/powerpoint/2010/main" val="3265771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Internal Working of </a:t>
            </a:r>
            <a:r>
              <a:rPr lang="en-US" dirty="0" err="1" smtClean="0"/>
              <a:t>Kruskal</a:t>
            </a:r>
            <a:endParaRPr lang="en-US" dirty="0"/>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1206771" y="1845734"/>
            <a:ext cx="8105775" cy="3448050"/>
          </a:xfrm>
          <a:prstGeom prst="rect">
            <a:avLst/>
          </a:prstGeom>
        </p:spPr>
      </p:pic>
      <p:pic>
        <p:nvPicPr>
          <p:cNvPr id="7" name="Picture 6"/>
          <p:cNvPicPr>
            <a:picLocks noChangeAspect="1"/>
          </p:cNvPicPr>
          <p:nvPr/>
        </p:nvPicPr>
        <p:blipFill>
          <a:blip r:embed="rId3"/>
          <a:stretch>
            <a:fillRect/>
          </a:stretch>
        </p:blipFill>
        <p:spPr>
          <a:xfrm>
            <a:off x="1249680" y="5343313"/>
            <a:ext cx="4876800" cy="238125"/>
          </a:xfrm>
          <a:prstGeom prst="rect">
            <a:avLst/>
          </a:prstGeom>
        </p:spPr>
      </p:pic>
    </p:spTree>
    <p:extLst>
      <p:ext uri="{BB962C8B-B14F-4D97-AF65-F5344CB8AC3E}">
        <p14:creationId xmlns:p14="http://schemas.microsoft.com/office/powerpoint/2010/main" val="1246378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 Internal Working of </a:t>
            </a:r>
            <a:r>
              <a:rPr lang="en-US" dirty="0" err="1"/>
              <a:t>Kruskal</a:t>
            </a:r>
            <a:endParaRPr lang="en-US" dirty="0"/>
          </a:p>
        </p:txBody>
      </p:sp>
      <p:pic>
        <p:nvPicPr>
          <p:cNvPr id="3" name="Picture 2"/>
          <p:cNvPicPr>
            <a:picLocks noChangeAspect="1"/>
          </p:cNvPicPr>
          <p:nvPr/>
        </p:nvPicPr>
        <p:blipFill>
          <a:blip r:embed="rId2"/>
          <a:stretch>
            <a:fillRect/>
          </a:stretch>
        </p:blipFill>
        <p:spPr>
          <a:xfrm>
            <a:off x="1196743" y="4852639"/>
            <a:ext cx="8001000" cy="609600"/>
          </a:xfrm>
          <a:prstGeom prst="rect">
            <a:avLst/>
          </a:prstGeom>
        </p:spPr>
      </p:pic>
      <p:sp>
        <p:nvSpPr>
          <p:cNvPr id="5" name="Content Placeholder 4"/>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 </a:t>
            </a:r>
            <a:r>
              <a:rPr lang="en-US" dirty="0" smtClean="0"/>
              <a:t>Or you can write theta(</a:t>
            </a:r>
            <a:r>
              <a:rPr lang="en-US" dirty="0" err="1" smtClean="0"/>
              <a:t>ElogE</a:t>
            </a:r>
            <a:r>
              <a:rPr lang="en-US" dirty="0" smtClean="0"/>
              <a:t>) to theta(</a:t>
            </a:r>
            <a:r>
              <a:rPr lang="en-US" dirty="0" err="1" smtClean="0"/>
              <a:t>ElogV</a:t>
            </a:r>
            <a:r>
              <a:rPr lang="en-US" dirty="0" smtClean="0"/>
              <a:t>) as number of nodes and vertices are almost equal</a:t>
            </a:r>
            <a:endParaRPr lang="en-US" dirty="0"/>
          </a:p>
        </p:txBody>
      </p:sp>
      <p:pic>
        <p:nvPicPr>
          <p:cNvPr id="6" name="Content Placeholder 3"/>
          <p:cNvPicPr>
            <a:picLocks noChangeAspect="1"/>
          </p:cNvPicPr>
          <p:nvPr/>
        </p:nvPicPr>
        <p:blipFill>
          <a:blip r:embed="rId3"/>
          <a:stretch>
            <a:fillRect/>
          </a:stretch>
        </p:blipFill>
        <p:spPr>
          <a:xfrm>
            <a:off x="1196743" y="1972824"/>
            <a:ext cx="6981825" cy="2752725"/>
          </a:xfrm>
          <a:prstGeom prst="rect">
            <a:avLst/>
          </a:prstGeom>
        </p:spPr>
      </p:pic>
    </p:spTree>
    <p:extLst>
      <p:ext uri="{BB962C8B-B14F-4D97-AF65-F5344CB8AC3E}">
        <p14:creationId xmlns:p14="http://schemas.microsoft.com/office/powerpoint/2010/main" val="353733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Prims algorithm for MST</a:t>
            </a:r>
            <a:endParaRPr lang="en-US" dirty="0"/>
          </a:p>
        </p:txBody>
      </p:sp>
      <p:sp>
        <p:nvSpPr>
          <p:cNvPr id="5" name="Content Placeholder 4"/>
          <p:cNvSpPr>
            <a:spLocks noGrp="1"/>
          </p:cNvSpPr>
          <p:nvPr>
            <p:ph idx="1"/>
          </p:nvPr>
        </p:nvSpPr>
        <p:spPr/>
        <p:txBody>
          <a:bodyPr>
            <a:normAutofit lnSpcReduction="10000"/>
          </a:bodyPr>
          <a:lstStyle/>
          <a:p>
            <a:r>
              <a:rPr lang="en-US" dirty="0" smtClean="0"/>
              <a:t>Prims algorithm Steps for finding MST :</a:t>
            </a:r>
          </a:p>
          <a:p>
            <a:pPr>
              <a:buFont typeface="Wingdings" panose="05000000000000000000" pitchFamily="2" charset="2"/>
              <a:buChar char="v"/>
            </a:pPr>
            <a:r>
              <a:rPr lang="en-US" dirty="0" smtClean="0"/>
              <a:t> Randomly </a:t>
            </a:r>
            <a:r>
              <a:rPr lang="en-US" dirty="0" smtClean="0"/>
              <a:t>select first vertex</a:t>
            </a:r>
          </a:p>
          <a:p>
            <a:pPr>
              <a:buFont typeface="Wingdings" panose="05000000000000000000" pitchFamily="2" charset="2"/>
              <a:buChar char="v"/>
            </a:pPr>
            <a:r>
              <a:rPr lang="en-US" dirty="0" smtClean="0"/>
              <a:t> Now </a:t>
            </a:r>
            <a:r>
              <a:rPr lang="en-US" dirty="0" smtClean="0"/>
              <a:t>check all the edges adjacent/connected to first selected vertex and </a:t>
            </a:r>
            <a:r>
              <a:rPr lang="en-US" dirty="0" smtClean="0"/>
              <a:t>update weights of connected vertices.</a:t>
            </a:r>
          </a:p>
          <a:p>
            <a:pPr>
              <a:buFont typeface="Wingdings" panose="05000000000000000000" pitchFamily="2" charset="2"/>
              <a:buChar char="v"/>
            </a:pPr>
            <a:r>
              <a:rPr lang="en-US" dirty="0" smtClean="0"/>
              <a:t> S</a:t>
            </a:r>
            <a:r>
              <a:rPr lang="en-US" dirty="0" smtClean="0"/>
              <a:t>elect </a:t>
            </a:r>
            <a:r>
              <a:rPr lang="en-US" dirty="0" smtClean="0"/>
              <a:t>that edge which has minimum cost among all connected edges</a:t>
            </a:r>
            <a:r>
              <a:rPr lang="en-US" dirty="0" smtClean="0"/>
              <a:t>.</a:t>
            </a:r>
          </a:p>
          <a:p>
            <a:pPr>
              <a:buFont typeface="Wingdings" panose="05000000000000000000" pitchFamily="2" charset="2"/>
              <a:buChar char="v"/>
            </a:pPr>
            <a:r>
              <a:rPr lang="en-US" dirty="0" smtClean="0"/>
              <a:t> Now this selected edge has two vertices. Check all the edges connected to these two vertices and select minimum. </a:t>
            </a:r>
          </a:p>
          <a:p>
            <a:pPr>
              <a:buFont typeface="Wingdings" panose="05000000000000000000" pitchFamily="2" charset="2"/>
              <a:buChar char="v"/>
            </a:pPr>
            <a:r>
              <a:rPr lang="en-US" dirty="0" smtClean="0"/>
              <a:t>Then it will have three vertices. Select minimum edge among edges connected to these three vertices and so on</a:t>
            </a:r>
            <a:endParaRPr lang="en-US" dirty="0" smtClean="0"/>
          </a:p>
          <a:p>
            <a:pPr marL="0" indent="0">
              <a:buNone/>
            </a:pPr>
            <a:r>
              <a:rPr lang="en-US" dirty="0" smtClean="0"/>
              <a:t>At the end, you will get minimum spanning tree. Sum the cost of all edges that will be the minimum spanning tree cost.</a:t>
            </a:r>
            <a:endParaRPr lang="en-US" dirty="0"/>
          </a:p>
        </p:txBody>
      </p:sp>
    </p:spTree>
    <p:extLst>
      <p:ext uri="{BB962C8B-B14F-4D97-AF65-F5344CB8AC3E}">
        <p14:creationId xmlns:p14="http://schemas.microsoft.com/office/powerpoint/2010/main" val="42301083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 </a:t>
            </a:r>
            <a:r>
              <a:rPr lang="en-US" dirty="0" smtClean="0"/>
              <a:t>Prims Example</a:t>
            </a:r>
            <a:endParaRPr lang="en-US" dirty="0"/>
          </a:p>
        </p:txBody>
      </p:sp>
      <p:pic>
        <p:nvPicPr>
          <p:cNvPr id="3" name="Content Placeholder 2"/>
          <p:cNvPicPr>
            <a:picLocks noGrp="1" noChangeAspect="1"/>
          </p:cNvPicPr>
          <p:nvPr>
            <p:ph idx="1"/>
          </p:nvPr>
        </p:nvPicPr>
        <p:blipFill>
          <a:blip r:embed="rId2"/>
          <a:stretch>
            <a:fillRect/>
          </a:stretch>
        </p:blipFill>
        <p:spPr>
          <a:xfrm>
            <a:off x="1530118" y="1963312"/>
            <a:ext cx="6315075" cy="3543300"/>
          </a:xfrm>
          <a:prstGeom prst="rect">
            <a:avLst/>
          </a:prstGeom>
        </p:spPr>
      </p:pic>
    </p:spTree>
    <p:extLst>
      <p:ext uri="{BB962C8B-B14F-4D97-AF65-F5344CB8AC3E}">
        <p14:creationId xmlns:p14="http://schemas.microsoft.com/office/powerpoint/2010/main" val="210472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Graphs – Prims Example</a:t>
            </a:r>
          </a:p>
        </p:txBody>
      </p:sp>
      <p:sp>
        <p:nvSpPr>
          <p:cNvPr id="12" name="Content Placeholder 11"/>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r>
              <a:rPr lang="en-US" dirty="0" smtClean="0"/>
              <a:t>This process goes on and at the end you get below minimum spanning tree :</a:t>
            </a:r>
          </a:p>
          <a:p>
            <a:endParaRPr lang="en-US" dirty="0"/>
          </a:p>
        </p:txBody>
      </p:sp>
      <p:sp>
        <p:nvSpPr>
          <p:cNvPr id="13" name="Title 1"/>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dirty="0"/>
          </a:p>
        </p:txBody>
      </p:sp>
      <p:pic>
        <p:nvPicPr>
          <p:cNvPr id="14" name="Content Placeholder 2"/>
          <p:cNvPicPr>
            <a:picLocks noChangeAspect="1"/>
          </p:cNvPicPr>
          <p:nvPr/>
        </p:nvPicPr>
        <p:blipFill>
          <a:blip r:embed="rId2"/>
          <a:stretch>
            <a:fillRect/>
          </a:stretch>
        </p:blipFill>
        <p:spPr>
          <a:xfrm>
            <a:off x="1278750" y="1892804"/>
            <a:ext cx="1019175" cy="1476375"/>
          </a:xfrm>
          <a:prstGeom prst="rect">
            <a:avLst/>
          </a:prstGeom>
        </p:spPr>
      </p:pic>
      <p:pic>
        <p:nvPicPr>
          <p:cNvPr id="15" name="Picture 14"/>
          <p:cNvPicPr>
            <a:picLocks noChangeAspect="1"/>
          </p:cNvPicPr>
          <p:nvPr/>
        </p:nvPicPr>
        <p:blipFill>
          <a:blip r:embed="rId3"/>
          <a:stretch>
            <a:fillRect/>
          </a:stretch>
        </p:blipFill>
        <p:spPr>
          <a:xfrm>
            <a:off x="2810572" y="2026154"/>
            <a:ext cx="1485900" cy="1343025"/>
          </a:xfrm>
          <a:prstGeom prst="rect">
            <a:avLst/>
          </a:prstGeom>
        </p:spPr>
      </p:pic>
      <p:pic>
        <p:nvPicPr>
          <p:cNvPr id="16" name="Picture 15"/>
          <p:cNvPicPr>
            <a:picLocks noChangeAspect="1"/>
          </p:cNvPicPr>
          <p:nvPr/>
        </p:nvPicPr>
        <p:blipFill>
          <a:blip r:embed="rId4"/>
          <a:stretch>
            <a:fillRect/>
          </a:stretch>
        </p:blipFill>
        <p:spPr>
          <a:xfrm>
            <a:off x="4907000" y="1988053"/>
            <a:ext cx="1485900" cy="1419225"/>
          </a:xfrm>
          <a:prstGeom prst="rect">
            <a:avLst/>
          </a:prstGeom>
        </p:spPr>
      </p:pic>
      <p:pic>
        <p:nvPicPr>
          <p:cNvPr id="17" name="Picture 16"/>
          <p:cNvPicPr>
            <a:picLocks noChangeAspect="1"/>
          </p:cNvPicPr>
          <p:nvPr/>
        </p:nvPicPr>
        <p:blipFill>
          <a:blip r:embed="rId5"/>
          <a:stretch>
            <a:fillRect/>
          </a:stretch>
        </p:blipFill>
        <p:spPr>
          <a:xfrm>
            <a:off x="7195557" y="2016629"/>
            <a:ext cx="2038350" cy="1352550"/>
          </a:xfrm>
          <a:prstGeom prst="rect">
            <a:avLst/>
          </a:prstGeom>
        </p:spPr>
      </p:pic>
      <p:pic>
        <p:nvPicPr>
          <p:cNvPr id="18" name="Picture 17"/>
          <p:cNvPicPr>
            <a:picLocks noChangeAspect="1"/>
          </p:cNvPicPr>
          <p:nvPr/>
        </p:nvPicPr>
        <p:blipFill>
          <a:blip r:embed="rId6"/>
          <a:stretch>
            <a:fillRect/>
          </a:stretch>
        </p:blipFill>
        <p:spPr>
          <a:xfrm>
            <a:off x="4462811" y="4399969"/>
            <a:ext cx="2552700" cy="1381125"/>
          </a:xfrm>
          <a:prstGeom prst="rect">
            <a:avLst/>
          </a:prstGeom>
        </p:spPr>
      </p:pic>
    </p:spTree>
    <p:extLst>
      <p:ext uri="{BB962C8B-B14F-4D97-AF65-F5344CB8AC3E}">
        <p14:creationId xmlns:p14="http://schemas.microsoft.com/office/powerpoint/2010/main" val="22661266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Graphs : Prims algorithm Example 2</a:t>
            </a:r>
            <a:endParaRPr lang="en-US" dirty="0"/>
          </a:p>
        </p:txBody>
      </p:sp>
      <p:sp>
        <p:nvSpPr>
          <p:cNvPr id="4" name="Content Placeholder 3"/>
          <p:cNvSpPr>
            <a:spLocks noGrp="1"/>
          </p:cNvSpPr>
          <p:nvPr>
            <p:ph idx="1"/>
          </p:nvPr>
        </p:nvSpPr>
        <p:spPr/>
        <p:txBody>
          <a:bodyPr>
            <a:normAutofit/>
          </a:bodyPr>
          <a:lstStyle/>
          <a:p>
            <a:endParaRPr lang="en-US" sz="3200" dirty="0" smtClean="0">
              <a:solidFill>
                <a:srgbClr val="FF0000"/>
              </a:solidFill>
            </a:endParaRPr>
          </a:p>
          <a:p>
            <a:r>
              <a:rPr lang="en-US" sz="3200" dirty="0" smtClean="0">
                <a:solidFill>
                  <a:srgbClr val="FF0000"/>
                </a:solidFill>
              </a:rPr>
              <a:t>Now another </a:t>
            </a:r>
            <a:r>
              <a:rPr lang="en-US" sz="3200" dirty="0" smtClean="0">
                <a:solidFill>
                  <a:srgbClr val="FF0000"/>
                </a:solidFill>
              </a:rPr>
              <a:t>Example </a:t>
            </a:r>
            <a:r>
              <a:rPr lang="en-US" sz="3200" dirty="0" smtClean="0">
                <a:solidFill>
                  <a:srgbClr val="FF0000"/>
                </a:solidFill>
              </a:rPr>
              <a:t>of prims algorithm </a:t>
            </a:r>
            <a:r>
              <a:rPr lang="en-US" sz="3200" dirty="0" smtClean="0">
                <a:solidFill>
                  <a:srgbClr val="FF0000"/>
                </a:solidFill>
              </a:rPr>
              <a:t>in next slide that will show you how prims work actually using minimum priority queue</a:t>
            </a:r>
            <a:endParaRPr lang="en-US" sz="3200" dirty="0">
              <a:solidFill>
                <a:srgbClr val="FF0000"/>
              </a:solidFill>
            </a:endParaRPr>
          </a:p>
        </p:txBody>
      </p:sp>
    </p:spTree>
    <p:extLst>
      <p:ext uri="{BB962C8B-B14F-4D97-AF65-F5344CB8AC3E}">
        <p14:creationId xmlns:p14="http://schemas.microsoft.com/office/powerpoint/2010/main" val="11479721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Graphs – Prims Example 2 (Internal working in detail )</a:t>
            </a:r>
            <a:endParaRPr lang="en-US" dirty="0"/>
          </a:p>
        </p:txBody>
      </p:sp>
      <p:sp>
        <p:nvSpPr>
          <p:cNvPr id="4" name="Content Placeholder 3"/>
          <p:cNvSpPr>
            <a:spLocks noGrp="1"/>
          </p:cNvSpPr>
          <p:nvPr>
            <p:ph idx="1"/>
          </p:nvPr>
        </p:nvSpPr>
        <p:spPr/>
        <p:txBody>
          <a:bodyPr/>
          <a:lstStyle/>
          <a:p>
            <a:r>
              <a:rPr lang="en-US" dirty="0" smtClean="0"/>
              <a:t>We will see complete working of prims in detail (with minimum priority queue) through another example given below</a:t>
            </a:r>
          </a:p>
          <a:p>
            <a:endParaRPr lang="en-US" dirty="0"/>
          </a:p>
        </p:txBody>
      </p:sp>
      <p:pic>
        <p:nvPicPr>
          <p:cNvPr id="8" name="Content Placeholder 2"/>
          <p:cNvPicPr>
            <a:picLocks noChangeAspect="1"/>
          </p:cNvPicPr>
          <p:nvPr/>
        </p:nvPicPr>
        <p:blipFill>
          <a:blip r:embed="rId2"/>
          <a:stretch>
            <a:fillRect/>
          </a:stretch>
        </p:blipFill>
        <p:spPr>
          <a:xfrm>
            <a:off x="1205222" y="2611544"/>
            <a:ext cx="3619500" cy="3257550"/>
          </a:xfrm>
          <a:prstGeom prst="rect">
            <a:avLst/>
          </a:prstGeom>
        </p:spPr>
      </p:pic>
    </p:spTree>
    <p:extLst>
      <p:ext uri="{BB962C8B-B14F-4D97-AF65-F5344CB8AC3E}">
        <p14:creationId xmlns:p14="http://schemas.microsoft.com/office/powerpoint/2010/main" val="201642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 Prims Example 2 (Internal working in detail)</a:t>
            </a:r>
          </a:p>
        </p:txBody>
      </p:sp>
      <p:sp>
        <p:nvSpPr>
          <p:cNvPr id="5" name="Content Placeholder 4"/>
          <p:cNvSpPr>
            <a:spLocks noGrp="1"/>
          </p:cNvSpPr>
          <p:nvPr>
            <p:ph idx="1"/>
          </p:nvPr>
        </p:nvSpPr>
        <p:spPr>
          <a:xfrm>
            <a:off x="1097280" y="1845733"/>
            <a:ext cx="10058400" cy="4432403"/>
          </a:xfrm>
        </p:spPr>
        <p:txBody>
          <a:bodyPr/>
          <a:lstStyle/>
          <a:p>
            <a:endParaRPr lang="en-US" dirty="0"/>
          </a:p>
        </p:txBody>
      </p:sp>
      <p:pic>
        <p:nvPicPr>
          <p:cNvPr id="3" name="Picture 2"/>
          <p:cNvPicPr>
            <a:picLocks noChangeAspect="1"/>
          </p:cNvPicPr>
          <p:nvPr/>
        </p:nvPicPr>
        <p:blipFill>
          <a:blip r:embed="rId2"/>
          <a:stretch>
            <a:fillRect/>
          </a:stretch>
        </p:blipFill>
        <p:spPr>
          <a:xfrm>
            <a:off x="1097280" y="1891243"/>
            <a:ext cx="8153400" cy="4086225"/>
          </a:xfrm>
          <a:prstGeom prst="rect">
            <a:avLst/>
          </a:prstGeom>
        </p:spPr>
      </p:pic>
    </p:spTree>
    <p:extLst>
      <p:ext uri="{BB962C8B-B14F-4D97-AF65-F5344CB8AC3E}">
        <p14:creationId xmlns:p14="http://schemas.microsoft.com/office/powerpoint/2010/main" val="38503368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 Prims Example 2 (Internal working in detail)</a:t>
            </a:r>
          </a:p>
        </p:txBody>
      </p:sp>
      <p:pic>
        <p:nvPicPr>
          <p:cNvPr id="3" name="Content Placeholder 2"/>
          <p:cNvPicPr>
            <a:picLocks noGrp="1" noChangeAspect="1"/>
          </p:cNvPicPr>
          <p:nvPr>
            <p:ph idx="1"/>
          </p:nvPr>
        </p:nvPicPr>
        <p:blipFill>
          <a:blip r:embed="rId2"/>
          <a:stretch>
            <a:fillRect/>
          </a:stretch>
        </p:blipFill>
        <p:spPr>
          <a:xfrm>
            <a:off x="1177369" y="1823960"/>
            <a:ext cx="9695070" cy="4420723"/>
          </a:xfrm>
          <a:prstGeom prst="rect">
            <a:avLst/>
          </a:prstGeom>
        </p:spPr>
      </p:pic>
    </p:spTree>
    <p:extLst>
      <p:ext uri="{BB962C8B-B14F-4D97-AF65-F5344CB8AC3E}">
        <p14:creationId xmlns:p14="http://schemas.microsoft.com/office/powerpoint/2010/main" val="1243516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 Prims Example 2 (Internal working in detail)</a:t>
            </a:r>
          </a:p>
        </p:txBody>
      </p:sp>
      <p:sp>
        <p:nvSpPr>
          <p:cNvPr id="5" name="Content Placeholder 4"/>
          <p:cNvSpPr>
            <a:spLocks noGrp="1"/>
          </p:cNvSpPr>
          <p:nvPr>
            <p:ph idx="1"/>
          </p:nvPr>
        </p:nvSpPr>
        <p:spPr/>
        <p:txBody>
          <a:bodyPr/>
          <a:lstStyle/>
          <a:p>
            <a:r>
              <a:rPr lang="en-US" dirty="0" smtClean="0"/>
              <a:t>And this goes on and on till you get this minimum spanning tree after traversing through all the vertices of priority queue :</a:t>
            </a:r>
          </a:p>
          <a:p>
            <a:endParaRPr lang="en-US" dirty="0" smtClean="0"/>
          </a:p>
          <a:p>
            <a:endParaRPr lang="en-US" dirty="0"/>
          </a:p>
        </p:txBody>
      </p:sp>
      <p:pic>
        <p:nvPicPr>
          <p:cNvPr id="3" name="Picture 2"/>
          <p:cNvPicPr>
            <a:picLocks noChangeAspect="1"/>
          </p:cNvPicPr>
          <p:nvPr/>
        </p:nvPicPr>
        <p:blipFill>
          <a:blip r:embed="rId2"/>
          <a:stretch>
            <a:fillRect/>
          </a:stretch>
        </p:blipFill>
        <p:spPr>
          <a:xfrm>
            <a:off x="1097279" y="2479520"/>
            <a:ext cx="3006369" cy="2505308"/>
          </a:xfrm>
          <a:prstGeom prst="rect">
            <a:avLst/>
          </a:prstGeom>
        </p:spPr>
      </p:pic>
    </p:spTree>
    <p:extLst>
      <p:ext uri="{BB962C8B-B14F-4D97-AF65-F5344CB8AC3E}">
        <p14:creationId xmlns:p14="http://schemas.microsoft.com/office/powerpoint/2010/main" val="969496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035617" y="1845734"/>
            <a:ext cx="6181725" cy="4143375"/>
          </a:xfrm>
          <a:prstGeom prst="rect">
            <a:avLst/>
          </a:prstGeom>
        </p:spPr>
      </p:pic>
    </p:spTree>
    <p:extLst>
      <p:ext uri="{BB962C8B-B14F-4D97-AF65-F5344CB8AC3E}">
        <p14:creationId xmlns:p14="http://schemas.microsoft.com/office/powerpoint/2010/main" val="1550080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Prims algorithm pseudo code</a:t>
            </a:r>
            <a:endParaRPr lang="en-US" dirty="0"/>
          </a:p>
        </p:txBody>
      </p:sp>
      <p:sp>
        <p:nvSpPr>
          <p:cNvPr id="4" name="Content Placeholder 3"/>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Correction* : In above prims algorithm, u-v in second last line stands for “u to v edge” and not “u minus v”</a:t>
            </a:r>
          </a:p>
          <a:p>
            <a:endParaRPr lang="en-US" dirty="0"/>
          </a:p>
          <a:p>
            <a:endParaRPr lang="en-US" dirty="0"/>
          </a:p>
        </p:txBody>
      </p:sp>
      <p:pic>
        <p:nvPicPr>
          <p:cNvPr id="9" name="Picture 8"/>
          <p:cNvPicPr>
            <a:picLocks noChangeAspect="1"/>
          </p:cNvPicPr>
          <p:nvPr/>
        </p:nvPicPr>
        <p:blipFill>
          <a:blip r:embed="rId2"/>
          <a:stretch>
            <a:fillRect/>
          </a:stretch>
        </p:blipFill>
        <p:spPr>
          <a:xfrm>
            <a:off x="1217921" y="1845734"/>
            <a:ext cx="6276975" cy="2847975"/>
          </a:xfrm>
          <a:prstGeom prst="rect">
            <a:avLst/>
          </a:prstGeom>
        </p:spPr>
      </p:pic>
    </p:spTree>
    <p:extLst>
      <p:ext uri="{BB962C8B-B14F-4D97-AF65-F5344CB8AC3E}">
        <p14:creationId xmlns:p14="http://schemas.microsoft.com/office/powerpoint/2010/main" val="2198332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Prims algorithm pseudo code</a:t>
            </a:r>
            <a:endParaRPr lang="en-US" dirty="0"/>
          </a:p>
        </p:txBody>
      </p:sp>
      <p:sp>
        <p:nvSpPr>
          <p:cNvPr id="4" name="Content Placeholder 3"/>
          <p:cNvSpPr>
            <a:spLocks noGrp="1"/>
          </p:cNvSpPr>
          <p:nvPr>
            <p:ph idx="1"/>
          </p:nvPr>
        </p:nvSpPr>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48" y="1737360"/>
            <a:ext cx="10200067" cy="3324037"/>
          </a:xfrm>
          <a:prstGeom prst="rect">
            <a:avLst/>
          </a:prstGeom>
        </p:spPr>
      </p:pic>
      <p:sp>
        <p:nvSpPr>
          <p:cNvPr id="5" name="Rectangle 4"/>
          <p:cNvSpPr/>
          <p:nvPr/>
        </p:nvSpPr>
        <p:spPr>
          <a:xfrm>
            <a:off x="1097280" y="5424032"/>
            <a:ext cx="10058400" cy="369332"/>
          </a:xfrm>
          <a:prstGeom prst="rect">
            <a:avLst/>
          </a:prstGeom>
        </p:spPr>
        <p:txBody>
          <a:bodyPr wrap="square">
            <a:spAutoFit/>
          </a:bodyPr>
          <a:lstStyle/>
          <a:p>
            <a:r>
              <a:rPr lang="en-US" dirty="0">
                <a:solidFill>
                  <a:srgbClr val="202124"/>
                </a:solidFill>
                <a:latin typeface="arial" panose="020B0604020202020204" pitchFamily="34" charset="0"/>
              </a:rPr>
              <a:t>The time complexity is </a:t>
            </a:r>
            <a:r>
              <a:rPr lang="en-US" b="1" dirty="0">
                <a:solidFill>
                  <a:srgbClr val="202124"/>
                </a:solidFill>
                <a:latin typeface="arial" panose="020B0604020202020204" pitchFamily="34" charset="0"/>
              </a:rPr>
              <a:t>O(</a:t>
            </a:r>
            <a:r>
              <a:rPr lang="en-US" b="1" dirty="0" err="1">
                <a:solidFill>
                  <a:srgbClr val="202124"/>
                </a:solidFill>
                <a:latin typeface="arial" panose="020B0604020202020204" pitchFamily="34" charset="0"/>
              </a:rPr>
              <a:t>VlogV</a:t>
            </a:r>
            <a:r>
              <a:rPr lang="en-US" b="1" dirty="0">
                <a:solidFill>
                  <a:srgbClr val="202124"/>
                </a:solidFill>
                <a:latin typeface="arial" panose="020B0604020202020204" pitchFamily="34" charset="0"/>
              </a:rPr>
              <a:t> + </a:t>
            </a:r>
            <a:r>
              <a:rPr lang="en-US" b="1" dirty="0" err="1">
                <a:solidFill>
                  <a:srgbClr val="202124"/>
                </a:solidFill>
                <a:latin typeface="arial" panose="020B0604020202020204" pitchFamily="34" charset="0"/>
              </a:rPr>
              <a:t>ElogV</a:t>
            </a:r>
            <a:r>
              <a:rPr lang="en-US" b="1" dirty="0">
                <a:solidFill>
                  <a:srgbClr val="202124"/>
                </a:solidFill>
                <a:latin typeface="arial" panose="020B0604020202020204" pitchFamily="34" charset="0"/>
              </a:rPr>
              <a:t>) = O(</a:t>
            </a:r>
            <a:r>
              <a:rPr lang="en-US" b="1" dirty="0" err="1">
                <a:solidFill>
                  <a:srgbClr val="202124"/>
                </a:solidFill>
                <a:latin typeface="arial" panose="020B0604020202020204" pitchFamily="34" charset="0"/>
              </a:rPr>
              <a:t>ElogV</a:t>
            </a:r>
            <a:r>
              <a:rPr lang="en-US" b="1" dirty="0" smtClean="0">
                <a:solidFill>
                  <a:srgbClr val="202124"/>
                </a:solidFill>
                <a:latin typeface="arial" panose="020B0604020202020204" pitchFamily="34" charset="0"/>
              </a:rPr>
              <a:t>)</a:t>
            </a:r>
            <a:r>
              <a:rPr lang="en-US" dirty="0" smtClean="0">
                <a:solidFill>
                  <a:srgbClr val="202124"/>
                </a:solidFill>
                <a:latin typeface="arial" panose="020B0604020202020204" pitchFamily="34" charset="0"/>
              </a:rPr>
              <a:t>, making </a:t>
            </a:r>
            <a:r>
              <a:rPr lang="en-US" dirty="0">
                <a:solidFill>
                  <a:srgbClr val="202124"/>
                </a:solidFill>
                <a:latin typeface="arial" panose="020B0604020202020204" pitchFamily="34" charset="0"/>
              </a:rPr>
              <a:t>it the same as </a:t>
            </a:r>
            <a:r>
              <a:rPr lang="en-US" dirty="0" err="1">
                <a:solidFill>
                  <a:srgbClr val="202124"/>
                </a:solidFill>
                <a:latin typeface="arial" panose="020B0604020202020204" pitchFamily="34" charset="0"/>
              </a:rPr>
              <a:t>Kruskal's</a:t>
            </a:r>
            <a:r>
              <a:rPr lang="en-US" dirty="0">
                <a:solidFill>
                  <a:srgbClr val="202124"/>
                </a:solidFill>
                <a:latin typeface="arial" panose="020B0604020202020204" pitchFamily="34" charset="0"/>
              </a:rPr>
              <a:t> algorithm.</a:t>
            </a:r>
            <a:endParaRPr lang="en-US" dirty="0"/>
          </a:p>
        </p:txBody>
      </p:sp>
    </p:spTree>
    <p:extLst>
      <p:ext uri="{BB962C8B-B14F-4D97-AF65-F5344CB8AC3E}">
        <p14:creationId xmlns:p14="http://schemas.microsoft.com/office/powerpoint/2010/main" val="20355438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a:t>
            </a:r>
            <a:r>
              <a:rPr lang="en-US" dirty="0" smtClean="0"/>
              <a:t> &amp; Prims – Greedy algorithms</a:t>
            </a:r>
            <a:endParaRPr lang="en-US" dirty="0"/>
          </a:p>
        </p:txBody>
      </p:sp>
      <p:sp>
        <p:nvSpPr>
          <p:cNvPr id="5" name="Content Placeholder 4"/>
          <p:cNvSpPr>
            <a:spLocks noGrp="1"/>
          </p:cNvSpPr>
          <p:nvPr>
            <p:ph idx="1"/>
          </p:nvPr>
        </p:nvSpPr>
        <p:spPr/>
        <p:txBody>
          <a:bodyPr/>
          <a:lstStyle/>
          <a:p>
            <a:r>
              <a:rPr lang="en-US" dirty="0" err="1" smtClean="0"/>
              <a:t>Kruskal</a:t>
            </a:r>
            <a:r>
              <a:rPr lang="en-US" dirty="0" smtClean="0"/>
              <a:t> algorithm is greedy algorithm because we choose to union two set of vertices each step according to the minimal weight available, we choose edge that looks optimal at the moment. This is greedy step and thus the algorithm is said to be greedy</a:t>
            </a:r>
          </a:p>
          <a:p>
            <a:endParaRPr lang="en-US" dirty="0"/>
          </a:p>
          <a:p>
            <a:r>
              <a:rPr lang="en-US" dirty="0"/>
              <a:t>Prim's Algorithm </a:t>
            </a:r>
            <a:r>
              <a:rPr lang="en-US" dirty="0" smtClean="0"/>
              <a:t>is also greedy in the sense that it reorders </a:t>
            </a:r>
            <a:r>
              <a:rPr lang="en-US" dirty="0"/>
              <a:t>its input in order to choose the cheapest </a:t>
            </a:r>
            <a:r>
              <a:rPr lang="en-US" dirty="0" smtClean="0"/>
              <a:t>connected edge every time</a:t>
            </a:r>
            <a:endParaRPr lang="en-US" dirty="0"/>
          </a:p>
        </p:txBody>
      </p:sp>
    </p:spTree>
    <p:extLst>
      <p:ext uri="{BB962C8B-B14F-4D97-AF65-F5344CB8AC3E}">
        <p14:creationId xmlns:p14="http://schemas.microsoft.com/office/powerpoint/2010/main" val="2519321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pic>
        <p:nvPicPr>
          <p:cNvPr id="4" name="Content Placeholder 3"/>
          <p:cNvPicPr>
            <a:picLocks noGrp="1" noChangeAspect="1"/>
          </p:cNvPicPr>
          <p:nvPr>
            <p:ph idx="1"/>
          </p:nvPr>
        </p:nvPicPr>
        <p:blipFill>
          <a:blip r:embed="rId2"/>
          <a:stretch>
            <a:fillRect/>
          </a:stretch>
        </p:blipFill>
        <p:spPr>
          <a:xfrm>
            <a:off x="3311964" y="1846263"/>
            <a:ext cx="5628398" cy="4022725"/>
          </a:xfrm>
          <a:prstGeom prst="rect">
            <a:avLst/>
          </a:prstGeom>
        </p:spPr>
      </p:pic>
    </p:spTree>
    <p:extLst>
      <p:ext uri="{BB962C8B-B14F-4D97-AF65-F5344CB8AC3E}">
        <p14:creationId xmlns:p14="http://schemas.microsoft.com/office/powerpoint/2010/main" val="883640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idx="1"/>
          </p:nvPr>
        </p:nvSpPr>
        <p:spPr/>
        <p:txBody>
          <a:bodyPr/>
          <a:lstStyle/>
          <a:p>
            <a:r>
              <a:rPr lang="en-US" dirty="0" smtClean="0"/>
              <a:t>It has two main types :</a:t>
            </a:r>
          </a:p>
          <a:p>
            <a:r>
              <a:rPr lang="en-US" b="1" dirty="0" smtClean="0"/>
              <a:t>Directed graphs (also known as digraphs)</a:t>
            </a:r>
          </a:p>
          <a:p>
            <a:r>
              <a:rPr lang="en-US" dirty="0" smtClean="0"/>
              <a:t>These graphs have edges with direction. The edges indicate one way relationship in that each edge can only be traversed in one direction</a:t>
            </a:r>
          </a:p>
          <a:p>
            <a:endParaRPr lang="en-US" dirty="0"/>
          </a:p>
          <a:p>
            <a:r>
              <a:rPr lang="en-US" b="1" dirty="0" smtClean="0"/>
              <a:t>Undirected graphs</a:t>
            </a:r>
          </a:p>
          <a:p>
            <a:r>
              <a:rPr lang="en-US" dirty="0" smtClean="0"/>
              <a:t>These graphs have edges that do not have direction. Edges indicate a two way relationship in that each edge can be traversed in both directions.</a:t>
            </a:r>
            <a:endParaRPr lang="en-US" dirty="0"/>
          </a:p>
        </p:txBody>
      </p:sp>
    </p:spTree>
    <p:extLst>
      <p:ext uri="{BB962C8B-B14F-4D97-AF65-F5344CB8AC3E}">
        <p14:creationId xmlns:p14="http://schemas.microsoft.com/office/powerpoint/2010/main" val="2250688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Directed </a:t>
            </a:r>
            <a:r>
              <a:rPr lang="en-US" dirty="0"/>
              <a:t>g</a:t>
            </a:r>
            <a:r>
              <a:rPr lang="en-US" dirty="0" smtClean="0"/>
              <a:t>raph</a:t>
            </a:r>
            <a:endParaRPr lang="en-US" dirty="0"/>
          </a:p>
        </p:txBody>
      </p:sp>
      <p:pic>
        <p:nvPicPr>
          <p:cNvPr id="4" name="Content Placeholder 3"/>
          <p:cNvPicPr>
            <a:picLocks noGrp="1" noChangeAspect="1"/>
          </p:cNvPicPr>
          <p:nvPr>
            <p:ph idx="1"/>
          </p:nvPr>
        </p:nvPicPr>
        <p:blipFill>
          <a:blip r:embed="rId2"/>
          <a:stretch>
            <a:fillRect/>
          </a:stretch>
        </p:blipFill>
        <p:spPr>
          <a:xfrm>
            <a:off x="2814134" y="1823921"/>
            <a:ext cx="6334125" cy="2767709"/>
          </a:xfrm>
          <a:prstGeom prst="rect">
            <a:avLst/>
          </a:prstGeom>
        </p:spPr>
      </p:pic>
      <p:pic>
        <p:nvPicPr>
          <p:cNvPr id="5" name="Picture 4"/>
          <p:cNvPicPr>
            <a:picLocks noChangeAspect="1"/>
          </p:cNvPicPr>
          <p:nvPr/>
        </p:nvPicPr>
        <p:blipFill>
          <a:blip r:embed="rId3"/>
          <a:stretch>
            <a:fillRect/>
          </a:stretch>
        </p:blipFill>
        <p:spPr>
          <a:xfrm>
            <a:off x="4309558" y="4591631"/>
            <a:ext cx="3343275" cy="1666875"/>
          </a:xfrm>
          <a:prstGeom prst="rect">
            <a:avLst/>
          </a:prstGeom>
        </p:spPr>
      </p:pic>
    </p:spTree>
    <p:extLst>
      <p:ext uri="{BB962C8B-B14F-4D97-AF65-F5344CB8AC3E}">
        <p14:creationId xmlns:p14="http://schemas.microsoft.com/office/powerpoint/2010/main" val="947703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Undirected </a:t>
            </a:r>
            <a:r>
              <a:rPr lang="en-US" dirty="0"/>
              <a:t>g</a:t>
            </a:r>
            <a:r>
              <a:rPr lang="en-US" dirty="0" smtClean="0"/>
              <a:t>raph</a:t>
            </a:r>
            <a:endParaRPr lang="en-US" dirty="0"/>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2850879" y="1962615"/>
            <a:ext cx="6334125" cy="4131431"/>
          </a:xfrm>
          <a:prstGeom prst="rect">
            <a:avLst/>
          </a:prstGeom>
        </p:spPr>
      </p:pic>
    </p:spTree>
    <p:extLst>
      <p:ext uri="{BB962C8B-B14F-4D97-AF65-F5344CB8AC3E}">
        <p14:creationId xmlns:p14="http://schemas.microsoft.com/office/powerpoint/2010/main" val="2081072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in degree &amp; out degree</a:t>
            </a:r>
            <a:endParaRPr lang="en-US" dirty="0"/>
          </a:p>
        </p:txBody>
      </p:sp>
      <p:pic>
        <p:nvPicPr>
          <p:cNvPr id="4" name="Content Placeholder 3"/>
          <p:cNvPicPr>
            <a:picLocks noGrp="1" noChangeAspect="1"/>
          </p:cNvPicPr>
          <p:nvPr>
            <p:ph idx="1"/>
          </p:nvPr>
        </p:nvPicPr>
        <p:blipFill>
          <a:blip r:embed="rId2"/>
          <a:stretch>
            <a:fillRect/>
          </a:stretch>
        </p:blipFill>
        <p:spPr>
          <a:xfrm>
            <a:off x="1192096" y="1958897"/>
            <a:ext cx="8886825" cy="1009650"/>
          </a:xfrm>
          <a:prstGeom prst="rect">
            <a:avLst/>
          </a:prstGeom>
        </p:spPr>
      </p:pic>
      <p:pic>
        <p:nvPicPr>
          <p:cNvPr id="5" name="Picture 4"/>
          <p:cNvPicPr>
            <a:picLocks noChangeAspect="1"/>
          </p:cNvPicPr>
          <p:nvPr/>
        </p:nvPicPr>
        <p:blipFill>
          <a:blip r:embed="rId3"/>
          <a:stretch>
            <a:fillRect/>
          </a:stretch>
        </p:blipFill>
        <p:spPr>
          <a:xfrm>
            <a:off x="1097280" y="2779232"/>
            <a:ext cx="4581525" cy="3487892"/>
          </a:xfrm>
          <a:prstGeom prst="rect">
            <a:avLst/>
          </a:prstGeom>
        </p:spPr>
      </p:pic>
      <p:pic>
        <p:nvPicPr>
          <p:cNvPr id="6" name="Picture 5"/>
          <p:cNvPicPr>
            <a:picLocks noChangeAspect="1"/>
          </p:cNvPicPr>
          <p:nvPr/>
        </p:nvPicPr>
        <p:blipFill>
          <a:blip r:embed="rId4"/>
          <a:stretch>
            <a:fillRect/>
          </a:stretch>
        </p:blipFill>
        <p:spPr>
          <a:xfrm>
            <a:off x="6286500" y="3463546"/>
            <a:ext cx="5905500" cy="2286000"/>
          </a:xfrm>
          <a:prstGeom prst="rect">
            <a:avLst/>
          </a:prstGeom>
        </p:spPr>
      </p:pic>
    </p:spTree>
    <p:extLst>
      <p:ext uri="{BB962C8B-B14F-4D97-AF65-F5344CB8AC3E}">
        <p14:creationId xmlns:p14="http://schemas.microsoft.com/office/powerpoint/2010/main" val="1478024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 </a:t>
            </a:r>
            <a:r>
              <a:rPr lang="en-US" dirty="0" smtClean="0"/>
              <a:t>Cycles in digraph</a:t>
            </a:r>
            <a:endParaRPr lang="en-US" dirty="0"/>
          </a:p>
        </p:txBody>
      </p:sp>
      <p:pic>
        <p:nvPicPr>
          <p:cNvPr id="4" name="Content Placeholder 3"/>
          <p:cNvPicPr>
            <a:picLocks noGrp="1" noChangeAspect="1"/>
          </p:cNvPicPr>
          <p:nvPr>
            <p:ph idx="1"/>
          </p:nvPr>
        </p:nvPicPr>
        <p:blipFill>
          <a:blip r:embed="rId2"/>
          <a:stretch>
            <a:fillRect/>
          </a:stretch>
        </p:blipFill>
        <p:spPr>
          <a:xfrm>
            <a:off x="1194885" y="2145681"/>
            <a:ext cx="6829425" cy="323850"/>
          </a:xfrm>
          <a:prstGeom prst="rect">
            <a:avLst/>
          </a:prstGeom>
        </p:spPr>
      </p:pic>
      <p:pic>
        <p:nvPicPr>
          <p:cNvPr id="5" name="Picture 4"/>
          <p:cNvPicPr>
            <a:picLocks noChangeAspect="1"/>
          </p:cNvPicPr>
          <p:nvPr/>
        </p:nvPicPr>
        <p:blipFill>
          <a:blip r:embed="rId3"/>
          <a:stretch>
            <a:fillRect/>
          </a:stretch>
        </p:blipFill>
        <p:spPr>
          <a:xfrm>
            <a:off x="1194885" y="2689418"/>
            <a:ext cx="5934075" cy="2505075"/>
          </a:xfrm>
          <a:prstGeom prst="rect">
            <a:avLst/>
          </a:prstGeom>
        </p:spPr>
      </p:pic>
      <p:pic>
        <p:nvPicPr>
          <p:cNvPr id="6" name="Picture 5"/>
          <p:cNvPicPr>
            <a:picLocks noChangeAspect="1"/>
          </p:cNvPicPr>
          <p:nvPr/>
        </p:nvPicPr>
        <p:blipFill>
          <a:blip r:embed="rId4"/>
          <a:stretch>
            <a:fillRect/>
          </a:stretch>
        </p:blipFill>
        <p:spPr>
          <a:xfrm>
            <a:off x="1194885" y="5414380"/>
            <a:ext cx="8467725" cy="561975"/>
          </a:xfrm>
          <a:prstGeom prst="rect">
            <a:avLst/>
          </a:prstGeom>
        </p:spPr>
      </p:pic>
    </p:spTree>
    <p:extLst>
      <p:ext uri="{BB962C8B-B14F-4D97-AF65-F5344CB8AC3E}">
        <p14:creationId xmlns:p14="http://schemas.microsoft.com/office/powerpoint/2010/main" val="3849705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9519</TotalTime>
  <Words>733</Words>
  <Application>Microsoft Office PowerPoint</Application>
  <PresentationFormat>Widescreen</PresentationFormat>
  <Paragraphs>93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Retrospect</vt:lpstr>
      <vt:lpstr>CS302 Design and Analysis of Algorithms</vt:lpstr>
      <vt:lpstr>Graphs</vt:lpstr>
      <vt:lpstr>Graphs</vt:lpstr>
      <vt:lpstr>Graphs</vt:lpstr>
      <vt:lpstr>Graphs</vt:lpstr>
      <vt:lpstr>Graphs: Directed graph</vt:lpstr>
      <vt:lpstr>Graphs : Undirected graph</vt:lpstr>
      <vt:lpstr>Graphs: in degree &amp; out degree</vt:lpstr>
      <vt:lpstr>Graphs : Cycles in digraph</vt:lpstr>
      <vt:lpstr>Graphs: How to represent graph</vt:lpstr>
      <vt:lpstr>Graphs – Minimum spanning tree (MST)</vt:lpstr>
      <vt:lpstr>Graphs – Minimum spanning tree (MST)</vt:lpstr>
      <vt:lpstr>Graphs – Minimum spanning tree (MST)</vt:lpstr>
      <vt:lpstr>Graphs – Kruskal Algorithm for MST</vt:lpstr>
      <vt:lpstr>Graphs – Kruskal example</vt:lpstr>
      <vt:lpstr>Graphs – Kruskal example</vt:lpstr>
      <vt:lpstr>Graphs – Kruskal example</vt:lpstr>
      <vt:lpstr>Graphs – Kruskal example</vt:lpstr>
      <vt:lpstr>Graphs – Kruskal example</vt:lpstr>
      <vt:lpstr>Graphs – Internal Working of Kruskal</vt:lpstr>
      <vt:lpstr>Graphs – Internal Working of Kruskal</vt:lpstr>
      <vt:lpstr>Graphs – Prims algorithm for MST</vt:lpstr>
      <vt:lpstr>Graphs – Prims Example</vt:lpstr>
      <vt:lpstr>Graphs – Prims Example</vt:lpstr>
      <vt:lpstr>Graphs : Prims algorithm Example 2</vt:lpstr>
      <vt:lpstr>Graphs – Prims Example 2 (Internal working in detail )</vt:lpstr>
      <vt:lpstr>Graphs – Prims Example 2 (Internal working in detail)</vt:lpstr>
      <vt:lpstr>Graphs – Prims Example 2 (Internal working in detail)</vt:lpstr>
      <vt:lpstr>Graphs – Prims Example 2 (Internal working in detail)</vt:lpstr>
      <vt:lpstr>Graphs – Prims algorithm pseudo code</vt:lpstr>
      <vt:lpstr>Graphs – Prims algorithm pseudo code</vt:lpstr>
      <vt:lpstr>Kruskal &amp; Prims – Greedy algorithms</vt:lpstr>
    </vt:vector>
  </TitlesOfParts>
  <Company>rg-adguard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sohail</cp:lastModifiedBy>
  <cp:revision>166</cp:revision>
  <dcterms:created xsi:type="dcterms:W3CDTF">2020-10-08T15:28:15Z</dcterms:created>
  <dcterms:modified xsi:type="dcterms:W3CDTF">2021-11-13T17:24:37Z</dcterms:modified>
</cp:coreProperties>
</file>