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256" r:id="rId2"/>
    <p:sldId id="317" r:id="rId3"/>
    <p:sldId id="289" r:id="rId4"/>
    <p:sldId id="290" r:id="rId5"/>
    <p:sldId id="291" r:id="rId6"/>
    <p:sldId id="292" r:id="rId7"/>
    <p:sldId id="295" r:id="rId8"/>
    <p:sldId id="296" r:id="rId9"/>
    <p:sldId id="297" r:id="rId10"/>
    <p:sldId id="298" r:id="rId11"/>
    <p:sldId id="299" r:id="rId12"/>
    <p:sldId id="294" r:id="rId13"/>
    <p:sldId id="300" r:id="rId14"/>
    <p:sldId id="301" r:id="rId15"/>
    <p:sldId id="302" r:id="rId16"/>
    <p:sldId id="303" r:id="rId17"/>
    <p:sldId id="304" r:id="rId18"/>
    <p:sldId id="305" r:id="rId19"/>
    <p:sldId id="306" r:id="rId20"/>
    <p:sldId id="307" r:id="rId21"/>
    <p:sldId id="316" r:id="rId22"/>
    <p:sldId id="308" r:id="rId23"/>
    <p:sldId id="309" r:id="rId24"/>
    <p:sldId id="310" r:id="rId25"/>
    <p:sldId id="311" r:id="rId26"/>
    <p:sldId id="312" r:id="rId27"/>
    <p:sldId id="313" r:id="rId28"/>
    <p:sldId id="314" r:id="rId29"/>
    <p:sldId id="31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675C-A260-4842-BA5E-1F6AA9163BF6}"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95411-156B-4432-8320-32C7E5891975}" type="slidenum">
              <a:rPr lang="en-US" smtClean="0"/>
              <a:t>‹#›</a:t>
            </a:fld>
            <a:endParaRPr lang="en-US"/>
          </a:p>
        </p:txBody>
      </p:sp>
    </p:spTree>
    <p:extLst>
      <p:ext uri="{BB962C8B-B14F-4D97-AF65-F5344CB8AC3E}">
        <p14:creationId xmlns:p14="http://schemas.microsoft.com/office/powerpoint/2010/main" val="2323598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15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413394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60846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29490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2A143A-C72C-4EFD-8866-83CE29391D11}"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47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2A143A-C72C-4EFD-8866-83CE29391D11}"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95396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2A143A-C72C-4EFD-8866-83CE29391D11}"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241949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2A143A-C72C-4EFD-8866-83CE29391D11}"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29722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2A143A-C72C-4EFD-8866-83CE29391D11}" type="datetimeFigureOut">
              <a:rPr lang="en-US" smtClean="0"/>
              <a:t>11/15/2021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413565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2A143A-C72C-4EFD-8866-83CE29391D11}" type="datetimeFigureOut">
              <a:rPr lang="en-US" smtClean="0"/>
              <a:t>11/15/2021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352AEA-A5CF-44CB-BF4C-5BCCFE557A66}" type="slidenum">
              <a:rPr lang="en-US" smtClean="0"/>
              <a:t>‹#›</a:t>
            </a:fld>
            <a:endParaRPr lang="en-US"/>
          </a:p>
        </p:txBody>
      </p:sp>
    </p:spTree>
    <p:extLst>
      <p:ext uri="{BB962C8B-B14F-4D97-AF65-F5344CB8AC3E}">
        <p14:creationId xmlns:p14="http://schemas.microsoft.com/office/powerpoint/2010/main" val="209743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A143A-C72C-4EFD-8866-83CE29391D11}"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13856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2A143A-C72C-4EFD-8866-83CE29391D11}" type="datetimeFigureOut">
              <a:rPr lang="en-US" smtClean="0"/>
              <a:t>11/15/2021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352AEA-A5CF-44CB-BF4C-5BCCFE557A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9430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1111202" y="4537152"/>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2301312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sp>
        <p:nvSpPr>
          <p:cNvPr id="5" name="Content Placeholder 4"/>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1198606" y="1845734"/>
            <a:ext cx="7620000" cy="4057650"/>
          </a:xfrm>
          <a:prstGeom prst="rect">
            <a:avLst/>
          </a:prstGeom>
        </p:spPr>
      </p:pic>
    </p:spTree>
    <p:extLst>
      <p:ext uri="{BB962C8B-B14F-4D97-AF65-F5344CB8AC3E}">
        <p14:creationId xmlns:p14="http://schemas.microsoft.com/office/powerpoint/2010/main" val="2847469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sp>
        <p:nvSpPr>
          <p:cNvPr id="4" name="Content Placeholder 3"/>
          <p:cNvSpPr>
            <a:spLocks noGrp="1"/>
          </p:cNvSpPr>
          <p:nvPr>
            <p:ph idx="1"/>
          </p:nvPr>
        </p:nvSpPr>
        <p:spPr/>
        <p:txBody>
          <a:bodyPr/>
          <a:lstStyle/>
          <a:p>
            <a:pPr marL="0" indent="0">
              <a:buNone/>
            </a:pPr>
            <a:r>
              <a:rPr lang="en-US" dirty="0" smtClean="0"/>
              <a:t> Time complexity   = O(V+E) </a:t>
            </a:r>
          </a:p>
          <a:p>
            <a:endParaRPr lang="en-US" b="1" u="sng" dirty="0" smtClean="0"/>
          </a:p>
          <a:p>
            <a:pPr marL="0" indent="0">
              <a:buNone/>
            </a:pPr>
            <a:endParaRPr lang="en-US" dirty="0" smtClean="0"/>
          </a:p>
          <a:p>
            <a:endParaRPr lang="en-US" dirty="0"/>
          </a:p>
        </p:txBody>
      </p:sp>
      <p:pic>
        <p:nvPicPr>
          <p:cNvPr id="11" name="Content Placeholder 3"/>
          <p:cNvPicPr>
            <a:picLocks noChangeAspect="1"/>
          </p:cNvPicPr>
          <p:nvPr/>
        </p:nvPicPr>
        <p:blipFill>
          <a:blip r:embed="rId2"/>
          <a:stretch>
            <a:fillRect/>
          </a:stretch>
        </p:blipFill>
        <p:spPr>
          <a:xfrm>
            <a:off x="4184273" y="1846369"/>
            <a:ext cx="4028849" cy="4022725"/>
          </a:xfrm>
          <a:prstGeom prst="rect">
            <a:avLst/>
          </a:prstGeom>
        </p:spPr>
      </p:pic>
    </p:spTree>
    <p:extLst>
      <p:ext uri="{BB962C8B-B14F-4D97-AF65-F5344CB8AC3E}">
        <p14:creationId xmlns:p14="http://schemas.microsoft.com/office/powerpoint/2010/main" val="2946340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sp>
        <p:nvSpPr>
          <p:cNvPr id="3" name="Content Placeholder 2"/>
          <p:cNvSpPr>
            <a:spLocks noGrp="1"/>
          </p:cNvSpPr>
          <p:nvPr>
            <p:ph idx="1"/>
          </p:nvPr>
        </p:nvSpPr>
        <p:spPr/>
        <p:txBody>
          <a:bodyPr/>
          <a:lstStyle/>
          <a:p>
            <a:pPr marL="0" indent="0">
              <a:buNone/>
            </a:pPr>
            <a:r>
              <a:rPr lang="en-US" altLang="en-US" dirty="0" smtClean="0"/>
              <a:t>DFS traversal takes any path from starting vertex and goes into its depth. Then it back tracks and traverse any other path and goes in the depth of that too. And this goes on..</a:t>
            </a:r>
          </a:p>
          <a:p>
            <a:pPr marL="0" indent="0">
              <a:buNone/>
            </a:pPr>
            <a:endParaRPr lang="en-US" altLang="en-US" dirty="0" smtClean="0"/>
          </a:p>
          <a:p>
            <a:pPr marL="0" indent="0">
              <a:buNone/>
            </a:pPr>
            <a:endParaRPr lang="en-US" altLang="en-US" dirty="0" smtClean="0"/>
          </a:p>
        </p:txBody>
      </p:sp>
      <p:pic>
        <p:nvPicPr>
          <p:cNvPr id="5" name="Picture 4"/>
          <p:cNvPicPr>
            <a:picLocks noChangeAspect="1"/>
          </p:cNvPicPr>
          <p:nvPr/>
        </p:nvPicPr>
        <p:blipFill>
          <a:blip r:embed="rId2"/>
          <a:stretch>
            <a:fillRect/>
          </a:stretch>
        </p:blipFill>
        <p:spPr>
          <a:xfrm>
            <a:off x="1097280" y="2594919"/>
            <a:ext cx="7939628" cy="3690551"/>
          </a:xfrm>
          <a:prstGeom prst="rect">
            <a:avLst/>
          </a:prstGeom>
        </p:spPr>
      </p:pic>
    </p:spTree>
    <p:extLst>
      <p:ext uri="{BB962C8B-B14F-4D97-AF65-F5344CB8AC3E}">
        <p14:creationId xmlns:p14="http://schemas.microsoft.com/office/powerpoint/2010/main" val="1132485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212807" y="1891099"/>
            <a:ext cx="7734300" cy="3867150"/>
          </a:xfrm>
          <a:prstGeom prst="rect">
            <a:avLst/>
          </a:prstGeom>
        </p:spPr>
      </p:pic>
    </p:spTree>
    <p:extLst>
      <p:ext uri="{BB962C8B-B14F-4D97-AF65-F5344CB8AC3E}">
        <p14:creationId xmlns:p14="http://schemas.microsoft.com/office/powerpoint/2010/main" val="276275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205342" y="1847722"/>
            <a:ext cx="7600950" cy="3838575"/>
          </a:xfrm>
          <a:prstGeom prst="rect">
            <a:avLst/>
          </a:prstGeom>
        </p:spPr>
      </p:pic>
    </p:spTree>
    <p:extLst>
      <p:ext uri="{BB962C8B-B14F-4D97-AF65-F5344CB8AC3E}">
        <p14:creationId xmlns:p14="http://schemas.microsoft.com/office/powerpoint/2010/main" val="3747267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201867" y="1871148"/>
            <a:ext cx="7591425" cy="3857625"/>
          </a:xfrm>
          <a:prstGeom prst="rect">
            <a:avLst/>
          </a:prstGeom>
        </p:spPr>
      </p:pic>
    </p:spTree>
    <p:extLst>
      <p:ext uri="{BB962C8B-B14F-4D97-AF65-F5344CB8AC3E}">
        <p14:creationId xmlns:p14="http://schemas.microsoft.com/office/powerpoint/2010/main" val="489234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183203" y="1877198"/>
            <a:ext cx="7562850" cy="3829050"/>
          </a:xfrm>
          <a:prstGeom prst="rect">
            <a:avLst/>
          </a:prstGeom>
        </p:spPr>
      </p:pic>
    </p:spTree>
    <p:extLst>
      <p:ext uri="{BB962C8B-B14F-4D97-AF65-F5344CB8AC3E}">
        <p14:creationId xmlns:p14="http://schemas.microsoft.com/office/powerpoint/2010/main" val="3567228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178440" y="1829959"/>
            <a:ext cx="7572375" cy="3857625"/>
          </a:xfrm>
          <a:prstGeom prst="rect">
            <a:avLst/>
          </a:prstGeom>
        </p:spPr>
      </p:pic>
    </p:spTree>
    <p:extLst>
      <p:ext uri="{BB962C8B-B14F-4D97-AF65-F5344CB8AC3E}">
        <p14:creationId xmlns:p14="http://schemas.microsoft.com/office/powerpoint/2010/main" val="4165455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212044" y="1813312"/>
            <a:ext cx="7571072" cy="4022725"/>
          </a:xfrm>
          <a:prstGeom prst="rect">
            <a:avLst/>
          </a:prstGeom>
        </p:spPr>
      </p:pic>
    </p:spTree>
    <p:extLst>
      <p:ext uri="{BB962C8B-B14F-4D97-AF65-F5344CB8AC3E}">
        <p14:creationId xmlns:p14="http://schemas.microsoft.com/office/powerpoint/2010/main" val="700060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sp>
        <p:nvSpPr>
          <p:cNvPr id="3" name="Content Placeholder 2"/>
          <p:cNvSpPr>
            <a:spLocks noGrp="1"/>
          </p:cNvSpPr>
          <p:nvPr>
            <p:ph idx="1"/>
          </p:nvPr>
        </p:nvSpPr>
        <p:spPr/>
        <p:txBody>
          <a:bodyPr/>
          <a:lstStyle/>
          <a:p>
            <a:pPr marL="0" indent="0">
              <a:buNone/>
            </a:pPr>
            <a:r>
              <a:rPr lang="en-US" dirty="0"/>
              <a:t>Time complexity   = O(V+E) </a:t>
            </a:r>
          </a:p>
          <a:p>
            <a:pPr marL="0" indent="0">
              <a:buNone/>
            </a:pPr>
            <a:endParaRPr lang="en-US" altLang="en-US" dirty="0" smtClean="0"/>
          </a:p>
          <a:p>
            <a:pPr marL="0" indent="0">
              <a:buNone/>
            </a:pPr>
            <a:endParaRPr lang="en-US" altLang="en-US" dirty="0" smtClean="0"/>
          </a:p>
        </p:txBody>
      </p:sp>
      <p:pic>
        <p:nvPicPr>
          <p:cNvPr id="4" name="Picture 3"/>
          <p:cNvPicPr>
            <a:picLocks noChangeAspect="1"/>
          </p:cNvPicPr>
          <p:nvPr/>
        </p:nvPicPr>
        <p:blipFill>
          <a:blip r:embed="rId2"/>
          <a:stretch>
            <a:fillRect/>
          </a:stretch>
        </p:blipFill>
        <p:spPr>
          <a:xfrm>
            <a:off x="4231005" y="1845734"/>
            <a:ext cx="3790950" cy="4340882"/>
          </a:xfrm>
          <a:prstGeom prst="rect">
            <a:avLst/>
          </a:prstGeom>
        </p:spPr>
      </p:pic>
    </p:spTree>
    <p:extLst>
      <p:ext uri="{BB962C8B-B14F-4D97-AF65-F5344CB8AC3E}">
        <p14:creationId xmlns:p14="http://schemas.microsoft.com/office/powerpoint/2010/main" val="1655273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a:t>
            </a:r>
            <a:endParaRPr lang="en-US" sz="4400" dirty="0"/>
          </a:p>
        </p:txBody>
      </p:sp>
      <p:sp>
        <p:nvSpPr>
          <p:cNvPr id="3" name="Content Placeholder 2"/>
          <p:cNvSpPr>
            <a:spLocks noGrp="1"/>
          </p:cNvSpPr>
          <p:nvPr>
            <p:ph idx="1"/>
          </p:nvPr>
        </p:nvSpPr>
        <p:spPr/>
        <p:txBody>
          <a:bodyPr/>
          <a:lstStyle/>
          <a:p>
            <a:pPr marL="0" indent="0">
              <a:buNone/>
            </a:pPr>
            <a:r>
              <a:rPr lang="en-US" altLang="en-US" dirty="0" smtClean="0"/>
              <a:t>Two techniques of graph traversing for both directed or undirected graphs:</a:t>
            </a:r>
          </a:p>
          <a:p>
            <a:pPr marL="0" indent="0">
              <a:buNone/>
            </a:pPr>
            <a:endParaRPr lang="en-US" altLang="en-US" dirty="0"/>
          </a:p>
          <a:p>
            <a:pPr>
              <a:buFont typeface="Wingdings" panose="05000000000000000000" pitchFamily="2" charset="2"/>
              <a:buChar char="v"/>
            </a:pPr>
            <a:r>
              <a:rPr lang="en-US" altLang="en-US" dirty="0" smtClean="0"/>
              <a:t>Breadth First Search (BFS) – Uses Queue </a:t>
            </a:r>
          </a:p>
          <a:p>
            <a:pPr>
              <a:buFont typeface="Wingdings" panose="05000000000000000000" pitchFamily="2" charset="2"/>
              <a:buChar char="v"/>
            </a:pPr>
            <a:r>
              <a:rPr lang="en-US" altLang="en-US" dirty="0" smtClean="0"/>
              <a:t>Depth First Search (DFS) – Uses Stack</a:t>
            </a:r>
          </a:p>
          <a:p>
            <a:pPr marL="0" indent="0">
              <a:buNone/>
            </a:pPr>
            <a:endParaRPr lang="en-US" altLang="en-US" dirty="0" smtClean="0"/>
          </a:p>
          <a:p>
            <a:pPr marL="0" indent="0">
              <a:buNone/>
            </a:pPr>
            <a:endParaRPr lang="en-US" altLang="en-US" dirty="0"/>
          </a:p>
        </p:txBody>
      </p:sp>
    </p:spTree>
    <p:extLst>
      <p:ext uri="{BB962C8B-B14F-4D97-AF65-F5344CB8AC3E}">
        <p14:creationId xmlns:p14="http://schemas.microsoft.com/office/powerpoint/2010/main" val="3134555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Time </a:t>
            </a:r>
            <a:r>
              <a:rPr lang="en-US" sz="4400" smtClean="0"/>
              <a:t>complexity and Applications</a:t>
            </a:r>
            <a:endParaRPr lang="en-US" sz="4400" dirty="0"/>
          </a:p>
        </p:txBody>
      </p:sp>
      <p:sp>
        <p:nvSpPr>
          <p:cNvPr id="3" name="Content Placeholder 2"/>
          <p:cNvSpPr>
            <a:spLocks noGrp="1"/>
          </p:cNvSpPr>
          <p:nvPr>
            <p:ph idx="1"/>
          </p:nvPr>
        </p:nvSpPr>
        <p:spPr/>
        <p:txBody>
          <a:bodyPr/>
          <a:lstStyle/>
          <a:p>
            <a:pPr marL="0" indent="0">
              <a:buNone/>
            </a:pPr>
            <a:r>
              <a:rPr lang="en-US" altLang="en-US" dirty="0" smtClean="0"/>
              <a:t>Time complexity of BFS and DFS is O(V+E) because all vertices and edges will be visited</a:t>
            </a:r>
          </a:p>
          <a:p>
            <a:pPr marL="0" indent="0">
              <a:buNone/>
            </a:pPr>
            <a:endParaRPr lang="en-US" altLang="en-US" b="1" dirty="0"/>
          </a:p>
          <a:p>
            <a:pPr marL="0" indent="0">
              <a:buNone/>
            </a:pPr>
            <a:r>
              <a:rPr lang="en-US" altLang="en-US" b="1" dirty="0" smtClean="0"/>
              <a:t>Applications of BFS &amp; DFS:</a:t>
            </a:r>
          </a:p>
          <a:p>
            <a:pPr>
              <a:buFont typeface="Wingdings" panose="05000000000000000000" pitchFamily="2" charset="2"/>
              <a:buChar char="v"/>
            </a:pPr>
            <a:r>
              <a:rPr lang="en-US" altLang="en-US" dirty="0" smtClean="0"/>
              <a:t>For finding path from one vertex to every other</a:t>
            </a:r>
          </a:p>
          <a:p>
            <a:pPr>
              <a:buFont typeface="Wingdings" panose="05000000000000000000" pitchFamily="2" charset="2"/>
              <a:buChar char="v"/>
            </a:pPr>
            <a:r>
              <a:rPr lang="en-US" altLang="en-US" dirty="0" smtClean="0"/>
              <a:t>For detecting cycles</a:t>
            </a:r>
          </a:p>
          <a:p>
            <a:pPr>
              <a:buFont typeface="Wingdings" panose="05000000000000000000" pitchFamily="2" charset="2"/>
              <a:buChar char="v"/>
            </a:pPr>
            <a:r>
              <a:rPr lang="en-US" altLang="en-US" dirty="0" smtClean="0"/>
              <a:t>For GPS navigation </a:t>
            </a:r>
          </a:p>
          <a:p>
            <a:pPr marL="0" indent="0">
              <a:buNone/>
            </a:pPr>
            <a:r>
              <a:rPr lang="en-US" altLang="en-US" dirty="0" smtClean="0"/>
              <a:t>   and </a:t>
            </a:r>
            <a:r>
              <a:rPr lang="en-US" altLang="en-US" dirty="0" err="1" smtClean="0"/>
              <a:t>etc</a:t>
            </a:r>
            <a:endParaRPr lang="en-US" altLang="en-US" dirty="0" smtClean="0"/>
          </a:p>
        </p:txBody>
      </p:sp>
    </p:spTree>
    <p:extLst>
      <p:ext uri="{BB962C8B-B14F-4D97-AF65-F5344CB8AC3E}">
        <p14:creationId xmlns:p14="http://schemas.microsoft.com/office/powerpoint/2010/main" val="1355906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Applications</a:t>
            </a:r>
            <a:endParaRPr lang="en-US" sz="4400" dirty="0"/>
          </a:p>
        </p:txBody>
      </p:sp>
      <p:sp>
        <p:nvSpPr>
          <p:cNvPr id="3" name="Content Placeholder 2"/>
          <p:cNvSpPr>
            <a:spLocks noGrp="1"/>
          </p:cNvSpPr>
          <p:nvPr>
            <p:ph idx="1"/>
          </p:nvPr>
        </p:nvSpPr>
        <p:spPr/>
        <p:txBody>
          <a:bodyPr/>
          <a:lstStyle/>
          <a:p>
            <a:pPr marL="0" indent="0">
              <a:buNone/>
            </a:pPr>
            <a:r>
              <a:rPr lang="en-US" altLang="en-US" b="1" dirty="0" smtClean="0"/>
              <a:t>When to use DFS over BFS or BFS over DFS :</a:t>
            </a:r>
          </a:p>
          <a:p>
            <a:pPr fontAlgn="base"/>
            <a:r>
              <a:rPr lang="en-US" dirty="0"/>
              <a:t>If you know a solution is not far from the root of the tree, a breadth first search (BFS) might be better.</a:t>
            </a:r>
          </a:p>
          <a:p>
            <a:pPr fontAlgn="base"/>
            <a:r>
              <a:rPr lang="en-US" dirty="0"/>
              <a:t>If the tree is very deep and solutions are rare, depth first search (DFS) might take an extremely long time, but BFS could be faster.</a:t>
            </a:r>
          </a:p>
          <a:p>
            <a:pPr fontAlgn="base"/>
            <a:r>
              <a:rPr lang="en-US" dirty="0"/>
              <a:t>If the tree is very wide, a BFS might need too much memory, so it might be completely impractical.</a:t>
            </a:r>
          </a:p>
          <a:p>
            <a:pPr fontAlgn="base"/>
            <a:r>
              <a:rPr lang="en-US" dirty="0"/>
              <a:t>If solutions are frequent but located deep in the tree, BFS could be impractical.</a:t>
            </a:r>
          </a:p>
          <a:p>
            <a:pPr fontAlgn="base"/>
            <a:r>
              <a:rPr lang="en-US" dirty="0"/>
              <a:t>If the search tree is very deep you will need to restrict the search depth for depth first search (DFS), anyway (for example with iterative deepening).</a:t>
            </a:r>
          </a:p>
        </p:txBody>
      </p:sp>
    </p:spTree>
    <p:extLst>
      <p:ext uri="{BB962C8B-B14F-4D97-AF65-F5344CB8AC3E}">
        <p14:creationId xmlns:p14="http://schemas.microsoft.com/office/powerpoint/2010/main" val="2429251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Topological Sort</a:t>
            </a:r>
            <a:endParaRPr lang="en-US" sz="4400" dirty="0"/>
          </a:p>
        </p:txBody>
      </p:sp>
      <p:sp>
        <p:nvSpPr>
          <p:cNvPr id="3" name="Content Placeholder 2"/>
          <p:cNvSpPr>
            <a:spLocks noGrp="1"/>
          </p:cNvSpPr>
          <p:nvPr>
            <p:ph idx="1"/>
          </p:nvPr>
        </p:nvSpPr>
        <p:spPr/>
        <p:txBody>
          <a:bodyPr/>
          <a:lstStyle/>
          <a:p>
            <a:pPr marL="0" indent="0">
              <a:buNone/>
            </a:pPr>
            <a:r>
              <a:rPr lang="en-US" dirty="0"/>
              <a:t>In computer science, a topological sort or topological ordering of a directed graph is a linear ordering of its vertices such that for every directed edge </a:t>
            </a:r>
            <a:r>
              <a:rPr lang="en-US" dirty="0" smtClean="0"/>
              <a:t>from </a:t>
            </a:r>
            <a:r>
              <a:rPr lang="en-US" dirty="0"/>
              <a:t>vertex u to vertex v, u comes before v in the ordering</a:t>
            </a:r>
            <a:r>
              <a:rPr lang="en-US" dirty="0" smtClean="0"/>
              <a:t>. </a:t>
            </a:r>
          </a:p>
          <a:p>
            <a:pPr marL="0" indent="0">
              <a:buNone/>
            </a:pPr>
            <a:r>
              <a:rPr lang="en-US" dirty="0" smtClean="0"/>
              <a:t>Topological sorting of only directed acyclic graph (DAG) is possible.</a:t>
            </a:r>
          </a:p>
          <a:p>
            <a:pPr marL="0" indent="0">
              <a:buNone/>
            </a:pPr>
            <a:endParaRPr lang="en-US" altLang="en-US" dirty="0"/>
          </a:p>
          <a:p>
            <a:pPr marL="0" indent="0">
              <a:buNone/>
            </a:pPr>
            <a:endParaRPr lang="en-US" altLang="en-US" dirty="0" smtClean="0"/>
          </a:p>
        </p:txBody>
      </p:sp>
      <p:pic>
        <p:nvPicPr>
          <p:cNvPr id="5" name="Picture 4"/>
          <p:cNvPicPr>
            <a:picLocks noChangeAspect="1"/>
          </p:cNvPicPr>
          <p:nvPr/>
        </p:nvPicPr>
        <p:blipFill>
          <a:blip r:embed="rId2"/>
          <a:stretch>
            <a:fillRect/>
          </a:stretch>
        </p:blipFill>
        <p:spPr>
          <a:xfrm>
            <a:off x="1437503" y="3163973"/>
            <a:ext cx="8229600" cy="2886075"/>
          </a:xfrm>
          <a:prstGeom prst="rect">
            <a:avLst/>
          </a:prstGeom>
        </p:spPr>
      </p:pic>
    </p:spTree>
    <p:extLst>
      <p:ext uri="{BB962C8B-B14F-4D97-AF65-F5344CB8AC3E}">
        <p14:creationId xmlns:p14="http://schemas.microsoft.com/office/powerpoint/2010/main" val="2341275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Topological Sort</a:t>
            </a:r>
          </a:p>
        </p:txBody>
      </p:sp>
      <p:sp>
        <p:nvSpPr>
          <p:cNvPr id="3" name="Content Placeholder 2"/>
          <p:cNvSpPr>
            <a:spLocks noGrp="1"/>
          </p:cNvSpPr>
          <p:nvPr>
            <p:ph idx="1"/>
          </p:nvPr>
        </p:nvSpPr>
        <p:spPr/>
        <p:txBody>
          <a:bodyPr/>
          <a:lstStyle/>
          <a:p>
            <a:pPr marL="0" indent="0">
              <a:buNone/>
            </a:pPr>
            <a:r>
              <a:rPr lang="en-US" altLang="en-US" dirty="0" smtClean="0"/>
              <a:t>There can be many topological </a:t>
            </a:r>
            <a:r>
              <a:rPr lang="en-US" altLang="en-US" dirty="0" err="1" smtClean="0"/>
              <a:t>sortings</a:t>
            </a:r>
            <a:r>
              <a:rPr lang="en-US" altLang="en-US" dirty="0" smtClean="0"/>
              <a:t> possible of given directed acyclic graph. Starting vertex should be the  vertex where in degree is zero.</a:t>
            </a:r>
          </a:p>
          <a:p>
            <a:pPr marL="0" indent="0">
              <a:buNone/>
            </a:pPr>
            <a:endParaRPr lang="en-US" altLang="en-US" b="1" u="sng" dirty="0" smtClean="0"/>
          </a:p>
          <a:p>
            <a:pPr marL="0" indent="0">
              <a:buNone/>
            </a:pPr>
            <a:r>
              <a:rPr lang="en-US" altLang="en-US" b="1" u="sng" dirty="0" smtClean="0"/>
              <a:t>Applications</a:t>
            </a:r>
            <a:r>
              <a:rPr lang="en-US" altLang="en-US" b="1" dirty="0" smtClean="0"/>
              <a:t> :</a:t>
            </a:r>
            <a:endParaRPr lang="en-US" altLang="en-US" b="1" dirty="0"/>
          </a:p>
          <a:p>
            <a:pPr>
              <a:buFont typeface="Wingdings" panose="05000000000000000000" pitchFamily="2" charset="2"/>
              <a:buChar char="v"/>
            </a:pPr>
            <a:r>
              <a:rPr lang="en-US" altLang="en-US" dirty="0" smtClean="0"/>
              <a:t>Scheduling of jobs that are dependent on each other</a:t>
            </a:r>
          </a:p>
          <a:p>
            <a:pPr>
              <a:buFont typeface="Wingdings" panose="05000000000000000000" pitchFamily="2" charset="2"/>
              <a:buChar char="v"/>
            </a:pPr>
            <a:r>
              <a:rPr lang="en-US" altLang="en-US" dirty="0" smtClean="0"/>
              <a:t>Steps to follow while cooking , building houses </a:t>
            </a:r>
            <a:r>
              <a:rPr lang="en-US" altLang="en-US" dirty="0" err="1" smtClean="0"/>
              <a:t>etc</a:t>
            </a:r>
            <a:r>
              <a:rPr lang="en-US" altLang="en-US" dirty="0" smtClean="0"/>
              <a:t> </a:t>
            </a:r>
          </a:p>
          <a:p>
            <a:pPr>
              <a:buFont typeface="Wingdings" panose="05000000000000000000" pitchFamily="2" charset="2"/>
              <a:buChar char="v"/>
            </a:pPr>
            <a:r>
              <a:rPr lang="en-US" altLang="en-US" dirty="0"/>
              <a:t>Pre-requisite course </a:t>
            </a:r>
            <a:r>
              <a:rPr lang="en-US" altLang="en-US" dirty="0" smtClean="0"/>
              <a:t>system like which course you need to study before understanding any particular course</a:t>
            </a:r>
          </a:p>
          <a:p>
            <a:pPr marL="0" indent="0">
              <a:buNone/>
            </a:pPr>
            <a:r>
              <a:rPr lang="en-US" altLang="en-US" dirty="0" smtClean="0"/>
              <a:t> and </a:t>
            </a:r>
            <a:r>
              <a:rPr lang="en-US" altLang="en-US" dirty="0" err="1" smtClean="0"/>
              <a:t>etc</a:t>
            </a:r>
            <a:endParaRPr lang="en-US" altLang="en-US" dirty="0"/>
          </a:p>
          <a:p>
            <a:pPr marL="0" indent="0">
              <a:buNone/>
            </a:pPr>
            <a:endParaRPr lang="en-US" altLang="en-US" dirty="0" smtClean="0"/>
          </a:p>
        </p:txBody>
      </p:sp>
    </p:spTree>
    <p:extLst>
      <p:ext uri="{BB962C8B-B14F-4D97-AF65-F5344CB8AC3E}">
        <p14:creationId xmlns:p14="http://schemas.microsoft.com/office/powerpoint/2010/main" val="3592982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Topological </a:t>
            </a:r>
            <a:r>
              <a:rPr lang="en-US" sz="4400" dirty="0" smtClean="0"/>
              <a:t>Sort : Example</a:t>
            </a:r>
            <a:endParaRPr lang="en-US" sz="4400" dirty="0"/>
          </a:p>
        </p:txBody>
      </p:sp>
      <p:pic>
        <p:nvPicPr>
          <p:cNvPr id="4" name="Content Placeholder 3"/>
          <p:cNvPicPr>
            <a:picLocks noGrp="1" noChangeAspect="1"/>
          </p:cNvPicPr>
          <p:nvPr>
            <p:ph idx="1"/>
          </p:nvPr>
        </p:nvPicPr>
        <p:blipFill>
          <a:blip r:embed="rId2"/>
          <a:stretch>
            <a:fillRect/>
          </a:stretch>
        </p:blipFill>
        <p:spPr>
          <a:xfrm>
            <a:off x="2627290" y="2253803"/>
            <a:ext cx="7366715" cy="3039413"/>
          </a:xfrm>
          <a:prstGeom prst="rect">
            <a:avLst/>
          </a:prstGeom>
        </p:spPr>
      </p:pic>
    </p:spTree>
    <p:extLst>
      <p:ext uri="{BB962C8B-B14F-4D97-AF65-F5344CB8AC3E}">
        <p14:creationId xmlns:p14="http://schemas.microsoft.com/office/powerpoint/2010/main" val="1079395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Topological </a:t>
            </a:r>
            <a:r>
              <a:rPr lang="en-US" sz="4400" dirty="0" smtClean="0"/>
              <a:t>Sort : Example</a:t>
            </a:r>
            <a:endParaRPr lang="en-US" sz="4400" dirty="0"/>
          </a:p>
        </p:txBody>
      </p:sp>
      <p:pic>
        <p:nvPicPr>
          <p:cNvPr id="4" name="Content Placeholder 3"/>
          <p:cNvPicPr>
            <a:picLocks noGrp="1" noChangeAspect="1"/>
          </p:cNvPicPr>
          <p:nvPr>
            <p:ph idx="1"/>
          </p:nvPr>
        </p:nvPicPr>
        <p:blipFill>
          <a:blip r:embed="rId2"/>
          <a:stretch>
            <a:fillRect/>
          </a:stretch>
        </p:blipFill>
        <p:spPr>
          <a:xfrm>
            <a:off x="2743200" y="2073499"/>
            <a:ext cx="6284890" cy="3425780"/>
          </a:xfrm>
          <a:prstGeom prst="rect">
            <a:avLst/>
          </a:prstGeom>
        </p:spPr>
      </p:pic>
    </p:spTree>
    <p:extLst>
      <p:ext uri="{BB962C8B-B14F-4D97-AF65-F5344CB8AC3E}">
        <p14:creationId xmlns:p14="http://schemas.microsoft.com/office/powerpoint/2010/main" val="1923121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Topological </a:t>
            </a:r>
            <a:r>
              <a:rPr lang="en-US" sz="4400" dirty="0" smtClean="0"/>
              <a:t>Sort : Example</a:t>
            </a:r>
            <a:endParaRPr lang="en-US" sz="4400" dirty="0"/>
          </a:p>
        </p:txBody>
      </p:sp>
      <p:pic>
        <p:nvPicPr>
          <p:cNvPr id="4" name="Content Placeholder 3"/>
          <p:cNvPicPr>
            <a:picLocks noGrp="1" noChangeAspect="1"/>
          </p:cNvPicPr>
          <p:nvPr>
            <p:ph idx="1"/>
          </p:nvPr>
        </p:nvPicPr>
        <p:blipFill>
          <a:blip r:embed="rId2"/>
          <a:stretch>
            <a:fillRect/>
          </a:stretch>
        </p:blipFill>
        <p:spPr>
          <a:xfrm>
            <a:off x="3078051" y="2073499"/>
            <a:ext cx="6413679" cy="3245476"/>
          </a:xfrm>
          <a:prstGeom prst="rect">
            <a:avLst/>
          </a:prstGeom>
        </p:spPr>
      </p:pic>
    </p:spTree>
    <p:extLst>
      <p:ext uri="{BB962C8B-B14F-4D97-AF65-F5344CB8AC3E}">
        <p14:creationId xmlns:p14="http://schemas.microsoft.com/office/powerpoint/2010/main" val="4193154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Topological </a:t>
            </a:r>
            <a:r>
              <a:rPr lang="en-US" sz="4400" dirty="0" smtClean="0"/>
              <a:t>Sort : Example</a:t>
            </a:r>
            <a:endParaRPr lang="en-US" sz="4400" dirty="0"/>
          </a:p>
        </p:txBody>
      </p:sp>
      <p:pic>
        <p:nvPicPr>
          <p:cNvPr id="4" name="Content Placeholder 3"/>
          <p:cNvPicPr>
            <a:picLocks noGrp="1" noChangeAspect="1"/>
          </p:cNvPicPr>
          <p:nvPr>
            <p:ph idx="1"/>
          </p:nvPr>
        </p:nvPicPr>
        <p:blipFill>
          <a:blip r:embed="rId2"/>
          <a:stretch>
            <a:fillRect/>
          </a:stretch>
        </p:blipFill>
        <p:spPr>
          <a:xfrm>
            <a:off x="3078051" y="2318197"/>
            <a:ext cx="6516710" cy="3065171"/>
          </a:xfrm>
          <a:prstGeom prst="rect">
            <a:avLst/>
          </a:prstGeom>
        </p:spPr>
      </p:pic>
    </p:spTree>
    <p:extLst>
      <p:ext uri="{BB962C8B-B14F-4D97-AF65-F5344CB8AC3E}">
        <p14:creationId xmlns:p14="http://schemas.microsoft.com/office/powerpoint/2010/main" val="1724153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Topological </a:t>
            </a:r>
            <a:r>
              <a:rPr lang="en-US" sz="4400" dirty="0" smtClean="0"/>
              <a:t>Sort : Example</a:t>
            </a:r>
            <a:endParaRPr lang="en-US" sz="4400" dirty="0"/>
          </a:p>
        </p:txBody>
      </p:sp>
      <p:pic>
        <p:nvPicPr>
          <p:cNvPr id="4" name="Content Placeholder 3"/>
          <p:cNvPicPr>
            <a:picLocks noGrp="1" noChangeAspect="1"/>
          </p:cNvPicPr>
          <p:nvPr>
            <p:ph idx="1"/>
          </p:nvPr>
        </p:nvPicPr>
        <p:blipFill>
          <a:blip r:embed="rId2"/>
          <a:stretch>
            <a:fillRect/>
          </a:stretch>
        </p:blipFill>
        <p:spPr>
          <a:xfrm>
            <a:off x="2987899" y="2434107"/>
            <a:ext cx="6490951" cy="2884868"/>
          </a:xfrm>
          <a:prstGeom prst="rect">
            <a:avLst/>
          </a:prstGeom>
        </p:spPr>
      </p:pic>
    </p:spTree>
    <p:extLst>
      <p:ext uri="{BB962C8B-B14F-4D97-AF65-F5344CB8AC3E}">
        <p14:creationId xmlns:p14="http://schemas.microsoft.com/office/powerpoint/2010/main" val="239588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Topological </a:t>
            </a:r>
            <a:r>
              <a:rPr lang="en-US" sz="4400" dirty="0" smtClean="0"/>
              <a:t>Sort : Example</a:t>
            </a:r>
            <a:endParaRPr lang="en-US" sz="4400" dirty="0"/>
          </a:p>
        </p:txBody>
      </p:sp>
      <p:pic>
        <p:nvPicPr>
          <p:cNvPr id="4" name="Content Placeholder 3"/>
          <p:cNvPicPr>
            <a:picLocks noGrp="1" noChangeAspect="1"/>
          </p:cNvPicPr>
          <p:nvPr>
            <p:ph idx="1"/>
          </p:nvPr>
        </p:nvPicPr>
        <p:blipFill>
          <a:blip r:embed="rId2"/>
          <a:stretch>
            <a:fillRect/>
          </a:stretch>
        </p:blipFill>
        <p:spPr>
          <a:xfrm>
            <a:off x="3168204" y="2240924"/>
            <a:ext cx="5975796" cy="3129566"/>
          </a:xfrm>
          <a:prstGeom prst="rect">
            <a:avLst/>
          </a:prstGeom>
        </p:spPr>
      </p:pic>
    </p:spTree>
    <p:extLst>
      <p:ext uri="{BB962C8B-B14F-4D97-AF65-F5344CB8AC3E}">
        <p14:creationId xmlns:p14="http://schemas.microsoft.com/office/powerpoint/2010/main" val="3874827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a:t>
            </a:r>
            <a:r>
              <a:rPr lang="en-US" sz="4400" smtClean="0"/>
              <a:t>Traversal </a:t>
            </a:r>
            <a:endParaRPr lang="en-US" sz="4400" dirty="0"/>
          </a:p>
        </p:txBody>
      </p:sp>
      <p:sp>
        <p:nvSpPr>
          <p:cNvPr id="3" name="Content Placeholder 2"/>
          <p:cNvSpPr>
            <a:spLocks noGrp="1"/>
          </p:cNvSpPr>
          <p:nvPr>
            <p:ph idx="1"/>
          </p:nvPr>
        </p:nvSpPr>
        <p:spPr/>
        <p:txBody>
          <a:bodyPr/>
          <a:lstStyle/>
          <a:p>
            <a:pPr marL="0" indent="0">
              <a:buNone/>
            </a:pPr>
            <a:endParaRPr lang="en-US" altLang="en-US" dirty="0" smtClean="0"/>
          </a:p>
          <a:p>
            <a:pPr marL="0" indent="0">
              <a:buNone/>
            </a:pPr>
            <a:endParaRPr lang="en-US" altLang="en-US" dirty="0"/>
          </a:p>
        </p:txBody>
      </p:sp>
      <p:pic>
        <p:nvPicPr>
          <p:cNvPr id="4" name="Picture 3"/>
          <p:cNvPicPr>
            <a:picLocks noChangeAspect="1"/>
          </p:cNvPicPr>
          <p:nvPr/>
        </p:nvPicPr>
        <p:blipFill>
          <a:blip r:embed="rId2"/>
          <a:stretch>
            <a:fillRect/>
          </a:stretch>
        </p:blipFill>
        <p:spPr>
          <a:xfrm>
            <a:off x="2423804" y="2110526"/>
            <a:ext cx="7405352" cy="2971800"/>
          </a:xfrm>
          <a:prstGeom prst="rect">
            <a:avLst/>
          </a:prstGeom>
        </p:spPr>
      </p:pic>
    </p:spTree>
    <p:extLst>
      <p:ext uri="{BB962C8B-B14F-4D97-AF65-F5344CB8AC3E}">
        <p14:creationId xmlns:p14="http://schemas.microsoft.com/office/powerpoint/2010/main" val="3707884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40259"/>
            <a:ext cx="10058400" cy="1366658"/>
          </a:xfrm>
        </p:spPr>
        <p:txBody>
          <a:bodyPr>
            <a:normAutofit/>
          </a:bodyPr>
          <a:lstStyle/>
          <a:p>
            <a:r>
              <a:rPr lang="en-US" sz="4400" dirty="0" smtClean="0"/>
              <a:t>Graph Traversal </a:t>
            </a:r>
            <a:r>
              <a:rPr lang="en-US" sz="4400" dirty="0"/>
              <a:t>: BFS</a:t>
            </a:r>
            <a:br>
              <a:rPr lang="en-US" sz="4400" dirty="0"/>
            </a:br>
            <a:endParaRPr lang="en-US" sz="4400" dirty="0"/>
          </a:p>
        </p:txBody>
      </p:sp>
      <p:sp>
        <p:nvSpPr>
          <p:cNvPr id="7" name="Content Placeholder 6"/>
          <p:cNvSpPr>
            <a:spLocks noGrp="1"/>
          </p:cNvSpPr>
          <p:nvPr>
            <p:ph idx="1"/>
          </p:nvPr>
        </p:nvSpPr>
        <p:spPr/>
        <p:txBody>
          <a:bodyPr/>
          <a:lstStyle/>
          <a:p>
            <a:r>
              <a:rPr lang="en-US" dirty="0"/>
              <a:t>Visit starting vertex and then visit its neighbors and then neighbors of neighbors and so on</a:t>
            </a:r>
            <a:br>
              <a:rPr lang="en-US" dirty="0"/>
            </a:br>
            <a:endParaRPr lang="en-US" dirty="0"/>
          </a:p>
        </p:txBody>
      </p:sp>
      <p:pic>
        <p:nvPicPr>
          <p:cNvPr id="8" name="Content Placeholder 3"/>
          <p:cNvPicPr>
            <a:picLocks noChangeAspect="1"/>
          </p:cNvPicPr>
          <p:nvPr/>
        </p:nvPicPr>
        <p:blipFill>
          <a:blip r:embed="rId2"/>
          <a:stretch>
            <a:fillRect/>
          </a:stretch>
        </p:blipFill>
        <p:spPr>
          <a:xfrm>
            <a:off x="1226986" y="2298357"/>
            <a:ext cx="6486742" cy="3931285"/>
          </a:xfrm>
          <a:prstGeom prst="rect">
            <a:avLst/>
          </a:prstGeom>
        </p:spPr>
      </p:pic>
    </p:spTree>
    <p:extLst>
      <p:ext uri="{BB962C8B-B14F-4D97-AF65-F5344CB8AC3E}">
        <p14:creationId xmlns:p14="http://schemas.microsoft.com/office/powerpoint/2010/main" val="2764177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6" name="Content Placeholder 5"/>
          <p:cNvPicPr>
            <a:picLocks noGrp="1" noChangeAspect="1"/>
          </p:cNvPicPr>
          <p:nvPr>
            <p:ph idx="1"/>
          </p:nvPr>
        </p:nvPicPr>
        <p:blipFill>
          <a:blip r:embed="rId2"/>
          <a:stretch>
            <a:fillRect/>
          </a:stretch>
        </p:blipFill>
        <p:spPr>
          <a:xfrm>
            <a:off x="1201110" y="1838026"/>
            <a:ext cx="7115141" cy="4022725"/>
          </a:xfrm>
          <a:prstGeom prst="rect">
            <a:avLst/>
          </a:prstGeom>
        </p:spPr>
      </p:pic>
    </p:spTree>
    <p:extLst>
      <p:ext uri="{BB962C8B-B14F-4D97-AF65-F5344CB8AC3E}">
        <p14:creationId xmlns:p14="http://schemas.microsoft.com/office/powerpoint/2010/main" val="3206264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4" name="Content Placeholder 3"/>
          <p:cNvPicPr>
            <a:picLocks noGrp="1" noChangeAspect="1"/>
          </p:cNvPicPr>
          <p:nvPr>
            <p:ph idx="1"/>
          </p:nvPr>
        </p:nvPicPr>
        <p:blipFill>
          <a:blip r:embed="rId2"/>
          <a:stretch>
            <a:fillRect/>
          </a:stretch>
        </p:blipFill>
        <p:spPr>
          <a:xfrm>
            <a:off x="1208167" y="1829787"/>
            <a:ext cx="7133982" cy="4022725"/>
          </a:xfrm>
          <a:prstGeom prst="rect">
            <a:avLst/>
          </a:prstGeom>
        </p:spPr>
      </p:pic>
    </p:spTree>
    <p:extLst>
      <p:ext uri="{BB962C8B-B14F-4D97-AF65-F5344CB8AC3E}">
        <p14:creationId xmlns:p14="http://schemas.microsoft.com/office/powerpoint/2010/main" val="1082566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6" name="Content Placeholder 5"/>
          <p:cNvPicPr>
            <a:picLocks noGrp="1" noChangeAspect="1"/>
          </p:cNvPicPr>
          <p:nvPr>
            <p:ph idx="1"/>
          </p:nvPr>
        </p:nvPicPr>
        <p:blipFill>
          <a:blip r:embed="rId2"/>
          <a:stretch>
            <a:fillRect/>
          </a:stretch>
        </p:blipFill>
        <p:spPr>
          <a:xfrm>
            <a:off x="1210580" y="1862738"/>
            <a:ext cx="7145629" cy="4022725"/>
          </a:xfrm>
          <a:prstGeom prst="rect">
            <a:avLst/>
          </a:prstGeom>
        </p:spPr>
      </p:pic>
    </p:spTree>
    <p:extLst>
      <p:ext uri="{BB962C8B-B14F-4D97-AF65-F5344CB8AC3E}">
        <p14:creationId xmlns:p14="http://schemas.microsoft.com/office/powerpoint/2010/main" val="1758382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4" name="Content Placeholder 3"/>
          <p:cNvPicPr>
            <a:picLocks noGrp="1" noChangeAspect="1"/>
          </p:cNvPicPr>
          <p:nvPr>
            <p:ph idx="1"/>
          </p:nvPr>
        </p:nvPicPr>
        <p:blipFill>
          <a:blip r:embed="rId2"/>
          <a:stretch>
            <a:fillRect/>
          </a:stretch>
        </p:blipFill>
        <p:spPr>
          <a:xfrm>
            <a:off x="1198410" y="1838025"/>
            <a:ext cx="7153493" cy="4022725"/>
          </a:xfrm>
          <a:prstGeom prst="rect">
            <a:avLst/>
          </a:prstGeom>
        </p:spPr>
      </p:pic>
    </p:spTree>
    <p:extLst>
      <p:ext uri="{BB962C8B-B14F-4D97-AF65-F5344CB8AC3E}">
        <p14:creationId xmlns:p14="http://schemas.microsoft.com/office/powerpoint/2010/main" val="3975449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4" name="Content Placeholder 3"/>
          <p:cNvPicPr>
            <a:picLocks noGrp="1" noChangeAspect="1"/>
          </p:cNvPicPr>
          <p:nvPr>
            <p:ph idx="1"/>
          </p:nvPr>
        </p:nvPicPr>
        <p:blipFill>
          <a:blip r:embed="rId2"/>
          <a:stretch>
            <a:fillRect/>
          </a:stretch>
        </p:blipFill>
        <p:spPr>
          <a:xfrm>
            <a:off x="1200255" y="1887452"/>
            <a:ext cx="7018000" cy="4022725"/>
          </a:xfrm>
          <a:prstGeom prst="rect">
            <a:avLst/>
          </a:prstGeom>
        </p:spPr>
      </p:pic>
    </p:spTree>
    <p:extLst>
      <p:ext uri="{BB962C8B-B14F-4D97-AF65-F5344CB8AC3E}">
        <p14:creationId xmlns:p14="http://schemas.microsoft.com/office/powerpoint/2010/main" val="1980074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2429</TotalTime>
  <Words>499</Words>
  <Application>Microsoft Office PowerPoint</Application>
  <PresentationFormat>Widescreen</PresentationFormat>
  <Paragraphs>61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Calibri Light</vt:lpstr>
      <vt:lpstr>Wingdings</vt:lpstr>
      <vt:lpstr>Retrospect</vt:lpstr>
      <vt:lpstr>CS302 Design and Analysis of Algorithms</vt:lpstr>
      <vt:lpstr>Graph Traversal</vt:lpstr>
      <vt:lpstr>Graph Traversal </vt:lpstr>
      <vt:lpstr>Graph Traversal : BFS </vt:lpstr>
      <vt:lpstr>Graph Traversal : BFS</vt:lpstr>
      <vt:lpstr>Graph Traversal : BFS</vt:lpstr>
      <vt:lpstr>Graph Traversal : BFS</vt:lpstr>
      <vt:lpstr>Graph Traversal : BFS</vt:lpstr>
      <vt:lpstr>Graph Traversal : BFS</vt:lpstr>
      <vt:lpstr>Graph Traversal : BFS</vt:lpstr>
      <vt:lpstr>Graph Traversal : BFS</vt:lpstr>
      <vt:lpstr>Graph Traversal : DFS</vt:lpstr>
      <vt:lpstr>Graph Traversal : DFS</vt:lpstr>
      <vt:lpstr>Graph Traversal : DFS</vt:lpstr>
      <vt:lpstr>Graph Traversal : DFS</vt:lpstr>
      <vt:lpstr>Graph Traversal : DFS</vt:lpstr>
      <vt:lpstr>Graph Traversal : DFS</vt:lpstr>
      <vt:lpstr>Graph Traversal : DFS</vt:lpstr>
      <vt:lpstr>Graph Traversal : DFS</vt:lpstr>
      <vt:lpstr>Graph Traversal : Time complexity and Applications</vt:lpstr>
      <vt:lpstr>Graph Traversal : Applications</vt:lpstr>
      <vt:lpstr>Topological Sort</vt:lpstr>
      <vt:lpstr>Topological Sort</vt:lpstr>
      <vt:lpstr>Topological Sort : Example</vt:lpstr>
      <vt:lpstr>Topological Sort : Example</vt:lpstr>
      <vt:lpstr>Topological Sort : Example</vt:lpstr>
      <vt:lpstr>Topological Sort : Example</vt:lpstr>
      <vt:lpstr>Topological Sort : Example</vt:lpstr>
      <vt:lpstr>Topological Sort : Example</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Mr. Muhammad Sohail Afzal</cp:lastModifiedBy>
  <cp:revision>209</cp:revision>
  <dcterms:created xsi:type="dcterms:W3CDTF">2020-08-30T07:35:06Z</dcterms:created>
  <dcterms:modified xsi:type="dcterms:W3CDTF">2021-11-15T06:33:19Z</dcterms:modified>
</cp:coreProperties>
</file>