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4" r:id="rId2"/>
    <p:sldId id="263" r:id="rId3"/>
    <p:sldId id="265" r:id="rId4"/>
    <p:sldId id="264" r:id="rId5"/>
    <p:sldId id="266" r:id="rId6"/>
    <p:sldId id="267" r:id="rId7"/>
    <p:sldId id="268" r:id="rId8"/>
    <p:sldId id="282" r:id="rId9"/>
    <p:sldId id="269" r:id="rId10"/>
    <p:sldId id="270" r:id="rId11"/>
    <p:sldId id="271" r:id="rId12"/>
    <p:sldId id="26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5.png"/><Relationship Id="rId5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5.png"/><Relationship Id="rId5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5.png"/><Relationship Id="rId5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5.png"/><Relationship Id="rId5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6.jpeg"/><Relationship Id="rId5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8.jpeg"/><Relationship Id="rId5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6" Type="http://schemas.openxmlformats.org/officeDocument/2006/relationships/image" Target="../media/image10.jpeg"/><Relationship Id="rId5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10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11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5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6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5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6" Type="http://schemas.openxmlformats.org/officeDocument/2006/relationships/image" Target="../media/image13.jpeg"/><Relationship Id="rId5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6" Type="http://schemas.openxmlformats.org/officeDocument/2006/relationships/image" Target="../media/image13.jpeg"/><Relationship Id="rId5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 IN THIS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3994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800" i="1" dirty="0" smtClean="0">
                <a:solidFill>
                  <a:schemeClr val="bg2">
                    <a:lumMod val="50000"/>
                  </a:schemeClr>
                </a:solidFill>
              </a:rPr>
              <a:t>Elementary Matrices and examples</a:t>
            </a:r>
          </a:p>
          <a:p>
            <a:r>
              <a:rPr lang="en-US" sz="2800" i="1" dirty="0" smtClean="0">
                <a:solidFill>
                  <a:schemeClr val="bg2">
                    <a:lumMod val="50000"/>
                  </a:schemeClr>
                </a:solidFill>
              </a:rPr>
              <a:t>Properties of elementary matrices and their proofs</a:t>
            </a:r>
          </a:p>
          <a:p>
            <a:r>
              <a:rPr lang="en-US" sz="2800" i="1" dirty="0" smtClean="0">
                <a:solidFill>
                  <a:schemeClr val="bg2">
                    <a:lumMod val="50000"/>
                  </a:schemeClr>
                </a:solidFill>
              </a:rPr>
              <a:t>Invertible Matrices</a:t>
            </a:r>
          </a:p>
          <a:p>
            <a:r>
              <a:rPr lang="en-US" sz="2800" i="1" dirty="0" smtClean="0">
                <a:solidFill>
                  <a:schemeClr val="bg2">
                    <a:lumMod val="50000"/>
                  </a:schemeClr>
                </a:solidFill>
              </a:rPr>
              <a:t>Laws of Exponent and their proofs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2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INVERTIBILITY OF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23268"/>
                <a:ext cx="9613861" cy="45255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1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2      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 5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2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3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Find that the given matrix is invertible or not 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 −2       3 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3         5       2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      3    −4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1(-20 -6) –(-2)*(-12 +2) + 3(9+5)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-4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 smtClean="0"/>
                  <a:t> 0</a:t>
                </a:r>
              </a:p>
              <a:p>
                <a:pPr marL="0" indent="0">
                  <a:buNone/>
                </a:pPr>
                <a:r>
                  <a:rPr lang="en-US" dirty="0" smtClean="0"/>
                  <a:t>So, matrix A is invertible and 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/>
                  <a:t>B or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A</a:t>
                </a:r>
                <a:r>
                  <a:rPr lang="en-US" baseline="30000" dirty="0"/>
                  <a:t>-1</a:t>
                </a:r>
                <a:r>
                  <a:rPr lang="en-US" dirty="0" smtClean="0"/>
                  <a:t> =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aseline="-25000" dirty="0"/>
                  <a:t>n</a:t>
                </a:r>
                <a:endParaRPr lang="en-US" baseline="30000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23268"/>
                <a:ext cx="9613861" cy="4525505"/>
              </a:xfrm>
              <a:blipFill rotWithShape="0">
                <a:blip r:embed="rId5"/>
                <a:stretch>
                  <a:fillRect l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657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42654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Find that the given matrix is invertible or not </a:t>
                </a:r>
                <a:r>
                  <a:rPr lang="en-US" dirty="0" smtClean="0"/>
                  <a:t>?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      2       −1 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3          7       −10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7        16    −21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 smtClean="0"/>
                  <a:t> = 0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this is a singular matrix so is not invertible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4265405"/>
              </a:xfrm>
              <a:blipFill rotWithShape="0">
                <a:blip r:embed="rId5"/>
                <a:stretch>
                  <a:fillRect l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3681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OF A MATRIX:</a:t>
            </a:r>
            <a:br>
              <a:rPr lang="en-US" dirty="0" smtClean="0"/>
            </a:br>
            <a:r>
              <a:rPr lang="en-US" dirty="0" smtClean="0"/>
              <a:t>LAWS OF EXPONENT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9613861" cy="3893446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A is an invertible matrix</a:t>
                </a:r>
              </a:p>
              <a:p>
                <a:pPr marL="457200" indent="-457200">
                  <a:buFont typeface="+mj-lt"/>
                  <a:buAutoNum type="alphaLcParenR"/>
                </a:pPr>
                <a:endParaRPr lang="en-US" dirty="0" smtClean="0"/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dirty="0" smtClean="0"/>
                  <a:t>A</a:t>
                </a:r>
                <a:r>
                  <a:rPr lang="en-US" baseline="30000" dirty="0" smtClean="0"/>
                  <a:t>-1 </a:t>
                </a:r>
                <a:r>
                  <a:rPr lang="en-US" dirty="0" smtClean="0"/>
                  <a:t>is invertible </a:t>
                </a:r>
                <a:r>
                  <a:rPr lang="en-US" dirty="0"/>
                  <a:t>(A</a:t>
                </a:r>
                <a:r>
                  <a:rPr lang="en-US" baseline="30000" dirty="0"/>
                  <a:t>-1</a:t>
                </a:r>
                <a:r>
                  <a:rPr lang="en-US" dirty="0"/>
                  <a:t>)</a:t>
                </a:r>
                <a:r>
                  <a:rPr lang="en-US" baseline="30000" dirty="0"/>
                  <a:t>-</a:t>
                </a:r>
                <a:r>
                  <a:rPr lang="en-US" baseline="30000" dirty="0" smtClean="0"/>
                  <a:t>1 </a:t>
                </a:r>
                <a:r>
                  <a:rPr lang="en-US" dirty="0" smtClean="0"/>
                  <a:t>= </a:t>
                </a:r>
                <a:r>
                  <a:rPr lang="en-US" dirty="0"/>
                  <a:t>A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dirty="0" smtClean="0"/>
                  <a:t>A</a:t>
                </a:r>
                <a:r>
                  <a:rPr lang="en-US" baseline="30000" dirty="0" smtClean="0"/>
                  <a:t>n  </a:t>
                </a:r>
                <a:r>
                  <a:rPr lang="en-US" dirty="0" smtClean="0"/>
                  <a:t>is invertible and </a:t>
                </a:r>
                <a:r>
                  <a:rPr lang="en-US" dirty="0"/>
                  <a:t>(</a:t>
                </a:r>
                <a:r>
                  <a:rPr lang="en-US" dirty="0" smtClean="0"/>
                  <a:t>A</a:t>
                </a:r>
                <a:r>
                  <a:rPr lang="en-US" baseline="30000" dirty="0" smtClean="0"/>
                  <a:t>n</a:t>
                </a:r>
                <a:r>
                  <a:rPr lang="en-US" dirty="0" smtClean="0"/>
                  <a:t>)</a:t>
                </a:r>
                <a:r>
                  <a:rPr lang="en-US" baseline="30000" dirty="0" smtClean="0"/>
                  <a:t>-</a:t>
                </a:r>
                <a:r>
                  <a:rPr lang="en-US" baseline="30000" dirty="0"/>
                  <a:t>1 </a:t>
                </a:r>
                <a:r>
                  <a:rPr lang="en-US" dirty="0" smtClean="0"/>
                  <a:t>= </a:t>
                </a:r>
                <a:r>
                  <a:rPr lang="en-US" dirty="0"/>
                  <a:t>(</a:t>
                </a:r>
                <a:r>
                  <a:rPr lang="en-US" dirty="0" smtClean="0"/>
                  <a:t>A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)</a:t>
                </a:r>
                <a:r>
                  <a:rPr lang="en-US" baseline="30000" dirty="0" smtClean="0"/>
                  <a:t>n 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dirty="0" smtClean="0"/>
                  <a:t>For any non zero scalar K, the matrix KA is invertible &amp;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(kA)</a:t>
                </a:r>
                <a:r>
                  <a:rPr lang="en-US" baseline="30000" dirty="0" smtClean="0"/>
                  <a:t>-1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</a:t>
                </a:r>
                <a:r>
                  <a:rPr lang="en-US" baseline="30000" dirty="0"/>
                  <a:t>-1</a:t>
                </a:r>
                <a:r>
                  <a:rPr lang="en-US" baseline="30000" dirty="0" smtClean="0"/>
                  <a:t> </a:t>
                </a:r>
              </a:p>
              <a:p>
                <a:pPr marL="457200" indent="-457200">
                  <a:buFont typeface="+mj-lt"/>
                  <a:buAutoNum type="alphaLcParenR"/>
                </a:pPr>
                <a:endParaRPr lang="en-US" dirty="0"/>
              </a:p>
              <a:p>
                <a:pPr marL="457200" indent="-457200">
                  <a:buFont typeface="+mj-lt"/>
                  <a:buAutoNum type="alphaLcParenR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9613861" cy="3893446"/>
              </a:xfrm>
              <a:blipFill rotWithShape="0">
                <a:blip r:embed="rId5"/>
                <a:stretch>
                  <a:fillRect l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907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1</a:t>
            </a:r>
            <a:r>
              <a:rPr lang="en-US" baseline="30000" dirty="0" smtClean="0"/>
              <a:t>st</a:t>
            </a:r>
            <a:r>
              <a:rPr lang="en-US" dirty="0" smtClean="0"/>
              <a:t> Law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69763"/>
                <a:ext cx="9613861" cy="451000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3400" dirty="0" smtClean="0">
                    <a:solidFill>
                      <a:schemeClr val="bg1"/>
                    </a:solidFill>
                  </a:rPr>
                  <a:t>Question: Prove the three laws of exponent For given matrix</a:t>
                </a:r>
              </a:p>
              <a:p>
                <a:pPr marL="0" indent="0">
                  <a:buNone/>
                </a:pPr>
                <a:r>
                  <a:rPr lang="en-US" sz="3400" dirty="0" smtClean="0">
                    <a:solidFill>
                      <a:schemeClr val="bg1"/>
                    </a:solidFill>
                  </a:rPr>
                  <a:t>A </a:t>
                </a:r>
                <a:r>
                  <a:rPr lang="en-US" sz="34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3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1    2</m:t>
                            </m:r>
                          </m:e>
                          <m:e>
                            <m:r>
                              <a:rPr lang="en-US" sz="3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3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  <m:r>
                          <a:rPr lang="en-US" sz="3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3400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3400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3400" dirty="0" smtClean="0">
                    <a:solidFill>
                      <a:schemeClr val="bg1"/>
                    </a:solidFill>
                  </a:rPr>
                  <a:t>To show (A</a:t>
                </a:r>
                <a:r>
                  <a:rPr lang="en-US" sz="3400" baseline="30000" dirty="0" smtClean="0">
                    <a:solidFill>
                      <a:schemeClr val="bg1"/>
                    </a:solidFill>
                  </a:rPr>
                  <a:t>-1</a:t>
                </a:r>
                <a:r>
                  <a:rPr lang="en-US" sz="3400" dirty="0">
                    <a:solidFill>
                      <a:schemeClr val="bg1"/>
                    </a:solidFill>
                  </a:rPr>
                  <a:t>)</a:t>
                </a:r>
                <a:r>
                  <a:rPr lang="en-US" sz="3400" baseline="30000" dirty="0">
                    <a:solidFill>
                      <a:schemeClr val="bg1"/>
                    </a:solidFill>
                  </a:rPr>
                  <a:t>-1 </a:t>
                </a:r>
                <a:r>
                  <a:rPr lang="en-US" sz="3400" dirty="0">
                    <a:solidFill>
                      <a:schemeClr val="bg1"/>
                    </a:solidFill>
                  </a:rPr>
                  <a:t>= </a:t>
                </a:r>
                <a:r>
                  <a:rPr lang="en-US" sz="3400" dirty="0" smtClean="0">
                    <a:solidFill>
                      <a:schemeClr val="bg1"/>
                    </a:solidFill>
                  </a:rPr>
                  <a:t>A</a:t>
                </a:r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dirty="0" smtClean="0"/>
                  <a:t>A</a:t>
                </a:r>
                <a:r>
                  <a:rPr lang="en-US" sz="3400" baseline="30000" dirty="0" smtClean="0"/>
                  <a:t>-1 </a:t>
                </a:r>
                <a:r>
                  <a:rPr lang="en-US" sz="3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400" dirty="0" smtClean="0"/>
                  <a:t> (</a:t>
                </a:r>
                <a:r>
                  <a:rPr lang="en-US" sz="3400" dirty="0" err="1" smtClean="0"/>
                  <a:t>adj</a:t>
                </a:r>
                <a:r>
                  <a:rPr lang="en-US" sz="3400" dirty="0" smtClean="0"/>
                  <a:t> of A)</a:t>
                </a:r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3400" dirty="0" smtClean="0"/>
                  <a:t> = (1*3)-(2*1)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3400" dirty="0" smtClean="0"/>
                  <a:t> = 1</a:t>
                </a:r>
              </a:p>
              <a:p>
                <a:pPr marL="0" indent="0">
                  <a:buNone/>
                </a:pPr>
                <a:r>
                  <a:rPr lang="en-US" sz="3400" dirty="0" smtClean="0"/>
                  <a:t>Adj(A)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  3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3400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69763"/>
                <a:ext cx="9613861" cy="4510006"/>
              </a:xfrm>
              <a:blipFill rotWithShape="0">
                <a:blip r:embed="rId5"/>
                <a:stretch>
                  <a:fillRect l="-1015" t="-3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l="22299" t="31727" r="23994" b="41367"/>
          <a:stretch/>
        </p:blipFill>
        <p:spPr>
          <a:xfrm>
            <a:off x="5487251" y="2500447"/>
            <a:ext cx="5858361" cy="36747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117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424990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As we know that </a:t>
                </a:r>
              </a:p>
              <a:p>
                <a:pPr marL="0" indent="0">
                  <a:buNone/>
                </a:pPr>
                <a:r>
                  <a:rPr lang="en-US" sz="2800" dirty="0"/>
                  <a:t>A</a:t>
                </a:r>
                <a:r>
                  <a:rPr lang="en-US" sz="2800" baseline="30000" dirty="0"/>
                  <a:t>-1 </a:t>
                </a:r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800" dirty="0"/>
                  <a:t> (</a:t>
                </a:r>
                <a:r>
                  <a:rPr lang="en-US" sz="2800" dirty="0" err="1"/>
                  <a:t>adj</a:t>
                </a:r>
                <a:r>
                  <a:rPr lang="en-US" sz="2800" dirty="0"/>
                  <a:t> of A</a:t>
                </a:r>
                <a:r>
                  <a:rPr lang="en-US" sz="2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A</a:t>
                </a:r>
                <a:r>
                  <a:rPr lang="en-US" sz="2800" baseline="30000" dirty="0" smtClean="0"/>
                  <a:t>-1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 3     −2</m:t>
                            </m:r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−1          1</m:t>
                            </m:r>
                          </m:e>
                        </m:eqAr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Now, we have to find </a:t>
                </a:r>
                <a:r>
                  <a:rPr lang="en-US" sz="2800" dirty="0"/>
                  <a:t>(A</a:t>
                </a:r>
                <a:r>
                  <a:rPr lang="en-US" sz="2800" baseline="30000" dirty="0"/>
                  <a:t>-1</a:t>
                </a:r>
                <a:r>
                  <a:rPr lang="en-US" sz="2800" dirty="0"/>
                  <a:t>)</a:t>
                </a:r>
                <a:r>
                  <a:rPr lang="en-US" sz="2800" baseline="30000" dirty="0"/>
                  <a:t>-1 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err="1" smtClean="0"/>
                  <a:t>Adj</a:t>
                </a:r>
                <a:r>
                  <a:rPr lang="en-US" sz="2800" dirty="0" smtClean="0"/>
                  <a:t>(</a:t>
                </a:r>
                <a:r>
                  <a:rPr lang="en-US" sz="2800" dirty="0"/>
                  <a:t>A</a:t>
                </a:r>
                <a:r>
                  <a:rPr lang="en-US" sz="2800" baseline="30000" dirty="0"/>
                  <a:t>-1</a:t>
                </a:r>
                <a:r>
                  <a:rPr lang="en-US" sz="2800" dirty="0" smtClean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1    2</m:t>
                            </m:r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1    3</m:t>
                            </m:r>
                          </m:e>
                        </m:eqAr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800" dirty="0"/>
                          <m:t>A</m:t>
                        </m:r>
                        <m:r>
                          <m:rPr>
                            <m:nor/>
                          </m:rPr>
                          <a:rPr lang="en-US" sz="2800" baseline="30000" dirty="0"/>
                          <m:t>−1</m:t>
                        </m:r>
                      </m:e>
                    </m:d>
                  </m:oMath>
                </a14:m>
                <a:r>
                  <a:rPr lang="en-US" sz="2800" dirty="0"/>
                  <a:t> = (1*3</a:t>
                </a:r>
                <a:r>
                  <a:rPr lang="en-US" sz="2800" dirty="0" smtClean="0"/>
                  <a:t>)-(-2*1</a:t>
                </a:r>
                <a:r>
                  <a:rPr lang="en-US" sz="280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800" dirty="0"/>
                          <m:t>A</m:t>
                        </m:r>
                        <m:r>
                          <m:rPr>
                            <m:nor/>
                          </m:rPr>
                          <a:rPr lang="en-US" sz="2800" baseline="30000" dirty="0"/>
                          <m:t>−1</m:t>
                        </m:r>
                      </m:e>
                    </m:d>
                  </m:oMath>
                </a14:m>
                <a:r>
                  <a:rPr lang="en-US" sz="2800" dirty="0"/>
                  <a:t> = </a:t>
                </a:r>
                <a:r>
                  <a:rPr lang="en-US" sz="2800" dirty="0" smtClean="0"/>
                  <a:t>1</a:t>
                </a:r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4249907"/>
              </a:xfrm>
              <a:blipFill rotWithShape="0">
                <a:blip r:embed="rId5"/>
                <a:stretch>
                  <a:fillRect l="-1141" t="-3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l="22299" t="31727" r="23994" b="41367"/>
          <a:stretch/>
        </p:blipFill>
        <p:spPr>
          <a:xfrm>
            <a:off x="8094223" y="2447044"/>
            <a:ext cx="3348487" cy="36747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680487" y="2447044"/>
                <a:ext cx="3316638" cy="2200758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Adj(A)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   −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400" b="1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en-US" sz="2400" b="1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= </a:t>
                </a:r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487" y="2447044"/>
                <a:ext cx="3316638" cy="2200758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accent3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2732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9613861" cy="40019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(</a:t>
                </a:r>
                <a:r>
                  <a:rPr lang="en-US" dirty="0"/>
                  <a:t>A</a:t>
                </a:r>
                <a:r>
                  <a:rPr lang="en-US" baseline="30000" dirty="0"/>
                  <a:t>-1</a:t>
                </a:r>
                <a:r>
                  <a:rPr lang="en-US" dirty="0"/>
                  <a:t>)</a:t>
                </a:r>
                <a:r>
                  <a:rPr lang="en-US" baseline="30000" dirty="0"/>
                  <a:t>-</a:t>
                </a:r>
                <a:r>
                  <a:rPr lang="en-US" baseline="30000" dirty="0" smtClean="0"/>
                  <a:t>1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baseline="30000" dirty="0"/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adj</a:t>
                </a:r>
                <a:r>
                  <a:rPr lang="en-US" dirty="0"/>
                  <a:t> of A</a:t>
                </a:r>
                <a:r>
                  <a:rPr lang="en-US" baseline="30000" dirty="0"/>
                  <a:t>-1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:r>
                  <a:rPr lang="en-US" dirty="0"/>
                  <a:t>A</a:t>
                </a:r>
                <a:r>
                  <a:rPr lang="en-US" baseline="30000" dirty="0"/>
                  <a:t>-1</a:t>
                </a:r>
                <a:r>
                  <a:rPr lang="en-US" dirty="0"/>
                  <a:t>)</a:t>
                </a:r>
                <a:r>
                  <a:rPr lang="en-US" baseline="30000" dirty="0"/>
                  <a:t>-1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1    2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1    3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We are given matrix A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1    2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1    3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baseline="30000" dirty="0" smtClean="0"/>
                  <a:t>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baseline="300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9613861" cy="4001934"/>
              </a:xfrm>
              <a:blipFill rotWithShape="0">
                <a:blip r:embed="rId5"/>
                <a:stretch>
                  <a:fillRect l="-1015" t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4448012" y="2336873"/>
                <a:ext cx="3332137" cy="2200758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 smtClean="0">
                    <a:solidFill>
                      <a:schemeClr val="bg1"/>
                    </a:solidFill>
                  </a:rPr>
                  <a:t>Adj</a:t>
                </a:r>
                <a:r>
                  <a:rPr lang="en-US" sz="2400" dirty="0" smtClean="0"/>
                  <a:t> </a:t>
                </a:r>
                <a:r>
                  <a:rPr lang="en-US" sz="2400" dirty="0">
                    <a:solidFill>
                      <a:schemeClr val="bg1"/>
                    </a:solidFill>
                  </a:rPr>
                  <a:t>(A</a:t>
                </a:r>
                <a:r>
                  <a:rPr lang="en-US" sz="2400" baseline="30000" dirty="0">
                    <a:solidFill>
                      <a:schemeClr val="bg1"/>
                    </a:solidFill>
                  </a:rPr>
                  <a:t>-1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)</a:t>
                </a:r>
                <a:r>
                  <a:rPr lang="en-US" sz="2400" baseline="30000" dirty="0" smtClean="0"/>
                  <a:t> </a:t>
                </a:r>
                <a:r>
                  <a:rPr lang="en-US" sz="24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eqArr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400" b="1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en-US" sz="2400" b="1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chemeClr val="bg1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b="1" baseline="30000" dirty="0">
                            <a:solidFill>
                              <a:schemeClr val="bg1"/>
                            </a:solidFill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= 1</a:t>
                </a: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012" y="2336873"/>
                <a:ext cx="3332137" cy="2200758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4420889" y="4988768"/>
            <a:ext cx="3386381" cy="1350039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L.H.S = R.H.S</a:t>
            </a:r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(A</a:t>
            </a:r>
            <a:r>
              <a:rPr lang="en-US" baseline="30000" dirty="0">
                <a:solidFill>
                  <a:schemeClr val="accent4">
                    <a:lumMod val="50000"/>
                  </a:schemeClr>
                </a:solidFill>
              </a:rPr>
              <a:t>-1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r>
              <a:rPr lang="en-US" baseline="30000" dirty="0">
                <a:solidFill>
                  <a:schemeClr val="accent4">
                    <a:lumMod val="50000"/>
                  </a:schemeClr>
                </a:solidFill>
              </a:rPr>
              <a:t>-1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= A</a:t>
            </a:r>
          </a:p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Hence proved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527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Law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43738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1"/>
                    </a:solidFill>
                  </a:rPr>
                  <a:t>A </a:t>
                </a:r>
                <a:r>
                  <a:rPr lang="en-US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1    2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1    3</m:t>
                            </m:r>
                          </m:e>
                        </m:eqAr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1"/>
                    </a:solidFill>
                  </a:rPr>
                  <a:t>To show that </a:t>
                </a:r>
                <a:r>
                  <a:rPr lang="en-US" dirty="0">
                    <a:solidFill>
                      <a:schemeClr val="bg1"/>
                    </a:solidFill>
                  </a:rPr>
                  <a:t>(A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n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-1 </a:t>
                </a:r>
                <a:r>
                  <a:rPr lang="en-US" dirty="0">
                    <a:solidFill>
                      <a:schemeClr val="bg1"/>
                    </a:solidFill>
                  </a:rPr>
                  <a:t>= (A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-1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n </a:t>
                </a:r>
                <a:endParaRPr lang="en-US" baseline="30000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Let n = 3</a:t>
                </a:r>
              </a:p>
              <a:p>
                <a:pPr marL="0" indent="0">
                  <a:buNone/>
                </a:pPr>
                <a:r>
                  <a:rPr lang="en-US" dirty="0" smtClean="0"/>
                  <a:t>So, to show that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(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A</a:t>
                </a:r>
                <a:r>
                  <a:rPr lang="en-US" baseline="30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)</a:t>
                </a:r>
                <a:r>
                  <a:rPr lang="en-US" baseline="30000" dirty="0" smtClean="0">
                    <a:solidFill>
                      <a:schemeClr val="bg1"/>
                    </a:solidFill>
                  </a:rPr>
                  <a:t>-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1 </a:t>
                </a:r>
                <a:r>
                  <a:rPr lang="en-US" dirty="0">
                    <a:solidFill>
                      <a:schemeClr val="bg1"/>
                    </a:solidFill>
                  </a:rPr>
                  <a:t>= (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A</a:t>
                </a:r>
                <a:r>
                  <a:rPr lang="en-US" baseline="30000" dirty="0" smtClean="0">
                    <a:solidFill>
                      <a:schemeClr val="bg1"/>
                    </a:solidFill>
                  </a:rPr>
                  <a:t>-1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)</a:t>
                </a:r>
                <a:r>
                  <a:rPr lang="en-US" baseline="30000" dirty="0" smtClean="0">
                    <a:solidFill>
                      <a:schemeClr val="bg1"/>
                    </a:solidFill>
                  </a:rPr>
                  <a:t>3</a:t>
                </a:r>
              </a:p>
              <a:p>
                <a:pPr marL="0" indent="0">
                  <a:buNone/>
                </a:pPr>
                <a:r>
                  <a:rPr lang="en-US" dirty="0" smtClean="0"/>
                  <a:t>Consider L.H.S</a:t>
                </a:r>
                <a:endParaRPr lang="en-US" baseline="30000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A</a:t>
                </a:r>
                <a:r>
                  <a:rPr lang="en-US" baseline="30000" dirty="0" smtClean="0"/>
                  <a:t>3 </a:t>
                </a:r>
                <a:r>
                  <a:rPr lang="en-US" dirty="0" smtClean="0"/>
                  <a:t>=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1    2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1    3</m:t>
                            </m:r>
                          </m:e>
                        </m:eqAr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1    2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1    3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1    2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1    3</m:t>
                            </m:r>
                          </m:e>
                        </m:eqAr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A</a:t>
                </a:r>
                <a:r>
                  <a:rPr lang="en-US" baseline="30000" dirty="0"/>
                  <a:t>3 </a:t>
                </a:r>
                <a:r>
                  <a:rPr lang="en-US" dirty="0"/>
                  <a:t>=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+6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2+9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1    2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1    3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4373894"/>
              </a:xfrm>
              <a:blipFill rotWithShape="0">
                <a:blip r:embed="rId5"/>
                <a:stretch>
                  <a:fillRect l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5282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9613861" cy="429640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</a:t>
                </a:r>
                <a:r>
                  <a:rPr lang="en-US" baseline="30000" dirty="0"/>
                  <a:t>3 </a:t>
                </a:r>
                <a:r>
                  <a:rPr lang="en-US" dirty="0" smtClean="0"/>
                  <a:t>=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1+2      2+6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1+3      2+9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1    2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1    3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</a:t>
                </a:r>
                <a:r>
                  <a:rPr lang="en-US" baseline="30000" dirty="0" smtClean="0"/>
                  <a:t>3 </a:t>
                </a:r>
                <a:r>
                  <a:rPr lang="en-US" dirty="0"/>
                  <a:t>=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1    2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1    3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A</a:t>
                </a:r>
                <a:r>
                  <a:rPr lang="en-US" baseline="30000" dirty="0"/>
                  <a:t>3 </a:t>
                </a:r>
                <a:r>
                  <a:rPr lang="en-US" dirty="0"/>
                  <a:t>=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en-US" dirty="0" smtClean="0"/>
                  <a:t>A</a:t>
                </a:r>
                <a:r>
                  <a:rPr lang="en-US" baseline="30000" dirty="0" smtClean="0"/>
                  <a:t>3</a:t>
                </a:r>
                <a:r>
                  <a:rPr lang="en-US" dirty="0" smtClean="0"/>
                  <a:t>)</a:t>
                </a:r>
                <a:r>
                  <a:rPr lang="en-US" baseline="30000" dirty="0" smtClean="0"/>
                  <a:t>-</a:t>
                </a:r>
                <a:r>
                  <a:rPr lang="en-US" baseline="30000" dirty="0"/>
                  <a:t>1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b="0" i="0" baseline="30000" dirty="0" smtClean="0"/>
                              <m:t>3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adj</a:t>
                </a:r>
                <a:r>
                  <a:rPr lang="en-US" dirty="0"/>
                  <a:t> of </a:t>
                </a:r>
                <a:r>
                  <a:rPr lang="en-US" dirty="0" smtClean="0"/>
                  <a:t>A</a:t>
                </a:r>
                <a:r>
                  <a:rPr lang="en-US" baseline="30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9613861" cy="4296402"/>
              </a:xfrm>
              <a:blipFill rotWithShape="0">
                <a:blip r:embed="rId5"/>
                <a:stretch>
                  <a:fillRect l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l="22299" t="31727" r="23994" b="41367"/>
          <a:stretch/>
        </p:blipFill>
        <p:spPr>
          <a:xfrm>
            <a:off x="5796366" y="2123268"/>
            <a:ext cx="5460364" cy="271220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966847" y="5124574"/>
            <a:ext cx="5222929" cy="122973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Remember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We have to find </a:t>
            </a:r>
            <a:r>
              <a:rPr lang="en-US" dirty="0">
                <a:solidFill>
                  <a:schemeClr val="bg1"/>
                </a:solidFill>
              </a:rPr>
              <a:t>(A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baseline="30000" dirty="0">
                <a:solidFill>
                  <a:schemeClr val="bg1"/>
                </a:solidFill>
              </a:rPr>
              <a:t>-1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64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417241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A</a:t>
                </a:r>
                <a:r>
                  <a:rPr lang="en-US" baseline="30000" dirty="0"/>
                  <a:t>3 </a:t>
                </a:r>
                <a:r>
                  <a:rPr lang="en-US" dirty="0"/>
                  <a:t>=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11      30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15      41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(A</a:t>
                </a:r>
                <a:r>
                  <a:rPr lang="en-US" baseline="30000" dirty="0"/>
                  <a:t>3</a:t>
                </a:r>
                <a:r>
                  <a:rPr lang="en-US" dirty="0"/>
                  <a:t>)</a:t>
                </a:r>
                <a:r>
                  <a:rPr lang="en-US" baseline="30000" dirty="0"/>
                  <a:t>-1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baseline="30000" dirty="0"/>
                              <m:t>3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adj</a:t>
                </a:r>
                <a:r>
                  <a:rPr lang="en-US" dirty="0"/>
                  <a:t> of A</a:t>
                </a:r>
                <a:r>
                  <a:rPr lang="en-US" baseline="30000" dirty="0"/>
                  <a:t>3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(A</a:t>
                </a:r>
                <a:r>
                  <a:rPr lang="en-US" baseline="30000" dirty="0"/>
                  <a:t>3</a:t>
                </a:r>
                <a:r>
                  <a:rPr lang="en-US" dirty="0"/>
                  <a:t>)</a:t>
                </a:r>
                <a:r>
                  <a:rPr lang="en-US" baseline="30000" dirty="0"/>
                  <a:t>-</a:t>
                </a:r>
                <a:r>
                  <a:rPr lang="en-US" baseline="30000" dirty="0" smtClean="0"/>
                  <a:t>1 </a:t>
                </a:r>
                <a:r>
                  <a:rPr lang="en-US" dirty="0" smtClean="0"/>
                  <a:t>=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15 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4172415"/>
              </a:xfrm>
              <a:blipFill rotWithShape="0">
                <a:blip r:embed="rId5"/>
                <a:stretch>
                  <a:fillRect l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l="22299" t="31727" r="23994" b="41367"/>
          <a:stretch/>
        </p:blipFill>
        <p:spPr>
          <a:xfrm>
            <a:off x="4833818" y="2185261"/>
            <a:ext cx="5460364" cy="21232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5284921" y="4460140"/>
                <a:ext cx="4726984" cy="2200758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Adj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A</a:t>
                </a:r>
                <a:r>
                  <a:rPr lang="en-US" sz="2400" b="1" baseline="30000" dirty="0">
                    <a:solidFill>
                      <a:schemeClr val="bg1"/>
                    </a:solidFill>
                  </a:rPr>
                  <a:t>3</a:t>
                </a:r>
                <a:r>
                  <a:rPr lang="en-US" sz="2400" b="1" dirty="0" smtClean="0">
                    <a:solidFill>
                      <a:schemeClr val="bg1"/>
                    </a:solidFill>
                  </a:rPr>
                  <a:t>)</a:t>
                </a:r>
                <a:r>
                  <a:rPr lang="en-US" sz="2400" b="1" baseline="300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𝟒𝟏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    −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𝟑𝟎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𝟏𝟓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e>
                        </m:eqArr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400" b="1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en-US" sz="2400" b="1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chemeClr val="bg1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b="1" baseline="30000" dirty="0">
                            <a:solidFill>
                              <a:schemeClr val="bg1"/>
                            </a:solidFill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= 1</a:t>
                </a: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921" y="4460140"/>
                <a:ext cx="4726984" cy="2200758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9837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428090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1"/>
                    </a:solidFill>
                  </a:rPr>
                  <a:t>(A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3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-1 </a:t>
                </a:r>
                <a:r>
                  <a:rPr lang="en-US" dirty="0">
                    <a:solidFill>
                      <a:schemeClr val="bg1"/>
                    </a:solidFill>
                  </a:rPr>
                  <a:t>= (A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-1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3</a:t>
                </a:r>
              </a:p>
              <a:p>
                <a:pPr marL="0" indent="0">
                  <a:buNone/>
                </a:pPr>
                <a:r>
                  <a:rPr lang="en-US" dirty="0" smtClean="0"/>
                  <a:t>Now, Consider R.H.S i.e. </a:t>
                </a:r>
                <a:r>
                  <a:rPr lang="en-US" dirty="0"/>
                  <a:t>(</a:t>
                </a:r>
                <a:r>
                  <a:rPr lang="en-US" dirty="0" smtClean="0"/>
                  <a:t>A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)</a:t>
                </a:r>
                <a:r>
                  <a:rPr lang="en-US" baseline="30000" dirty="0" smtClean="0"/>
                  <a:t>3</a:t>
                </a:r>
              </a:p>
              <a:p>
                <a:pPr marL="0" indent="0">
                  <a:buNone/>
                </a:pPr>
                <a:r>
                  <a:rPr lang="en-US" dirty="0"/>
                  <a:t>A</a:t>
                </a:r>
                <a:r>
                  <a:rPr lang="en-US" baseline="30000" dirty="0"/>
                  <a:t>-1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3     −2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−1          1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en-US" dirty="0" smtClean="0"/>
                  <a:t>A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)</a:t>
                </a:r>
                <a:r>
                  <a:rPr lang="en-US" baseline="30000" dirty="0" smtClean="0"/>
                  <a:t>3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3     −2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−1          1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3     −2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−1          1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3     −2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−1          1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baseline="30000" dirty="0" smtClean="0"/>
              </a:p>
              <a:p>
                <a:pPr marL="0" indent="0">
                  <a:buNone/>
                </a:pPr>
                <a:r>
                  <a:rPr lang="en-US" dirty="0"/>
                  <a:t>(A</a:t>
                </a:r>
                <a:r>
                  <a:rPr lang="en-US" baseline="30000" dirty="0"/>
                  <a:t>-1</a:t>
                </a:r>
                <a:r>
                  <a:rPr lang="en-US" dirty="0"/>
                  <a:t>)</a:t>
                </a:r>
                <a:r>
                  <a:rPr lang="en-US" baseline="30000" dirty="0"/>
                  <a:t>3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baseline="30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3     −2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−1          1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baseline="30000" dirty="0"/>
              </a:p>
              <a:p>
                <a:pPr marL="0" indent="0">
                  <a:buNone/>
                </a:pPr>
                <a:r>
                  <a:rPr lang="en-US" dirty="0"/>
                  <a:t>(A</a:t>
                </a:r>
                <a:r>
                  <a:rPr lang="en-US" baseline="30000" dirty="0"/>
                  <a:t>-1</a:t>
                </a:r>
                <a:r>
                  <a:rPr lang="en-US" dirty="0"/>
                  <a:t>)</a:t>
                </a:r>
                <a:r>
                  <a:rPr lang="en-US" baseline="30000" dirty="0"/>
                  <a:t>3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41      −30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−15         11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4280903"/>
              </a:xfrm>
              <a:blipFill rotWithShape="0">
                <a:blip r:embed="rId5"/>
                <a:stretch>
                  <a:fillRect l="-1015" t="-1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8124984" y="2882685"/>
            <a:ext cx="3386381" cy="258821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L.H.S = R.H.S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(A</a:t>
            </a:r>
            <a:r>
              <a:rPr lang="en-US" sz="2800" baseline="30000" dirty="0">
                <a:solidFill>
                  <a:schemeClr val="bg1"/>
                </a:solidFill>
              </a:rPr>
              <a:t>3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en-US" sz="2800" baseline="30000" dirty="0">
                <a:solidFill>
                  <a:schemeClr val="bg1"/>
                </a:solidFill>
              </a:rPr>
              <a:t>-1 </a:t>
            </a:r>
            <a:r>
              <a:rPr lang="en-US" sz="2800" dirty="0">
                <a:solidFill>
                  <a:schemeClr val="bg1"/>
                </a:solidFill>
              </a:rPr>
              <a:t>= (A</a:t>
            </a:r>
            <a:r>
              <a:rPr lang="en-US" sz="2800" baseline="30000" dirty="0">
                <a:solidFill>
                  <a:schemeClr val="bg1"/>
                </a:solidFill>
              </a:rPr>
              <a:t>-1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en-US" sz="2800" baseline="300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Hence proved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939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4264"/>
            <a:ext cx="9613861" cy="44945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The matrices obtained by applying elementary </a:t>
            </a:r>
          </a:p>
          <a:p>
            <a:pPr marL="0" indent="0">
              <a:buNone/>
            </a:pPr>
            <a:r>
              <a:rPr lang="en-US" i="1" dirty="0" smtClean="0"/>
              <a:t>operations to identity matrices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baseline="-25000" dirty="0" smtClean="0"/>
              <a:t>n</a:t>
            </a:r>
            <a:r>
              <a:rPr lang="en-US" i="1" dirty="0"/>
              <a:t> </a:t>
            </a:r>
            <a:r>
              <a:rPr lang="en-US" i="1" dirty="0" smtClean="0"/>
              <a:t>are called </a:t>
            </a:r>
          </a:p>
          <a:p>
            <a:pPr marL="0" indent="0">
              <a:buNone/>
            </a:pPr>
            <a:r>
              <a:rPr lang="en-US" i="1" dirty="0" smtClean="0"/>
              <a:t>elementary matrices 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Elementary row operations are: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Interchange of any two rows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Multiplication of a row by a non </a:t>
            </a:r>
          </a:p>
          <a:p>
            <a:pPr marL="0" indent="0">
              <a:buNone/>
            </a:pPr>
            <a:r>
              <a:rPr lang="en-US" dirty="0"/>
              <a:t>       zero number. i.e. (1/C)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,where C</a:t>
            </a:r>
          </a:p>
          <a:p>
            <a:pPr marL="0" indent="0">
              <a:buNone/>
            </a:pPr>
            <a:r>
              <a:rPr lang="en-US" dirty="0"/>
              <a:t>       is a constant</a:t>
            </a:r>
          </a:p>
          <a:p>
            <a:pPr marL="0" indent="0">
              <a:buNone/>
            </a:pPr>
            <a:r>
              <a:rPr lang="en-US" dirty="0"/>
              <a:t>iii.   Addition of a multiple of one row </a:t>
            </a:r>
          </a:p>
          <a:p>
            <a:pPr marL="0" indent="0">
              <a:buNone/>
            </a:pPr>
            <a:r>
              <a:rPr lang="en-US" dirty="0"/>
              <a:t>      to another i.e.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– </a:t>
            </a:r>
            <a:r>
              <a:rPr lang="en-US" dirty="0" err="1"/>
              <a:t>DR</a:t>
            </a:r>
            <a:r>
              <a:rPr lang="en-US" baseline="-25000" dirty="0" err="1"/>
              <a:t>j</a:t>
            </a:r>
            <a:r>
              <a:rPr lang="en-US" dirty="0"/>
              <a:t> , here D is a </a:t>
            </a:r>
          </a:p>
          <a:p>
            <a:pPr marL="0" indent="0">
              <a:buNone/>
            </a:pPr>
            <a:r>
              <a:rPr lang="en-US" dirty="0"/>
              <a:t>      constant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s://i.ytimg.com/vi/DH2JSYx52nk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8" t="2877" r="18553" b="5001"/>
          <a:stretch/>
        </p:blipFill>
        <p:spPr bwMode="auto">
          <a:xfrm>
            <a:off x="6788258" y="2154264"/>
            <a:ext cx="5176434" cy="449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8467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Law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414141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1"/>
                    </a:solidFill>
                  </a:rPr>
                  <a:t>For any non zero scalar K, the matrix KA is invertible &amp;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dirty="0">
                    <a:solidFill>
                      <a:schemeClr val="bg1"/>
                    </a:solidFill>
                  </a:rPr>
                  <a:t>kA)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-1 </a:t>
                </a:r>
                <a:r>
                  <a:rPr lang="en-US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A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-1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Consider L.H.S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 K = 2</a:t>
                </a:r>
              </a:p>
              <a:p>
                <a:pPr marL="0" indent="0">
                  <a:buNone/>
                </a:pPr>
                <a:r>
                  <a:rPr lang="en-US" dirty="0" smtClean="0"/>
                  <a:t>KA = 2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1    2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1    3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KA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4141419"/>
              </a:xfrm>
              <a:blipFill rotWithShape="0">
                <a:blip r:embed="rId5"/>
                <a:stretch>
                  <a:fillRect l="-1015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487251" y="3276205"/>
            <a:ext cx="4261183" cy="226275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Remember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We have to find </a:t>
            </a:r>
            <a:r>
              <a:rPr lang="en-US" dirty="0">
                <a:solidFill>
                  <a:schemeClr val="bg1"/>
                </a:solidFill>
              </a:rPr>
              <a:t>(kA)</a:t>
            </a:r>
            <a:r>
              <a:rPr lang="en-US" baseline="30000" dirty="0">
                <a:solidFill>
                  <a:schemeClr val="bg1"/>
                </a:solidFill>
              </a:rPr>
              <a:t>-1 </a:t>
            </a:r>
            <a:endParaRPr 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312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9613861" cy="434289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KA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2    4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2    6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Since (AB)</a:t>
                </a:r>
                <a:r>
                  <a:rPr lang="en-US" baseline="30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-1 </a:t>
                </a:r>
                <a:r>
                  <a:rPr lang="en-US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= B</a:t>
                </a:r>
                <a:r>
                  <a:rPr lang="en-US" baseline="30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-1</a:t>
                </a:r>
                <a:r>
                  <a:rPr lang="en-US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A</a:t>
                </a:r>
                <a:r>
                  <a:rPr lang="en-US" baseline="30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-1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Therefore (KA)</a:t>
                </a:r>
                <a:r>
                  <a:rPr lang="en-US" baseline="30000" dirty="0" smtClean="0"/>
                  <a:t>-</a:t>
                </a:r>
                <a:r>
                  <a:rPr lang="en-US" baseline="30000" dirty="0"/>
                  <a:t>1 </a:t>
                </a:r>
                <a:r>
                  <a:rPr lang="en-US" dirty="0"/>
                  <a:t>= </a:t>
                </a:r>
                <a:r>
                  <a:rPr lang="en-US" dirty="0" smtClean="0"/>
                  <a:t>A</a:t>
                </a:r>
                <a:r>
                  <a:rPr lang="en-US" baseline="30000" dirty="0" smtClean="0"/>
                  <a:t>-1 </a:t>
                </a:r>
                <a:r>
                  <a:rPr lang="en-US" dirty="0" smtClean="0"/>
                  <a:t>K</a:t>
                </a:r>
                <a:r>
                  <a:rPr lang="en-US" baseline="30000" dirty="0" smtClean="0"/>
                  <a:t>-1</a:t>
                </a:r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:r>
                  <a:rPr lang="en-US" dirty="0"/>
                  <a:t>KA)</a:t>
                </a:r>
                <a:r>
                  <a:rPr lang="en-US" baseline="30000" dirty="0"/>
                  <a:t>-1 </a:t>
                </a:r>
                <a:r>
                  <a:rPr lang="en-US" dirty="0"/>
                  <a:t>= A</a:t>
                </a:r>
                <a:r>
                  <a:rPr lang="en-US" baseline="30000" dirty="0"/>
                  <a:t>-1 </a:t>
                </a:r>
                <a:r>
                  <a:rPr lang="en-US" dirty="0" smtClean="0"/>
                  <a:t>K</a:t>
                </a:r>
                <a:r>
                  <a:rPr lang="en-US" baseline="30000" dirty="0" smtClean="0"/>
                  <a:t>-1</a:t>
                </a:r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en-US" dirty="0" smtClean="0"/>
                  <a:t>KA</a:t>
                </a:r>
                <a:r>
                  <a:rPr lang="en-US" dirty="0"/>
                  <a:t>)</a:t>
                </a:r>
                <a:r>
                  <a:rPr lang="en-US" baseline="30000" dirty="0"/>
                  <a:t>-1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3     −2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−1          1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/>
                  <a:t> 2</a:t>
                </a:r>
                <a:r>
                  <a:rPr lang="en-US" baseline="30000" dirty="0" smtClean="0"/>
                  <a:t>-1</a:t>
                </a:r>
              </a:p>
              <a:p>
                <a:pPr marL="0" indent="0">
                  <a:buNone/>
                </a:pPr>
                <a:r>
                  <a:rPr lang="en-US" dirty="0"/>
                  <a:t>(KA)</a:t>
                </a:r>
                <a:r>
                  <a:rPr lang="en-US" baseline="30000" dirty="0"/>
                  <a:t>-1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3     −2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−1          1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/>
                  <a:t> (1/2)</a:t>
                </a:r>
              </a:p>
              <a:p>
                <a:pPr marL="0" indent="0">
                  <a:buNone/>
                </a:pPr>
                <a:r>
                  <a:rPr lang="en-US" dirty="0"/>
                  <a:t>(KA)</a:t>
                </a:r>
                <a:r>
                  <a:rPr lang="en-US" baseline="30000" dirty="0"/>
                  <a:t>-1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      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9613861" cy="4342896"/>
              </a:xfrm>
              <a:blipFill rotWithShape="0">
                <a:blip r:embed="rId5"/>
                <a:stretch>
                  <a:fillRect l="-1015" t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177285" y="2336873"/>
            <a:ext cx="4261183" cy="226275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Remember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We have to find </a:t>
            </a:r>
            <a:r>
              <a:rPr lang="en-US" dirty="0">
                <a:solidFill>
                  <a:schemeClr val="bg1"/>
                </a:solidFill>
              </a:rPr>
              <a:t>(kA)</a:t>
            </a:r>
            <a:r>
              <a:rPr lang="en-US" baseline="30000" dirty="0">
                <a:solidFill>
                  <a:schemeClr val="bg1"/>
                </a:solidFill>
              </a:rPr>
              <a:t>-1 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789042" y="4787290"/>
                <a:ext cx="3037667" cy="170481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A</a:t>
                </a:r>
                <a:r>
                  <a:rPr lang="en-US" sz="2800" baseline="30000" dirty="0">
                    <a:solidFill>
                      <a:schemeClr val="accent3">
                        <a:lumMod val="50000"/>
                      </a:schemeClr>
                    </a:solidFill>
                  </a:rPr>
                  <a:t>-1</a:t>
                </a:r>
                <a:r>
                  <a:rPr lang="en-US" sz="2800" dirty="0">
                    <a:solidFill>
                      <a:schemeClr val="accent3">
                        <a:lumMod val="50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800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3     −2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−1          1</m:t>
                            </m:r>
                          </m:e>
                        </m:eqArr>
                        <m:r>
                          <a:rPr lang="en-US" sz="28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 &amp; K = 2</a:t>
                </a:r>
                <a:endParaRPr lang="en-US" sz="28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042" y="4787290"/>
                <a:ext cx="3037667" cy="1704813"/>
              </a:xfrm>
              <a:prstGeom prst="rect">
                <a:avLst/>
              </a:prstGeom>
              <a:blipFill rotWithShape="0">
                <a:blip r:embed="rId6"/>
                <a:stretch>
                  <a:fillRect l="-100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4414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9613861" cy="429640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dirty="0">
                    <a:solidFill>
                      <a:schemeClr val="bg1"/>
                    </a:solidFill>
                  </a:rPr>
                  <a:t>kA)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-1 </a:t>
                </a:r>
                <a:r>
                  <a:rPr lang="en-US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A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-1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Consider </a:t>
                </a:r>
                <a:r>
                  <a:rPr lang="en-US" dirty="0" smtClean="0"/>
                  <a:t>R.H.S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-1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= (1/2)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3     −2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−1          1</m:t>
                            </m:r>
                          </m:e>
                        </m:eqAr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</a:t>
                </a:r>
                <a:r>
                  <a:rPr lang="en-US" baseline="30000" dirty="0"/>
                  <a:t>-1 </a:t>
                </a:r>
                <a:r>
                  <a:rPr lang="en-US" baseline="30000" dirty="0" smtClean="0"/>
                  <a:t>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3/2       −1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−1/2          1/2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9613861" cy="4296402"/>
              </a:xfrm>
              <a:blipFill rotWithShape="0">
                <a:blip r:embed="rId5"/>
                <a:stretch>
                  <a:fillRect l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77976" y="2195872"/>
                <a:ext cx="3037667" cy="194065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A</a:t>
                </a:r>
                <a:r>
                  <a:rPr lang="en-US" sz="2800" baseline="30000" dirty="0">
                    <a:solidFill>
                      <a:schemeClr val="accent3">
                        <a:lumMod val="50000"/>
                      </a:schemeClr>
                    </a:solidFill>
                  </a:rPr>
                  <a:t>-1</a:t>
                </a:r>
                <a:r>
                  <a:rPr lang="en-US" sz="2800" dirty="0">
                    <a:solidFill>
                      <a:schemeClr val="accent3">
                        <a:lumMod val="50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800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3     −2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−1          1</m:t>
                            </m:r>
                          </m:e>
                        </m:eqArr>
                        <m:r>
                          <a:rPr lang="en-US" sz="28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 &amp; K = 2</a:t>
                </a:r>
                <a:endParaRPr lang="en-US" sz="28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976" y="2195872"/>
                <a:ext cx="3037667" cy="1940659"/>
              </a:xfrm>
              <a:prstGeom prst="rect">
                <a:avLst/>
              </a:prstGeom>
              <a:blipFill rotWithShape="0">
                <a:blip r:embed="rId6"/>
                <a:stretch>
                  <a:fillRect l="-79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6377976" y="4498237"/>
                <a:ext cx="3037667" cy="213503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L.H.S = R.H.S</a:t>
                </a:r>
              </a:p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(kA)</a:t>
                </a:r>
                <a:r>
                  <a:rPr lang="en-US" sz="2800" baseline="30000" dirty="0">
                    <a:solidFill>
                      <a:schemeClr val="bg1"/>
                    </a:solidFill>
                  </a:rPr>
                  <a:t>-1 </a:t>
                </a:r>
                <a:r>
                  <a:rPr lang="en-US" sz="28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A</a:t>
                </a:r>
                <a:r>
                  <a:rPr lang="en-US" sz="2800" baseline="30000" dirty="0" smtClean="0">
                    <a:solidFill>
                      <a:schemeClr val="bg1"/>
                    </a:solidFill>
                  </a:rPr>
                  <a:t>-1</a:t>
                </a:r>
                <a:endParaRPr lang="en-US" sz="2800" baseline="300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28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Hence proved</a:t>
                </a: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976" y="4498237"/>
                <a:ext cx="3037667" cy="2135038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6202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85261"/>
                <a:ext cx="9613861" cy="43550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chemeClr val="bg1"/>
                        </a:solidFill>
                      </a:rPr>
                      <m:t>A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b="1" i="0" smtClean="0">
                                <a:solidFill>
                                  <a:schemeClr val="bg1"/>
                                </a:solidFill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bg1"/>
                                </a:solidFill>
                              </a:rPr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 b="1" i="0" smtClean="0">
                                <a:solidFill>
                                  <a:schemeClr val="bg1"/>
                                </a:solidFill>
                              </a:rPr>
                              <m:t>−2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bg1"/>
                                </a:solidFill>
                              </a:rPr>
                              <m:t>         </m:t>
                            </m:r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4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1" i="0" smtClean="0">
                                <a:solidFill>
                                  <a:schemeClr val="bg1"/>
                                </a:solidFill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bg1"/>
                                </a:solidFill>
                              </a:rPr>
                              <m:t>         </m:t>
                            </m:r>
                            <m:r>
                              <m:rPr>
                                <m:nor/>
                              </m:rPr>
                              <a:rPr lang="en-US" b="1" i="0" smtClean="0">
                                <a:solidFill>
                                  <a:schemeClr val="bg1"/>
                                </a:solidFill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bg1"/>
                                </a:solidFill>
                              </a:rPr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 b="1" i="0" baseline="-25000" smtClean="0">
                                <a:solidFill>
                                  <a:schemeClr val="bg1"/>
                                </a:solidFill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1" i="0" smtClean="0">
                                <a:solidFill>
                                  <a:schemeClr val="bg1"/>
                                </a:solidFill>
                              </a:rPr>
                              <m:t>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1" i="0" smtClean="0">
                                <a:solidFill>
                                  <a:schemeClr val="bg1"/>
                                </a:solidFill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bg1"/>
                                </a:solidFill>
                              </a:rPr>
                              <m:t>        </m:t>
                            </m:r>
                            <m:r>
                              <m:rPr>
                                <m:nor/>
                              </m:rPr>
                              <a:rPr lang="en-US" b="1" i="0" baseline="-25000" smtClean="0">
                                <a:solidFill>
                                  <a:schemeClr val="bg1"/>
                                </a:solidFill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b="1" i="0" smtClean="0">
                                <a:solidFill>
                                  <a:schemeClr val="bg1"/>
                                </a:solidFill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bg1"/>
                                </a:solidFill>
                              </a:rPr>
                              <m:t>         </m:t>
                            </m:r>
                            <m:r>
                              <m:rPr>
                                <m:nor/>
                              </m:rPr>
                              <a:rPr lang="en-US" b="1" i="0" baseline="-25000" smtClean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1" i="0" smtClean="0">
                                <a:solidFill>
                                  <a:schemeClr val="bg1"/>
                                </a:solidFill>
                              </a:rPr>
                              <m:t>0</m:t>
                            </m:r>
                          </m:e>
                        </m:eqAr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Proof the following</a:t>
                </a:r>
              </a:p>
              <a:p>
                <a:pPr marL="0" indent="0">
                  <a:buNone/>
                </a:pPr>
                <a:r>
                  <a:rPr lang="en-US" dirty="0"/>
                  <a:t>If A is an invertible matrix</a:t>
                </a:r>
              </a:p>
              <a:p>
                <a:pPr marL="457200" indent="-457200">
                  <a:buFont typeface="+mj-lt"/>
                  <a:buAutoNum type="alphaLcParenR"/>
                </a:pPr>
                <a:endParaRPr lang="en-US" dirty="0"/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dirty="0"/>
                  <a:t>A</a:t>
                </a:r>
                <a:r>
                  <a:rPr lang="en-US" baseline="30000" dirty="0"/>
                  <a:t>-1 </a:t>
                </a:r>
                <a:r>
                  <a:rPr lang="en-US" dirty="0"/>
                  <a:t>is invertible (A</a:t>
                </a:r>
                <a:r>
                  <a:rPr lang="en-US" baseline="30000" dirty="0"/>
                  <a:t>-1</a:t>
                </a:r>
                <a:r>
                  <a:rPr lang="en-US" dirty="0"/>
                  <a:t>)</a:t>
                </a:r>
                <a:r>
                  <a:rPr lang="en-US" baseline="30000" dirty="0"/>
                  <a:t>-1 </a:t>
                </a:r>
                <a:r>
                  <a:rPr lang="en-US" dirty="0"/>
                  <a:t>= A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dirty="0"/>
                  <a:t>A</a:t>
                </a:r>
                <a:r>
                  <a:rPr lang="en-US" baseline="30000" dirty="0"/>
                  <a:t>n  </a:t>
                </a:r>
                <a:r>
                  <a:rPr lang="en-US" dirty="0"/>
                  <a:t>is invertible and (A</a:t>
                </a:r>
                <a:r>
                  <a:rPr lang="en-US" baseline="30000" dirty="0"/>
                  <a:t>n</a:t>
                </a:r>
                <a:r>
                  <a:rPr lang="en-US" dirty="0"/>
                  <a:t>)</a:t>
                </a:r>
                <a:r>
                  <a:rPr lang="en-US" baseline="30000" dirty="0"/>
                  <a:t>-1 </a:t>
                </a:r>
                <a:r>
                  <a:rPr lang="en-US" dirty="0"/>
                  <a:t>= (A</a:t>
                </a:r>
                <a:r>
                  <a:rPr lang="en-US" baseline="30000" dirty="0"/>
                  <a:t>-1</a:t>
                </a:r>
                <a:r>
                  <a:rPr lang="en-US" dirty="0"/>
                  <a:t>)</a:t>
                </a:r>
                <a:r>
                  <a:rPr lang="en-US" baseline="30000" dirty="0"/>
                  <a:t>n 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dirty="0"/>
                  <a:t>For any non zero scalar K, the matrix KA is invertible </a:t>
                </a:r>
                <a:r>
                  <a:rPr lang="en-US" dirty="0" smtClean="0"/>
                  <a:t>&amp;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(</a:t>
                </a:r>
                <a:r>
                  <a:rPr lang="en-US" dirty="0"/>
                  <a:t>kA)</a:t>
                </a:r>
                <a:r>
                  <a:rPr lang="en-US" baseline="30000" dirty="0"/>
                  <a:t>-1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</a:t>
                </a:r>
                <a:r>
                  <a:rPr lang="en-US" baseline="30000" dirty="0"/>
                  <a:t>-1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85261"/>
                <a:ext cx="9613861" cy="4355024"/>
              </a:xfrm>
              <a:blipFill rotWithShape="0">
                <a:blip r:embed="rId5"/>
                <a:stretch>
                  <a:fillRect l="-1015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0622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PROPERTY: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chemeClr val="bg1"/>
                        </a:solidFill>
                      </a:rPr>
                      <m:t>A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3  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bg1"/>
                                </a:solidFill>
                              </a:rPr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−2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bg1"/>
                                </a:solidFill>
                              </a:rPr>
                              <m:t>         </m:t>
                            </m:r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4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bg1"/>
                                </a:solidFill>
                              </a:rPr>
                              <m:t>         </m:t>
                            </m:r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bg1"/>
                                </a:solidFill>
                              </a:rPr>
                              <m:t>         </m:t>
                            </m:r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bg1"/>
                                </a:solidFill>
                              </a:rPr>
                              <m:t>          </m:t>
                            </m:r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bg1"/>
                                </a:solidFill>
                              </a:rPr>
                              <m:t>          </m:t>
                            </m:r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0</m:t>
                            </m:r>
                          </m:e>
                        </m:eqAr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To prove </a:t>
                </a:r>
              </a:p>
              <a:p>
                <a:pPr marL="0" indent="0">
                  <a:buNone/>
                </a:pPr>
                <a:r>
                  <a:rPr lang="en-US" dirty="0" smtClean="0"/>
                  <a:t>A</a:t>
                </a:r>
                <a:r>
                  <a:rPr lang="en-US" baseline="30000" dirty="0" smtClean="0"/>
                  <a:t>-1 </a:t>
                </a:r>
                <a:r>
                  <a:rPr lang="en-US" dirty="0"/>
                  <a:t>is invertible (A</a:t>
                </a:r>
                <a:r>
                  <a:rPr lang="en-US" baseline="30000" dirty="0"/>
                  <a:t>-1</a:t>
                </a:r>
                <a:r>
                  <a:rPr lang="en-US" dirty="0"/>
                  <a:t>)</a:t>
                </a:r>
                <a:r>
                  <a:rPr lang="en-US" baseline="30000" dirty="0"/>
                  <a:t>-1 </a:t>
                </a:r>
                <a:r>
                  <a:rPr lang="en-US" dirty="0"/>
                  <a:t>= </a:t>
                </a:r>
                <a:r>
                  <a:rPr lang="en-US" dirty="0" smtClean="0"/>
                  <a:t>A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Consider L.H.s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02" b="79343"/>
          <a:stretch/>
        </p:blipFill>
        <p:spPr>
          <a:xfrm>
            <a:off x="4504763" y="302386"/>
            <a:ext cx="6028840" cy="24642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02" b="65702"/>
          <a:stretch/>
        </p:blipFill>
        <p:spPr>
          <a:xfrm>
            <a:off x="4505614" y="302386"/>
            <a:ext cx="6028840" cy="40915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02" b="46215"/>
          <a:stretch/>
        </p:blipFill>
        <p:spPr>
          <a:xfrm>
            <a:off x="4503911" y="329593"/>
            <a:ext cx="6029691" cy="64162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042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76" r="17651" b="46709"/>
          <a:stretch/>
        </p:blipFill>
        <p:spPr>
          <a:xfrm>
            <a:off x="1937288" y="170481"/>
            <a:ext cx="8524068" cy="1875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76" r="17651" b="27143"/>
          <a:stretch/>
        </p:blipFill>
        <p:spPr>
          <a:xfrm>
            <a:off x="1937288" y="170481"/>
            <a:ext cx="8524068" cy="38358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76" r="17651"/>
          <a:stretch/>
        </p:blipFill>
        <p:spPr>
          <a:xfrm>
            <a:off x="1937288" y="170480"/>
            <a:ext cx="8524068" cy="65557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641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25" b="78230"/>
          <a:stretch/>
        </p:blipFill>
        <p:spPr>
          <a:xfrm>
            <a:off x="5331417" y="170485"/>
            <a:ext cx="6571281" cy="14103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54" r="17651"/>
          <a:stretch/>
        </p:blipFill>
        <p:spPr>
          <a:xfrm>
            <a:off x="170481" y="2296020"/>
            <a:ext cx="4881965" cy="4107876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25" b="56220"/>
          <a:stretch/>
        </p:blipFill>
        <p:spPr>
          <a:xfrm>
            <a:off x="5331417" y="170485"/>
            <a:ext cx="6571281" cy="2836186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25" b="34211"/>
          <a:stretch/>
        </p:blipFill>
        <p:spPr>
          <a:xfrm>
            <a:off x="5331417" y="170485"/>
            <a:ext cx="6571281" cy="4262030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25"/>
          <a:stretch/>
        </p:blipFill>
        <p:spPr>
          <a:xfrm>
            <a:off x="5331417" y="170485"/>
            <a:ext cx="6571281" cy="64782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268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A</a:t>
                </a:r>
                <a:r>
                  <a:rPr lang="en-US" sz="3200" baseline="30000" dirty="0" smtClean="0"/>
                  <a:t>-1 </a:t>
                </a:r>
                <a:r>
                  <a:rPr lang="en-US" sz="3200" b="1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3200" b="1"/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sz="3200" b="1" baseline="-25000"/>
                              <m:t>           </m:t>
                            </m:r>
                            <m:r>
                              <m:rPr>
                                <m:nor/>
                              </m:rPr>
                              <a:rPr lang="en-US" sz="3200" b="1"/>
                              <m:t>−2</m:t>
                            </m:r>
                            <m:r>
                              <m:rPr>
                                <m:nor/>
                              </m:rPr>
                              <a:rPr lang="en-US" sz="3200" b="1" baseline="-25000"/>
                              <m:t>                </m:t>
                            </m:r>
                            <m:r>
                              <m:rPr>
                                <m:nor/>
                              </m:rPr>
                              <a:rPr lang="en-US" sz="3200" b="1"/>
                              <m:t>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3200" b="1"/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3200" b="1" baseline="-25000"/>
                              <m:t>                </m:t>
                            </m:r>
                            <m:r>
                              <m:rPr>
                                <m:nor/>
                              </m:rPr>
                              <a:rPr lang="en-US" sz="3200" b="1"/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3200" b="1" baseline="-25000"/>
                              <m:t>                </m:t>
                            </m:r>
                            <m:r>
                              <m:rPr>
                                <m:nor/>
                              </m:rPr>
                              <a:rPr lang="en-US" sz="3200" b="1"/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3200" b="1"/>
                              <m:t>−1/2</m:t>
                            </m:r>
                            <m:r>
                              <m:rPr>
                                <m:nor/>
                              </m:rPr>
                              <a:rPr lang="en-US" sz="3200" b="1" baseline="-25000"/>
                              <m:t>          </m:t>
                            </m:r>
                            <m:r>
                              <m:rPr>
                                <m:nor/>
                              </m:rPr>
                              <a:rPr lang="en-US" sz="3200" b="1"/>
                              <m:t>3/2</m:t>
                            </m:r>
                            <m:r>
                              <m:rPr>
                                <m:nor/>
                              </m:rPr>
                              <a:rPr lang="en-US" sz="3200" b="1" baseline="-25000"/>
                              <m:t>          </m:t>
                            </m:r>
                            <m:r>
                              <m:rPr>
                                <m:nor/>
                              </m:rPr>
                              <a:rPr lang="en-US" sz="3200" b="1"/>
                              <m:t>−1</m:t>
                            </m:r>
                          </m:e>
                        </m:eqAr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Callout 3"/>
          <p:cNvSpPr/>
          <p:nvPr/>
        </p:nvSpPr>
        <p:spPr>
          <a:xfrm>
            <a:off x="6045190" y="2336873"/>
            <a:ext cx="5005102" cy="3595607"/>
          </a:xfrm>
          <a:prstGeom prst="cloud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Remember that</a:t>
            </a:r>
          </a:p>
          <a:p>
            <a:pPr algn="ctr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We have to prove that 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(A</a:t>
            </a:r>
            <a:r>
              <a:rPr lang="en-US" sz="2400" baseline="30000" dirty="0">
                <a:solidFill>
                  <a:schemeClr val="accent4">
                    <a:lumMod val="50000"/>
                  </a:schemeClr>
                </a:solidFill>
              </a:rPr>
              <a:t>-1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r>
              <a:rPr lang="en-US" sz="2400" baseline="30000" dirty="0">
                <a:solidFill>
                  <a:schemeClr val="accent4">
                    <a:lumMod val="50000"/>
                  </a:schemeClr>
                </a:solidFill>
              </a:rPr>
              <a:t>-1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=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&amp; L.H.S is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(A</a:t>
            </a:r>
            <a:r>
              <a:rPr lang="en-US" sz="2400" baseline="30000" dirty="0">
                <a:solidFill>
                  <a:schemeClr val="accent4">
                    <a:lumMod val="50000"/>
                  </a:schemeClr>
                </a:solidFill>
              </a:rPr>
              <a:t>-1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r>
              <a:rPr lang="en-US" sz="2400" baseline="30000" dirty="0">
                <a:solidFill>
                  <a:schemeClr val="accent4">
                    <a:lumMod val="50000"/>
                  </a:schemeClr>
                </a:solidFill>
              </a:rPr>
              <a:t>-1 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081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42654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 have calculated A</a:t>
                </a:r>
                <a:r>
                  <a:rPr lang="en-US" baseline="30000" dirty="0" smtClean="0"/>
                  <a:t>-1</a:t>
                </a:r>
                <a:endParaRPr lang="en-US" baseline="30000" dirty="0"/>
              </a:p>
              <a:p>
                <a:pPr marL="0" indent="0">
                  <a:buNone/>
                </a:pPr>
                <a:r>
                  <a:rPr lang="en-US" dirty="0" smtClean="0"/>
                  <a:t>Which is 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baseline="30000" dirty="0" smtClean="0">
                    <a:solidFill>
                      <a:schemeClr val="tx1"/>
                    </a:solidFill>
                  </a:rPr>
                  <a:t>-1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b="1" i="0" smtClean="0">
                                <a:solidFill>
                                  <a:schemeClr val="tx1"/>
                                </a:solidFill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tx1"/>
                                </a:solidFill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tx1"/>
                                </a:solidFill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b="1" i="0" baseline="-25000" smtClean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1" i="0" baseline="-25000" smtClean="0">
                                <a:solidFill>
                                  <a:schemeClr val="tx1"/>
                                </a:solidFill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tx1"/>
                                </a:solidFill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tx1"/>
                                </a:solidFill>
                              </a:rPr>
                              <m:t>−2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tx1"/>
                                </a:solidFill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b="1" i="0" baseline="-25000" smtClean="0">
                                <a:solidFill>
                                  <a:schemeClr val="tx1"/>
                                </a:solidFill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tx1"/>
                                </a:solidFill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b="1" i="0" baseline="-25000" smtClean="0">
                                <a:solidFill>
                                  <a:schemeClr val="tx1"/>
                                </a:solidFill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tx1"/>
                                </a:solidFill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b="1" i="0" smtClean="0">
                                <a:solidFill>
                                  <a:schemeClr val="tx1"/>
                                </a:solidFill>
                              </a:rPr>
                              <m:t>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1" i="0" smtClean="0">
                                <a:solidFill>
                                  <a:schemeClr val="tx1"/>
                                </a:solidFill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tx1"/>
                                </a:solidFill>
                              </a:rPr>
                              <m:t>       </m:t>
                            </m:r>
                            <m:r>
                              <m:rPr>
                                <m:nor/>
                              </m:rPr>
                              <a:rPr lang="en-US" b="1" i="0" baseline="-25000" smtClean="0">
                                <a:solidFill>
                                  <a:schemeClr val="tx1"/>
                                </a:solidFill>
                              </a:rPr>
                              <m:t>       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tx1"/>
                                </a:solidFill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tx1"/>
                                </a:solidFill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tx1"/>
                                </a:solidFill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b="1" i="0" baseline="-25000" smtClean="0">
                                <a:solidFill>
                                  <a:schemeClr val="tx1"/>
                                </a:solidFill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1" i="0" baseline="-25000" smtClean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1" i="0" baseline="-25000" smtClean="0">
                                <a:solidFill>
                                  <a:schemeClr val="tx1"/>
                                </a:solidFill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1" i="0" baseline="-25000" smtClean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tx1"/>
                                </a:solidFill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b="1" i="0" smtClean="0">
                                <a:solidFill>
                                  <a:schemeClr val="tx1"/>
                                </a:solidFill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1" i="0" smtClean="0">
                                <a:solidFill>
                                  <a:schemeClr val="tx1"/>
                                </a:solidFill>
                              </a:rPr>
                              <m:t>−1/2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tx1"/>
                                </a:solidFill>
                              </a:rPr>
                              <m:t>          </m:t>
                            </m:r>
                            <m:r>
                              <m:rPr>
                                <m:nor/>
                              </m:rPr>
                              <a:rPr lang="en-US" b="1" i="0" smtClean="0">
                                <a:solidFill>
                                  <a:schemeClr val="tx1"/>
                                </a:solidFill>
                              </a:rPr>
                              <m:t>3/2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tx1"/>
                                </a:solidFill>
                              </a:rPr>
                              <m:t>          </m:t>
                            </m:r>
                            <m:r>
                              <m:rPr>
                                <m:nor/>
                              </m:rPr>
                              <a:rPr lang="en-US" b="1" i="0" smtClean="0">
                                <a:solidFill>
                                  <a:schemeClr val="tx1"/>
                                </a:solidFill>
                              </a:rPr>
                              <m:t>−1</m:t>
                            </m:r>
                          </m:e>
                        </m:eqAr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baseline="30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Now We </a:t>
                </a:r>
                <a:r>
                  <a:rPr lang="en-US" dirty="0"/>
                  <a:t>have </a:t>
                </a:r>
                <a:r>
                  <a:rPr lang="en-US" dirty="0" smtClean="0"/>
                  <a:t>to calculate </a:t>
                </a:r>
                <a:r>
                  <a:rPr lang="en-US" dirty="0"/>
                  <a:t>(A</a:t>
                </a:r>
                <a:r>
                  <a:rPr lang="en-US" baseline="30000" dirty="0"/>
                  <a:t>-1</a:t>
                </a:r>
                <a:r>
                  <a:rPr lang="en-US" dirty="0"/>
                  <a:t>)</a:t>
                </a:r>
                <a:r>
                  <a:rPr lang="en-US" baseline="30000" dirty="0"/>
                  <a:t>-1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As we know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−1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So,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−1 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baseline="30000" dirty="0" smtClean="0"/>
                  <a:t> 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en-US" baseline="30000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 </m:t>
                        </m:r>
                      </m:e>
                      <m:e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−1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−1</m:t>
                        </m:r>
                      </m:e>
                    </m:d>
                  </m:oMath>
                </a14:m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4265405"/>
              </a:xfrm>
              <a:blipFill rotWithShape="0">
                <a:blip r:embed="rId5"/>
                <a:stretch>
                  <a:fillRect l="-1015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52" r="4730" b="20091"/>
          <a:stretch/>
        </p:blipFill>
        <p:spPr>
          <a:xfrm rot="16200000">
            <a:off x="7839050" y="-2079872"/>
            <a:ext cx="1896985" cy="647829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16" r="4730" b="20091"/>
          <a:stretch/>
        </p:blipFill>
        <p:spPr>
          <a:xfrm rot="16200000">
            <a:off x="6761918" y="-987242"/>
            <a:ext cx="4051250" cy="6478295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49" r="4730" b="20091"/>
          <a:stretch/>
        </p:blipFill>
        <p:spPr>
          <a:xfrm rot="16200000">
            <a:off x="5591796" y="167383"/>
            <a:ext cx="6391493" cy="64782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121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8" r="37900" b="20091"/>
          <a:stretch/>
        </p:blipFill>
        <p:spPr>
          <a:xfrm rot="16200000">
            <a:off x="2340245" y="-1937291"/>
            <a:ext cx="2061274" cy="64627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71"/>
          <a:stretch/>
        </p:blipFill>
        <p:spPr>
          <a:xfrm>
            <a:off x="6757265" y="2045776"/>
            <a:ext cx="5143500" cy="247972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7" r="37899" b="20091"/>
          <a:stretch/>
        </p:blipFill>
        <p:spPr>
          <a:xfrm rot="16200000">
            <a:off x="1294107" y="-891153"/>
            <a:ext cx="4153550" cy="6462794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" r="37900" b="20091"/>
          <a:stretch/>
        </p:blipFill>
        <p:spPr>
          <a:xfrm rot="16200000">
            <a:off x="147234" y="255720"/>
            <a:ext cx="6447295" cy="64627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23"/>
          <a:stretch/>
        </p:blipFill>
        <p:spPr>
          <a:xfrm>
            <a:off x="6757265" y="2045776"/>
            <a:ext cx="5143500" cy="46649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707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ELEMENTARY ROW OPERATIONS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414141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For e.g.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aseline="-25000" dirty="0"/>
                  <a:t>2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0    1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If we interchange row1 by row2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</a:t>
                </a:r>
                <a:r>
                  <a:rPr lang="en-US" baseline="-25000" dirty="0" smtClean="0"/>
                  <a:t>1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  it is a elementary matrix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Dividing row2 of identity matrix by 5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aseline="-25000" dirty="0" smtClean="0"/>
                  <a:t>2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1/5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 it is </a:t>
                </a:r>
                <a:r>
                  <a:rPr lang="en-US" dirty="0" smtClean="0"/>
                  <a:t>another </a:t>
                </a:r>
                <a:r>
                  <a:rPr lang="en-US" dirty="0"/>
                  <a:t>elementary </a:t>
                </a:r>
                <a:r>
                  <a:rPr lang="en-US" dirty="0" smtClean="0"/>
                  <a:t>matrix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4141419"/>
              </a:xfrm>
              <a:blipFill rotWithShape="0">
                <a:blip r:embed="rId5"/>
                <a:stretch>
                  <a:fillRect l="-1015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3153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40794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(A</a:t>
                </a:r>
                <a:r>
                  <a:rPr lang="en-US" sz="3200" baseline="30000" dirty="0"/>
                  <a:t>-1</a:t>
                </a:r>
                <a:r>
                  <a:rPr lang="en-US" sz="3200" dirty="0"/>
                  <a:t>)</a:t>
                </a:r>
                <a:r>
                  <a:rPr lang="en-US" sz="3200" baseline="30000" dirty="0"/>
                  <a:t>-</a:t>
                </a:r>
                <a:r>
                  <a:rPr lang="en-US" sz="3200" baseline="30000" dirty="0" smtClean="0"/>
                  <a:t>1 </a:t>
                </a:r>
                <a:r>
                  <a:rPr lang="en-US" sz="3200" b="1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3200" b="1" i="0" smtClean="0"/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3200" b="1"/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3200" b="1" baseline="-25000"/>
                              <m:t>           </m:t>
                            </m:r>
                            <m:r>
                              <m:rPr>
                                <m:nor/>
                              </m:rPr>
                              <a:rPr lang="en-US" sz="3200" b="1"/>
                              <m:t>−2</m:t>
                            </m:r>
                            <m:r>
                              <m:rPr>
                                <m:nor/>
                              </m:rPr>
                              <a:rPr lang="en-US" sz="3200" b="1" baseline="-25000"/>
                              <m:t>                </m:t>
                            </m:r>
                            <m:r>
                              <m:rPr>
                                <m:nor/>
                              </m:rPr>
                              <a:rPr lang="en-US" sz="3200" b="1" i="0" smtClean="0"/>
                              <m:t>4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3200" b="1" i="0" smtClean="0"/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3200" b="1" baseline="-25000"/>
                              <m:t>                </m:t>
                            </m:r>
                            <m:r>
                              <m:rPr>
                                <m:nor/>
                              </m:rPr>
                              <a:rPr lang="en-US" sz="3200" b="1"/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3200" b="1" baseline="-25000"/>
                              <m:t>                </m:t>
                            </m:r>
                            <m:r>
                              <m:rPr>
                                <m:nor/>
                              </m:rPr>
                              <a:rPr lang="en-US" sz="3200" b="1" i="0" smtClean="0"/>
                              <m:t>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3200" b="1" i="0" smtClean="0"/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3200" b="1" baseline="-25000"/>
                              <m:t>       </m:t>
                            </m:r>
                            <m:r>
                              <m:rPr>
                                <m:nor/>
                              </m:rPr>
                              <a:rPr lang="en-US" sz="3200" b="1" i="0" baseline="-25000" smtClean="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3200" b="1" baseline="-25000"/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3200" b="1" i="0" smtClean="0"/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3200" b="1" baseline="-25000"/>
                              <m:t>         </m:t>
                            </m:r>
                            <m:r>
                              <m:rPr>
                                <m:nor/>
                              </m:rPr>
                              <a:rPr lang="en-US" sz="3200" b="1" i="0" baseline="-25000" smtClean="0"/>
                              <m:t>       </m:t>
                            </m:r>
                            <m:r>
                              <m:rPr>
                                <m:nor/>
                              </m:rPr>
                              <a:rPr lang="en-US" sz="3200" b="1" baseline="-250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200" b="1" i="0" smtClean="0"/>
                              <m:t>0</m:t>
                            </m:r>
                          </m:e>
                        </m:eqAr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 smtClean="0">
                        <a:solidFill>
                          <a:schemeClr val="tx1"/>
                        </a:solidFill>
                      </a:rPr>
                      <m:t>A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3200" b="1">
                                <a:solidFill>
                                  <a:schemeClr val="tx1"/>
                                </a:solidFill>
                              </a:rPr>
                              <m:t>3  </m:t>
                            </m:r>
                            <m:r>
                              <m:rPr>
                                <m:nor/>
                              </m:rPr>
                              <a:rPr lang="en-US" sz="3200" b="1" baseline="-25000">
                                <a:solidFill>
                                  <a:schemeClr val="tx1"/>
                                </a:solidFill>
                              </a:rPr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 sz="3200" b="1">
                                <a:solidFill>
                                  <a:schemeClr val="tx1"/>
                                </a:solidFill>
                              </a:rPr>
                              <m:t>−2</m:t>
                            </m:r>
                            <m:r>
                              <m:rPr>
                                <m:nor/>
                              </m:rPr>
                              <a:rPr lang="en-US" sz="3200" b="1" baseline="-25000">
                                <a:solidFill>
                                  <a:schemeClr val="tx1"/>
                                </a:solidFill>
                              </a:rPr>
                              <m:t>         </m:t>
                            </m:r>
                            <m:r>
                              <m:rPr>
                                <m:nor/>
                              </m:rPr>
                              <a:rPr lang="en-US" sz="3200" b="1">
                                <a:solidFill>
                                  <a:schemeClr val="tx1"/>
                                </a:solidFill>
                              </a:rPr>
                              <m:t>4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3200" b="1">
                                <a:solidFill>
                                  <a:schemeClr val="tx1"/>
                                </a:solidFill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3200" b="1" baseline="-25000">
                                <a:solidFill>
                                  <a:schemeClr val="tx1"/>
                                </a:solidFill>
                              </a:rPr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 sz="3200" b="1" i="0" baseline="-25000" smtClean="0">
                                <a:solidFill>
                                  <a:schemeClr val="tx1"/>
                                </a:solidFill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3200" b="1" baseline="-25000">
                                <a:solidFill>
                                  <a:schemeClr val="tx1"/>
                                </a:solidFill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3200" b="1">
                                <a:solidFill>
                                  <a:schemeClr val="tx1"/>
                                </a:solidFill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3200" b="1" baseline="-2500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200" b="1" i="0" baseline="-25000" smtClean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200" b="1" baseline="-25000">
                                <a:solidFill>
                                  <a:schemeClr val="tx1"/>
                                </a:solidFill>
                              </a:rPr>
                              <m:t>        </m:t>
                            </m:r>
                            <m:r>
                              <m:rPr>
                                <m:nor/>
                              </m:rPr>
                              <a:rPr lang="en-US" sz="3200" b="1">
                                <a:solidFill>
                                  <a:schemeClr val="tx1"/>
                                </a:solidFill>
                              </a:rPr>
                              <m:t>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3200" b="1">
                                <a:solidFill>
                                  <a:schemeClr val="tx1"/>
                                </a:solidFill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3200" b="1" baseline="-25000">
                                <a:solidFill>
                                  <a:schemeClr val="tx1"/>
                                </a:solidFill>
                              </a:rPr>
                              <m:t>          </m:t>
                            </m:r>
                            <m:r>
                              <m:rPr>
                                <m:nor/>
                              </m:rPr>
                              <a:rPr lang="en-US" sz="3200" b="1">
                                <a:solidFill>
                                  <a:schemeClr val="tx1"/>
                                </a:solidFill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3200" b="1" baseline="-25000">
                                <a:solidFill>
                                  <a:schemeClr val="tx1"/>
                                </a:solidFill>
                              </a:rPr>
                              <m:t>          </m:t>
                            </m:r>
                            <m:r>
                              <m:rPr>
                                <m:nor/>
                              </m:rPr>
                              <a:rPr lang="en-US" sz="3200" b="1">
                                <a:solidFill>
                                  <a:schemeClr val="tx1"/>
                                </a:solidFill>
                              </a:rPr>
                              <m:t>0</m:t>
                            </m:r>
                          </m:e>
                        </m:eqArr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L.H.S = R.H.S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4079425"/>
              </a:xfrm>
              <a:blipFill rotWithShape="0">
                <a:blip r:embed="rId5"/>
                <a:stretch>
                  <a:fillRect l="-1649" t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Callout 3"/>
          <p:cNvSpPr/>
          <p:nvPr/>
        </p:nvSpPr>
        <p:spPr>
          <a:xfrm>
            <a:off x="6045190" y="2336873"/>
            <a:ext cx="5005102" cy="3595607"/>
          </a:xfrm>
          <a:prstGeom prst="cloudCallou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First property is,</a:t>
            </a:r>
          </a:p>
          <a:p>
            <a:pPr algn="ctr"/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(A</a:t>
            </a:r>
            <a:r>
              <a:rPr lang="en-US" sz="2800" baseline="30000" dirty="0">
                <a:solidFill>
                  <a:schemeClr val="accent4">
                    <a:lumMod val="50000"/>
                  </a:schemeClr>
                </a:solidFill>
              </a:rPr>
              <a:t>-1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r>
              <a:rPr lang="en-US" sz="2800" baseline="30000" dirty="0">
                <a:solidFill>
                  <a:schemeClr val="accent4">
                    <a:lumMod val="50000"/>
                  </a:schemeClr>
                </a:solidFill>
              </a:rPr>
              <a:t>-1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=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A</a:t>
            </a:r>
            <a:r>
              <a:rPr lang="en-US" sz="2800" baseline="30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0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 mod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2</a:t>
            </a:r>
            <a:r>
              <a:rPr lang="en-US" baseline="30000" dirty="0" smtClean="0">
                <a:solidFill>
                  <a:prstClr val="white"/>
                </a:solidFill>
              </a:rPr>
              <a:t>nd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PROPERTY: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9613861" cy="43428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chemeClr val="bg1"/>
                        </a:solidFill>
                      </a:rPr>
                      <m:t>A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3  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bg1"/>
                                </a:solidFill>
                              </a:rPr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−2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bg1"/>
                                </a:solidFill>
                              </a:rPr>
                              <m:t>         </m:t>
                            </m:r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4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bg1"/>
                                </a:solidFill>
                              </a:rPr>
                              <m:t>         </m:t>
                            </m:r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bg1"/>
                                </a:solidFill>
                              </a:rPr>
                              <m:t>         </m:t>
                            </m:r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bg1"/>
                                </a:solidFill>
                              </a:rPr>
                              <m:t>          </m:t>
                            </m:r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bg1"/>
                                </a:solidFill>
                              </a:rPr>
                              <m:t>          </m:t>
                            </m:r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0</m:t>
                            </m:r>
                          </m:e>
                        </m:eqAr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prove </a:t>
                </a:r>
              </a:p>
              <a:p>
                <a:pPr marL="0" indent="0">
                  <a:buNone/>
                </a:pPr>
                <a:r>
                  <a:rPr lang="en-US" dirty="0"/>
                  <a:t>A</a:t>
                </a:r>
                <a:r>
                  <a:rPr lang="en-US" baseline="30000" dirty="0"/>
                  <a:t>n  </a:t>
                </a:r>
                <a:r>
                  <a:rPr lang="en-US" dirty="0"/>
                  <a:t>is </a:t>
                </a:r>
                <a:r>
                  <a:rPr lang="en-US" dirty="0" smtClean="0"/>
                  <a:t>invertible</a:t>
                </a:r>
                <a:endParaRPr lang="en-US" baseline="30000" dirty="0" smtClean="0"/>
              </a:p>
              <a:p>
                <a:pPr marL="0" indent="0">
                  <a:buNone/>
                </a:pPr>
                <a:r>
                  <a:rPr lang="en-US" dirty="0"/>
                  <a:t>&amp; (A</a:t>
                </a:r>
                <a:r>
                  <a:rPr lang="en-US" baseline="30000" dirty="0"/>
                  <a:t>n</a:t>
                </a:r>
                <a:r>
                  <a:rPr lang="en-US" dirty="0"/>
                  <a:t>)</a:t>
                </a:r>
                <a:r>
                  <a:rPr lang="en-US" baseline="30000" dirty="0"/>
                  <a:t>-1 </a:t>
                </a:r>
                <a:r>
                  <a:rPr lang="en-US" dirty="0"/>
                  <a:t>= (</a:t>
                </a:r>
                <a:r>
                  <a:rPr lang="en-US" dirty="0" smtClean="0"/>
                  <a:t>A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)</a:t>
                </a:r>
                <a:r>
                  <a:rPr lang="en-US" baseline="30000" dirty="0" smtClean="0"/>
                  <a:t>n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Let n= 2</a:t>
                </a:r>
              </a:p>
              <a:p>
                <a:pPr marL="0" indent="0">
                  <a:buNone/>
                </a:pPr>
                <a:r>
                  <a:rPr lang="en-US" dirty="0" smtClean="0"/>
                  <a:t>Consider L.H.S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9613861" cy="4342896"/>
              </a:xfrm>
              <a:blipFill rotWithShape="0">
                <a:blip r:embed="rId5"/>
                <a:stretch>
                  <a:fillRect l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9" b="62840"/>
          <a:stretch/>
        </p:blipFill>
        <p:spPr>
          <a:xfrm>
            <a:off x="4014061" y="263471"/>
            <a:ext cx="6462793" cy="2913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9" b="47847"/>
          <a:stretch/>
        </p:blipFill>
        <p:spPr>
          <a:xfrm>
            <a:off x="4014061" y="263471"/>
            <a:ext cx="6462793" cy="46029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9" b="31752"/>
          <a:stretch/>
        </p:blipFill>
        <p:spPr>
          <a:xfrm>
            <a:off x="4014061" y="263471"/>
            <a:ext cx="6462793" cy="64162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031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98" r="22663" b="31672"/>
          <a:stretch/>
        </p:blipFill>
        <p:spPr>
          <a:xfrm>
            <a:off x="557186" y="2336872"/>
            <a:ext cx="4930065" cy="16616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Wave 6"/>
              <p:cNvSpPr/>
              <p:nvPr/>
            </p:nvSpPr>
            <p:spPr>
              <a:xfrm>
                <a:off x="6679770" y="2336873"/>
                <a:ext cx="4611170" cy="4255865"/>
              </a:xfrm>
              <a:prstGeom prst="wav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As we know that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m:rPr>
                            <m:nor/>
                          </m:rPr>
                          <a:rPr lang="en-US" sz="3200" b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3200" b="1" baseline="300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−1</m:t>
                        </m:r>
                      </m:e>
                    </m:d>
                  </m:oMath>
                </a14:m>
                <a:endParaRPr lang="en-US" sz="3200" b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So,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3200" b="1" i="0" baseline="3000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3200" b="1" baseline="300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 </m:t>
                        </m:r>
                      </m:e>
                      <m:e>
                        <m: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3200" b="1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en-US" sz="3200" b="1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3200" b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200" b="1" baseline="300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 </m:t>
                        </m:r>
                      </m:e>
                      <m:e>
                        <m:r>
                          <m:rPr>
                            <m:nor/>
                          </m:rPr>
                          <a:rPr lang="en-US" sz="3200" b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3200" b="1" i="0" baseline="3000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3200" b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200" b="1" baseline="3000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−1</m:t>
                        </m:r>
                      </m:e>
                    </m:d>
                  </m:oMath>
                </a14:m>
                <a:endParaRPr lang="en-US" sz="32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Wav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770" y="2336873"/>
                <a:ext cx="4611170" cy="4255865"/>
              </a:xfrm>
              <a:prstGeom prst="wave">
                <a:avLst/>
              </a:prstGeom>
              <a:blipFill rotWithShape="0">
                <a:blip r:embed="rId6"/>
                <a:stretch>
                  <a:fillRect l="-3298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98" r="22663" b="5085"/>
          <a:stretch/>
        </p:blipFill>
        <p:spPr>
          <a:xfrm>
            <a:off x="557186" y="2336872"/>
            <a:ext cx="4930065" cy="4255865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3235910" y="235022"/>
            <a:ext cx="4192716" cy="2518644"/>
          </a:xfrm>
          <a:prstGeom prst="cloud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Remember that</a:t>
            </a:r>
          </a:p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L.H.S</a:t>
            </a:r>
          </a:p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(A</a:t>
            </a:r>
            <a:r>
              <a:rPr lang="en-US" sz="2800" baseline="30000" dirty="0" smtClean="0">
                <a:solidFill>
                  <a:schemeClr val="accent4">
                    <a:lumMod val="5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  <a:r>
              <a:rPr lang="en-US" sz="2800" baseline="30000" dirty="0" smtClean="0">
                <a:solidFill>
                  <a:schemeClr val="accent4">
                    <a:lumMod val="50000"/>
                  </a:schemeClr>
                </a:solidFill>
              </a:rPr>
              <a:t>-1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 =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A</a:t>
            </a:r>
            <a:r>
              <a:rPr lang="en-US" sz="2800" baseline="3000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  <a:r>
              <a:rPr lang="en-US" sz="2800" baseline="30000" dirty="0" smtClean="0">
                <a:solidFill>
                  <a:schemeClr val="accent4">
                    <a:lumMod val="50000"/>
                  </a:schemeClr>
                </a:solidFill>
              </a:rPr>
              <a:t>-</a:t>
            </a:r>
            <a:r>
              <a:rPr lang="en-US" sz="2800" baseline="30000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71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  <p:extLst mod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</a:t>
            </a:r>
            <a:r>
              <a:rPr lang="en-US" dirty="0"/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4" r="11132" b="82158"/>
          <a:stretch/>
        </p:blipFill>
        <p:spPr>
          <a:xfrm>
            <a:off x="5253925" y="139486"/>
            <a:ext cx="6401651" cy="20302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98" r="34632" b="5085"/>
          <a:stretch/>
        </p:blipFill>
        <p:spPr>
          <a:xfrm>
            <a:off x="216976" y="2238710"/>
            <a:ext cx="4773477" cy="4400522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4" r="11132" b="64861"/>
          <a:stretch/>
        </p:blipFill>
        <p:spPr>
          <a:xfrm>
            <a:off x="5253925" y="139486"/>
            <a:ext cx="6401651" cy="3998562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4" r="11132" b="42881"/>
          <a:stretch/>
        </p:blipFill>
        <p:spPr>
          <a:xfrm>
            <a:off x="5253925" y="139485"/>
            <a:ext cx="6401651" cy="64997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756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4" t="35252" r="11132" b="43572"/>
          <a:stretch/>
        </p:blipFill>
        <p:spPr>
          <a:xfrm>
            <a:off x="1906293" y="154982"/>
            <a:ext cx="8524064" cy="2154266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4" t="35251" r="11132" b="23158"/>
          <a:stretch/>
        </p:blipFill>
        <p:spPr>
          <a:xfrm>
            <a:off x="1906293" y="154981"/>
            <a:ext cx="8524064" cy="423103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4" t="35252" r="11132"/>
          <a:stretch/>
        </p:blipFill>
        <p:spPr>
          <a:xfrm>
            <a:off x="1906293" y="154981"/>
            <a:ext cx="8524064" cy="65867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91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" r="26634" b="80513"/>
          <a:stretch/>
        </p:blipFill>
        <p:spPr>
          <a:xfrm>
            <a:off x="5253925" y="309966"/>
            <a:ext cx="5842861" cy="3363132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4" t="77071" r="18803" b="2479"/>
          <a:stretch/>
        </p:blipFill>
        <p:spPr>
          <a:xfrm>
            <a:off x="170482" y="2572719"/>
            <a:ext cx="4757979" cy="3890074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" r="26634" b="63452"/>
          <a:stretch/>
        </p:blipFill>
        <p:spPr>
          <a:xfrm>
            <a:off x="5253925" y="309966"/>
            <a:ext cx="5842861" cy="63078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391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200" dirty="0" smtClean="0"/>
                  <a:t>(A</a:t>
                </a:r>
                <a:r>
                  <a:rPr lang="en-US" sz="3200" baseline="30000" dirty="0" smtClean="0"/>
                  <a:t>2</a:t>
                </a:r>
                <a:r>
                  <a:rPr lang="en-US" sz="3200" dirty="0" smtClean="0"/>
                  <a:t>)</a:t>
                </a:r>
                <a:r>
                  <a:rPr lang="en-US" sz="3200" baseline="30000" dirty="0" smtClean="0"/>
                  <a:t>-</a:t>
                </a:r>
                <a:r>
                  <a:rPr lang="en-US" sz="3200" baseline="30000" dirty="0"/>
                  <a:t>1 </a:t>
                </a:r>
                <a:r>
                  <a:rPr lang="en-US" sz="3200" b="1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3200" b="1" i="0" smtClean="0"/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3200" b="1"/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3200" b="1" baseline="-25000"/>
                              <m:t>           </m:t>
                            </m:r>
                            <m:r>
                              <m:rPr>
                                <m:nor/>
                              </m:rPr>
                              <a:rPr lang="en-US" sz="3200" b="1" i="0" smtClean="0"/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3200" b="1" baseline="-25000"/>
                              <m:t>                </m:t>
                            </m:r>
                            <m:r>
                              <m:rPr>
                                <m:nor/>
                              </m:rPr>
                              <a:rPr lang="en-US" sz="3200" b="1" i="0" smtClean="0"/>
                              <m:t>−2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3200" b="1" i="0" smtClean="0"/>
                              <m:t>−1/2</m:t>
                            </m:r>
                            <m:r>
                              <m:rPr>
                                <m:nor/>
                              </m:rPr>
                              <a:rPr lang="en-US" sz="3200" b="1" baseline="-25000"/>
                              <m:t>           </m:t>
                            </m:r>
                            <m:r>
                              <m:rPr>
                                <m:nor/>
                              </m:rPr>
                              <a:rPr lang="en-US" sz="3200" b="1" i="0" smtClean="0"/>
                              <m:t>3/2</m:t>
                            </m:r>
                            <m:r>
                              <m:rPr>
                                <m:nor/>
                              </m:rPr>
                              <a:rPr lang="en-US" sz="3200" b="1" baseline="-25000"/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 sz="3200" b="1" i="0" baseline="-2500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200" b="1" baseline="-25000"/>
                              <m:t>        </m:t>
                            </m:r>
                            <m:r>
                              <m:rPr>
                                <m:nor/>
                              </m:rPr>
                              <a:rPr lang="en-US" sz="3200" b="1" i="0" smtClean="0"/>
                              <m:t>−1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3200" b="1"/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3200" b="1" baseline="-25000"/>
                              <m:t>             </m:t>
                            </m:r>
                            <m:r>
                              <m:rPr>
                                <m:nor/>
                              </m:rPr>
                              <a:rPr lang="en-US" sz="3200" b="1" i="0" smtClean="0"/>
                              <m:t>−1/2</m:t>
                            </m:r>
                            <m:r>
                              <m:rPr>
                                <m:nor/>
                              </m:rPr>
                              <a:rPr lang="en-US" sz="3200" b="1" baseline="-25000"/>
                              <m:t>            </m:t>
                            </m:r>
                            <m:r>
                              <m:rPr>
                                <m:nor/>
                              </m:rPr>
                              <a:rPr lang="en-US" sz="3200" b="1" i="0" smtClean="0"/>
                              <m:t>3/2</m:t>
                            </m:r>
                          </m:e>
                        </m:eqAr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Callout 3"/>
          <p:cNvSpPr/>
          <p:nvPr/>
        </p:nvSpPr>
        <p:spPr>
          <a:xfrm>
            <a:off x="6692032" y="2466778"/>
            <a:ext cx="4192716" cy="2518644"/>
          </a:xfrm>
          <a:prstGeom prst="cloud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REMEMBER</a:t>
            </a:r>
          </a:p>
          <a:p>
            <a:pPr algn="ctr"/>
            <a:endParaRPr lang="en-US" sz="24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TO PROVE</a:t>
            </a:r>
          </a:p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(A</a:t>
            </a:r>
            <a:r>
              <a:rPr lang="en-US" sz="2800" baseline="3000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  <a:r>
              <a:rPr lang="en-US" sz="2800" baseline="30000" dirty="0" smtClean="0">
                <a:solidFill>
                  <a:schemeClr val="accent4">
                    <a:lumMod val="50000"/>
                  </a:schemeClr>
                </a:solidFill>
              </a:rPr>
              <a:t>-1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 = (A</a:t>
            </a:r>
            <a:r>
              <a:rPr lang="en-US" sz="2800" baseline="30000" dirty="0" smtClean="0">
                <a:solidFill>
                  <a:schemeClr val="accent4">
                    <a:lumMod val="50000"/>
                  </a:schemeClr>
                </a:solidFill>
              </a:rPr>
              <a:t>-1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  <a:r>
              <a:rPr lang="en-US" sz="2800" baseline="3000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871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 mod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03" r="12003" b="38960"/>
          <a:stretch/>
        </p:blipFill>
        <p:spPr>
          <a:xfrm>
            <a:off x="4001872" y="123986"/>
            <a:ext cx="6614468" cy="2727702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402956" y="3785432"/>
            <a:ext cx="3598916" cy="2714646"/>
          </a:xfrm>
          <a:prstGeom prst="cloud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REMEMBER</a:t>
            </a:r>
          </a:p>
          <a:p>
            <a:pPr algn="ctr"/>
            <a:endParaRPr lang="en-US" sz="24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R.H.S is</a:t>
            </a:r>
          </a:p>
          <a:p>
            <a:pPr algn="ctr"/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A</a:t>
            </a:r>
            <a:r>
              <a:rPr lang="en-US" sz="2800" baseline="30000" dirty="0" smtClean="0">
                <a:solidFill>
                  <a:schemeClr val="accent4">
                    <a:lumMod val="50000"/>
                  </a:schemeClr>
                </a:solidFill>
              </a:rPr>
              <a:t>-1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  <a:r>
              <a:rPr lang="en-US" sz="2800" baseline="30000" dirty="0" smtClean="0">
                <a:solidFill>
                  <a:schemeClr val="accent4">
                    <a:lumMod val="5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 =(A</a:t>
            </a:r>
            <a:r>
              <a:rPr lang="en-US" sz="2800" baseline="30000" dirty="0" smtClean="0">
                <a:solidFill>
                  <a:schemeClr val="accent4">
                    <a:lumMod val="50000"/>
                  </a:schemeClr>
                </a:solidFill>
              </a:rPr>
              <a:t>-1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  <a:r>
              <a:rPr lang="en-US" sz="2800" baseline="3000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03" r="12003" b="20809"/>
          <a:stretch/>
        </p:blipFill>
        <p:spPr>
          <a:xfrm>
            <a:off x="4001872" y="123986"/>
            <a:ext cx="6614468" cy="4525506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03" r="12003"/>
          <a:stretch/>
        </p:blipFill>
        <p:spPr>
          <a:xfrm>
            <a:off x="4001872" y="123986"/>
            <a:ext cx="6614468" cy="65867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02956" y="2432822"/>
                <a:ext cx="3285641" cy="837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A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-1 </a:t>
                </a:r>
                <a:r>
                  <a:rPr lang="en-US" b="1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bg1"/>
                                </a:solidFill>
                              </a:rPr>
                              <m:t>           </m:t>
                            </m:r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−2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bg1"/>
                                </a:solidFill>
                              </a:rPr>
                              <m:t>                </m:t>
                            </m:r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bg1"/>
                                </a:solidFill>
                              </a:rPr>
                              <m:t>                </m:t>
                            </m:r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bg1"/>
                                </a:solidFill>
                              </a:rPr>
                              <m:t>                </m:t>
                            </m:r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−1/2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bg1"/>
                                </a:solidFill>
                              </a:rPr>
                              <m:t>          </m:t>
                            </m:r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3/2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bg1"/>
                                </a:solidFill>
                              </a:rPr>
                              <m:t>          </m:t>
                            </m:r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−1</m:t>
                            </m:r>
                          </m:e>
                        </m:eqAr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baseline="30000" dirty="0"/>
                  <a:t>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56" y="2432822"/>
                <a:ext cx="3285641" cy="837730"/>
              </a:xfrm>
              <a:prstGeom prst="rect">
                <a:avLst/>
              </a:prstGeom>
              <a:blipFill rotWithShape="0">
                <a:blip r:embed="rId6"/>
                <a:stretch>
                  <a:fillRect l="-1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5379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 mod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4264"/>
            <a:ext cx="9613861" cy="44170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To Show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(A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)</a:t>
            </a:r>
            <a:r>
              <a:rPr lang="en-US" sz="2800" baseline="30000" dirty="0" smtClean="0"/>
              <a:t>-</a:t>
            </a:r>
            <a:r>
              <a:rPr lang="en-US" sz="2800" baseline="30000" dirty="0"/>
              <a:t>1</a:t>
            </a:r>
            <a:r>
              <a:rPr lang="en-US" sz="2800" dirty="0"/>
              <a:t> = (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-1</a:t>
            </a:r>
            <a:r>
              <a:rPr lang="en-US" sz="2800" dirty="0" smtClean="0"/>
              <a:t>)</a:t>
            </a:r>
            <a:r>
              <a:rPr lang="en-US" sz="2800" baseline="30000" dirty="0" smtClean="0"/>
              <a:t>n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Since n = 2</a:t>
            </a:r>
            <a:endParaRPr lang="en-US" sz="2800" baseline="30000" dirty="0"/>
          </a:p>
          <a:p>
            <a:pPr marL="0" indent="0">
              <a:buNone/>
            </a:pPr>
            <a:r>
              <a:rPr lang="en-US" sz="2800" dirty="0" smtClean="0"/>
              <a:t>(</a:t>
            </a:r>
            <a:r>
              <a:rPr lang="en-US" sz="2800" dirty="0"/>
              <a:t>A</a:t>
            </a:r>
            <a:r>
              <a:rPr lang="en-US" sz="2800" baseline="30000" dirty="0"/>
              <a:t>2</a:t>
            </a:r>
            <a:r>
              <a:rPr lang="en-US" sz="2800" dirty="0"/>
              <a:t>)</a:t>
            </a:r>
            <a:r>
              <a:rPr lang="en-US" sz="2800" baseline="30000" dirty="0"/>
              <a:t>-1</a:t>
            </a:r>
            <a:r>
              <a:rPr lang="en-US" sz="2800" dirty="0"/>
              <a:t> = (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-1</a:t>
            </a:r>
            <a:r>
              <a:rPr lang="en-US" sz="2800" dirty="0" smtClean="0"/>
              <a:t>)</a:t>
            </a:r>
            <a:r>
              <a:rPr lang="en-US" sz="2800" baseline="30000" dirty="0" smtClean="0"/>
              <a:t>2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L.H.S = R.H.S</a:t>
            </a:r>
          </a:p>
          <a:p>
            <a:pPr marL="0" indent="0">
              <a:buNone/>
            </a:pPr>
            <a:r>
              <a:rPr lang="en-US" sz="2800" dirty="0" smtClean="0"/>
              <a:t>Hence proved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4215539" y="1164409"/>
                <a:ext cx="5951348" cy="2557219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L.H.S</a:t>
                </a:r>
              </a:p>
              <a:p>
                <a:r>
                  <a:rPr lang="en-US" sz="28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(A</a:t>
                </a:r>
                <a:r>
                  <a:rPr lang="en-US" sz="2800" baseline="30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2</a:t>
                </a:r>
                <a:r>
                  <a:rPr lang="en-US" sz="2800" dirty="0">
                    <a:solidFill>
                      <a:schemeClr val="accent4">
                        <a:lumMod val="50000"/>
                      </a:schemeClr>
                    </a:solidFill>
                  </a:rPr>
                  <a:t>)</a:t>
                </a:r>
                <a:r>
                  <a:rPr lang="en-US" sz="2800" baseline="30000" dirty="0">
                    <a:solidFill>
                      <a:schemeClr val="accent4">
                        <a:lumMod val="50000"/>
                      </a:schemeClr>
                    </a:solidFill>
                  </a:rPr>
                  <a:t>-1 </a:t>
                </a:r>
                <a:r>
                  <a:rPr lang="en-US" sz="2800" b="1" dirty="0">
                    <a:solidFill>
                      <a:schemeClr val="accent4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8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800" b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0  </m:t>
                            </m:r>
                            <m:r>
                              <m:rPr>
                                <m:nor/>
                              </m:rPr>
                              <a:rPr lang="en-US" sz="2800" b="1" baseline="-2500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           </m:t>
                            </m:r>
                            <m:r>
                              <m:rPr>
                                <m:nor/>
                              </m:rPr>
                              <a:rPr lang="en-US" sz="2800" b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800" b="1" baseline="-2500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                </m:t>
                            </m:r>
                            <m:r>
                              <m:rPr>
                                <m:nor/>
                              </m:rPr>
                              <a:rPr lang="en-US" sz="2800" b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−2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 b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−1/2</m:t>
                            </m:r>
                            <m:r>
                              <m:rPr>
                                <m:nor/>
                              </m:rPr>
                              <a:rPr lang="en-US" sz="2800" b="1" baseline="-2500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           </m:t>
                            </m:r>
                            <m:r>
                              <m:rPr>
                                <m:nor/>
                              </m:rPr>
                              <a:rPr lang="en-US" sz="2800" b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3/2</m:t>
                            </m:r>
                            <m:r>
                              <m:rPr>
                                <m:nor/>
                              </m:rPr>
                              <a:rPr lang="en-US" sz="2800" b="1" baseline="-2500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               </m:t>
                            </m:r>
                            <m:r>
                              <m:rPr>
                                <m:nor/>
                              </m:rPr>
                              <a:rPr lang="en-US" sz="2800" b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−1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 b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2800" b="1" baseline="-2500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             </m:t>
                            </m:r>
                            <m:r>
                              <m:rPr>
                                <m:nor/>
                              </m:rPr>
                              <a:rPr lang="en-US" sz="2800" b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−1/2</m:t>
                            </m:r>
                            <m:r>
                              <m:rPr>
                                <m:nor/>
                              </m:rPr>
                              <a:rPr lang="en-US" sz="2800" b="1" baseline="-2500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            </m:t>
                            </m:r>
                            <m:r>
                              <m:rPr>
                                <m:nor/>
                              </m:rPr>
                              <a:rPr lang="en-US" sz="2800" b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3/2</m:t>
                            </m:r>
                          </m:e>
                        </m:eqArr>
                        <m:r>
                          <a:rPr lang="en-US" sz="28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539" y="1164409"/>
                <a:ext cx="5951348" cy="2557219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215540" y="3881677"/>
                <a:ext cx="5951347" cy="2557219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R.H.S</a:t>
                </a:r>
              </a:p>
              <a:p>
                <a:r>
                  <a:rPr lang="en-US" sz="28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(A</a:t>
                </a:r>
                <a:r>
                  <a:rPr lang="en-US" sz="2800" baseline="300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-1</a:t>
                </a:r>
                <a:r>
                  <a:rPr lang="en-US" sz="28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)</a:t>
                </a:r>
                <a:r>
                  <a:rPr lang="en-US" sz="2800" baseline="300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2</a:t>
                </a:r>
                <a:r>
                  <a:rPr lang="en-US" sz="28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800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800" b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0  </m:t>
                            </m:r>
                            <m:r>
                              <m:rPr>
                                <m:nor/>
                              </m:rPr>
                              <a:rPr lang="en-US" sz="2800" b="1" baseline="-250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           </m:t>
                            </m:r>
                            <m:r>
                              <m:rPr>
                                <m:nor/>
                              </m:rPr>
                              <a:rPr lang="en-US" sz="2800" b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800" b="1" baseline="-250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                </m:t>
                            </m:r>
                            <m:r>
                              <m:rPr>
                                <m:nor/>
                              </m:rPr>
                              <a:rPr lang="en-US" sz="2800" b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−2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 b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−1/2</m:t>
                            </m:r>
                            <m:r>
                              <m:rPr>
                                <m:nor/>
                              </m:rPr>
                              <a:rPr lang="en-US" sz="2800" b="1" baseline="-250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           </m:t>
                            </m:r>
                            <m:r>
                              <m:rPr>
                                <m:nor/>
                              </m:rPr>
                              <a:rPr lang="en-US" sz="2800" b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3/2</m:t>
                            </m:r>
                            <m:r>
                              <m:rPr>
                                <m:nor/>
                              </m:rPr>
                              <a:rPr lang="en-US" sz="2800" b="1" baseline="-250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               </m:t>
                            </m:r>
                            <m:r>
                              <m:rPr>
                                <m:nor/>
                              </m:rPr>
                              <a:rPr lang="en-US" sz="2800" b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−1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 b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2800" b="1" baseline="-250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             </m:t>
                            </m:r>
                            <m:r>
                              <m:rPr>
                                <m:nor/>
                              </m:rPr>
                              <a:rPr lang="en-US" sz="2800" b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−1/2</m:t>
                            </m:r>
                            <m:r>
                              <m:rPr>
                                <m:nor/>
                              </m:rPr>
                              <a:rPr lang="en-US" sz="2800" b="1" baseline="-250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            </m:t>
                            </m:r>
                            <m:r>
                              <m:rPr>
                                <m:nor/>
                              </m:rPr>
                              <a:rPr lang="en-US" sz="2800" b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3/2</m:t>
                            </m:r>
                          </m:e>
                        </m:eqArr>
                        <m:r>
                          <a:rPr lang="en-US" sz="28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540" y="3881677"/>
                <a:ext cx="5951347" cy="2557219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accent3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03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  <p:extLst mod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3</a:t>
            </a:r>
            <a:r>
              <a:rPr lang="en-US" baseline="30000" dirty="0" smtClean="0">
                <a:solidFill>
                  <a:prstClr val="white"/>
                </a:solidFill>
              </a:rPr>
              <a:t>rd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PROPERTY: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9613861" cy="39709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chemeClr val="bg1"/>
                        </a:solidFill>
                      </a:rPr>
                      <m:t>A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3  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bg1"/>
                                </a:solidFill>
                              </a:rPr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−2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bg1"/>
                                </a:solidFill>
                              </a:rPr>
                              <m:t>         </m:t>
                            </m:r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4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bg1"/>
                                </a:solidFill>
                              </a:rPr>
                              <m:t>         </m:t>
                            </m:r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bg1"/>
                                </a:solidFill>
                              </a:rPr>
                              <m:t>         </m:t>
                            </m:r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bg1"/>
                                </a:solidFill>
                              </a:rPr>
                              <m:t>          </m:t>
                            </m:r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bg1"/>
                                </a:solidFill>
                              </a:rPr>
                              <m:t>          </m:t>
                            </m:r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bg1"/>
                                </a:solidFill>
                              </a:rPr>
                              <m:t>0</m:t>
                            </m:r>
                          </m:e>
                        </m:eqAr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To Show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any non zero scalar K, the matrix KA is invertible &amp;</a:t>
                </a:r>
              </a:p>
              <a:p>
                <a:pPr marL="0" indent="0">
                  <a:buNone/>
                </a:pPr>
                <a:r>
                  <a:rPr lang="en-US" dirty="0"/>
                  <a:t>     (kA)</a:t>
                </a:r>
                <a:r>
                  <a:rPr lang="en-US" baseline="30000" dirty="0"/>
                  <a:t>-1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</a:t>
                </a:r>
                <a:r>
                  <a:rPr lang="en-US" baseline="30000" dirty="0"/>
                  <a:t>-1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Let k = 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9613861" cy="3970937"/>
              </a:xfrm>
              <a:blipFill rotWithShape="0">
                <a:blip r:embed="rId5"/>
                <a:stretch>
                  <a:fillRect l="-1015" b="-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8901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ELEMENTARY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endParaRPr lang="en-US" dirty="0" smtClean="0"/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If </a:t>
            </a:r>
            <a:r>
              <a:rPr lang="en-US" dirty="0"/>
              <a:t>the </a:t>
            </a:r>
            <a:r>
              <a:rPr lang="en-US" b="1" dirty="0"/>
              <a:t>elementary matrix</a:t>
            </a:r>
            <a:r>
              <a:rPr lang="en-US" dirty="0"/>
              <a:t> E results from performing a certain row operation 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baseline="-25000" dirty="0"/>
              <a:t>n </a:t>
            </a:r>
            <a:r>
              <a:rPr lang="en-US" dirty="0"/>
              <a:t> and if A is an </a:t>
            </a:r>
            <a:r>
              <a:rPr lang="en-US" dirty="0" err="1"/>
              <a:t>m×n</a:t>
            </a:r>
            <a:r>
              <a:rPr lang="en-US" dirty="0"/>
              <a:t> </a:t>
            </a:r>
            <a:r>
              <a:rPr lang="en-US" b="1" dirty="0"/>
              <a:t>matrix</a:t>
            </a:r>
            <a:r>
              <a:rPr lang="en-US" dirty="0"/>
              <a:t>, then the product EA is the </a:t>
            </a:r>
            <a:r>
              <a:rPr lang="en-US" b="1" dirty="0"/>
              <a:t>matrix</a:t>
            </a:r>
            <a:r>
              <a:rPr lang="en-US" dirty="0"/>
              <a:t> that results when this same row operation is performed on </a:t>
            </a:r>
            <a:r>
              <a:rPr lang="en-US" dirty="0" smtClean="0"/>
              <a:t>A.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Every elementary matrix is invertible, and the inverse is also an elementary </a:t>
            </a:r>
            <a:r>
              <a:rPr lang="en-US" dirty="0" smtClean="0"/>
              <a:t>matrix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204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9485" y="2126084"/>
                <a:ext cx="10154697" cy="4414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(kA)</a:t>
                </a:r>
                <a:r>
                  <a:rPr lang="en-US" baseline="30000" dirty="0"/>
                  <a:t>-1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</a:t>
                </a:r>
                <a:r>
                  <a:rPr lang="en-US" baseline="30000" dirty="0"/>
                  <a:t>-1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Consider L.H.S</a:t>
                </a:r>
              </a:p>
              <a:p>
                <a:pPr marL="0" indent="0">
                  <a:buNone/>
                </a:pPr>
                <a:r>
                  <a:rPr lang="en-US" dirty="0" smtClean="0"/>
                  <a:t>As we know that </a:t>
                </a:r>
              </a:p>
              <a:p>
                <a:pPr marL="0" indent="0">
                  <a:buNone/>
                </a:pPr>
                <a:r>
                  <a:rPr lang="en-US" dirty="0"/>
                  <a:t>(kA)</a:t>
                </a:r>
                <a:r>
                  <a:rPr lang="en-US" baseline="30000" dirty="0"/>
                  <a:t>-1 </a:t>
                </a:r>
                <a:r>
                  <a:rPr lang="en-US" dirty="0" smtClean="0"/>
                  <a:t>= A</a:t>
                </a:r>
                <a:r>
                  <a:rPr lang="en-US" baseline="30000" dirty="0" smtClean="0"/>
                  <a:t>-1 </a:t>
                </a:r>
                <a:r>
                  <a:rPr lang="en-US" dirty="0" smtClean="0"/>
                  <a:t>k</a:t>
                </a:r>
                <a:r>
                  <a:rPr lang="en-US" baseline="30000" dirty="0" smtClean="0"/>
                  <a:t>-1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have calculated </a:t>
                </a:r>
                <a:r>
                  <a:rPr lang="en-US" dirty="0"/>
                  <a:t>A</a:t>
                </a:r>
                <a:r>
                  <a:rPr lang="en-US" baseline="30000" dirty="0"/>
                  <a:t>-1 </a:t>
                </a:r>
                <a:r>
                  <a:rPr lang="en-US" b="1" dirty="0" smtClean="0"/>
                  <a:t>for 1</a:t>
                </a:r>
                <a:r>
                  <a:rPr lang="en-US" b="1" baseline="30000" dirty="0" smtClean="0"/>
                  <a:t>st</a:t>
                </a:r>
                <a:r>
                  <a:rPr lang="en-US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property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</a:t>
                </a:r>
                <a:r>
                  <a:rPr lang="en-US" baseline="30000" dirty="0" smtClean="0"/>
                  <a:t>-1 </a:t>
                </a:r>
                <a:r>
                  <a:rPr lang="en-US" b="1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b="1"/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b="1" baseline="-25000"/>
                              <m:t>           </m:t>
                            </m:r>
                            <m:r>
                              <m:rPr>
                                <m:nor/>
                              </m:rPr>
                              <a:rPr lang="en-US" b="1"/>
                              <m:t>−2</m:t>
                            </m:r>
                            <m:r>
                              <m:rPr>
                                <m:nor/>
                              </m:rPr>
                              <a:rPr lang="en-US" b="1" baseline="-25000"/>
                              <m:t>                </m:t>
                            </m:r>
                            <m:r>
                              <m:rPr>
                                <m:nor/>
                              </m:rPr>
                              <a:rPr lang="en-US" b="1"/>
                              <m:t>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1"/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b="1" baseline="-25000"/>
                              <m:t>                </m:t>
                            </m:r>
                            <m:r>
                              <m:rPr>
                                <m:nor/>
                              </m:rPr>
                              <a:rPr lang="en-US" b="1"/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b="1" baseline="-25000"/>
                              <m:t>                </m:t>
                            </m:r>
                            <m:r>
                              <m:rPr>
                                <m:nor/>
                              </m:rPr>
                              <a:rPr lang="en-US" b="1"/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1"/>
                              <m:t>−1/2</m:t>
                            </m:r>
                            <m:r>
                              <m:rPr>
                                <m:nor/>
                              </m:rPr>
                              <a:rPr lang="en-US" b="1" baseline="-25000"/>
                              <m:t>          </m:t>
                            </m:r>
                            <m:r>
                              <m:rPr>
                                <m:nor/>
                              </m:rPr>
                              <a:rPr lang="en-US" b="1"/>
                              <m:t>3/2</m:t>
                            </m:r>
                            <m:r>
                              <m:rPr>
                                <m:nor/>
                              </m:rPr>
                              <a:rPr lang="en-US" b="1" baseline="-25000"/>
                              <m:t>          </m:t>
                            </m:r>
                            <m:r>
                              <m:rPr>
                                <m:nor/>
                              </m:rPr>
                              <a:rPr lang="en-US" b="1"/>
                              <m:t>−1</m:t>
                            </m:r>
                          </m:e>
                        </m:eqAr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baseline="30000" dirty="0"/>
                  <a:t>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485" y="2126084"/>
                <a:ext cx="10154697" cy="4414200"/>
              </a:xfrm>
              <a:blipFill rotWithShape="0">
                <a:blip r:embed="rId5"/>
                <a:stretch>
                  <a:fillRect l="-960" t="-1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18531" r="25091" b="62524"/>
          <a:stretch/>
        </p:blipFill>
        <p:spPr>
          <a:xfrm>
            <a:off x="4757978" y="542439"/>
            <a:ext cx="6523182" cy="32236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18531" r="25091" b="46220"/>
          <a:stretch/>
        </p:blipFill>
        <p:spPr>
          <a:xfrm>
            <a:off x="4757978" y="542439"/>
            <a:ext cx="6523182" cy="59978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606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Property: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(kA)</a:t>
                </a:r>
                <a:r>
                  <a:rPr lang="en-US" baseline="30000" dirty="0"/>
                  <a:t>-1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</a:t>
                </a:r>
                <a:r>
                  <a:rPr lang="en-US" baseline="30000" dirty="0"/>
                  <a:t>-1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Consider </a:t>
                </a:r>
                <a:r>
                  <a:rPr lang="en-US" dirty="0" smtClean="0"/>
                  <a:t>R.H.S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</a:t>
                </a:r>
                <a:r>
                  <a:rPr lang="en-US" baseline="30000" dirty="0"/>
                  <a:t>-1 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</a:t>
                </a:r>
                <a:r>
                  <a:rPr lang="en-US" baseline="30000" dirty="0"/>
                  <a:t>-1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015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52306" r="25091" b="29002"/>
          <a:stretch/>
        </p:blipFill>
        <p:spPr>
          <a:xfrm>
            <a:off x="3936569" y="573437"/>
            <a:ext cx="6509289" cy="2975676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52306" r="25091" b="11187"/>
          <a:stretch/>
        </p:blipFill>
        <p:spPr>
          <a:xfrm>
            <a:off x="3936569" y="573436"/>
            <a:ext cx="6509289" cy="58118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48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To Show</a:t>
                </a:r>
              </a:p>
              <a:p>
                <a:pPr marL="0" indent="0">
                  <a:buNone/>
                </a:pPr>
                <a:r>
                  <a:rPr lang="en-US" dirty="0"/>
                  <a:t>  (kA)</a:t>
                </a:r>
                <a:r>
                  <a:rPr lang="en-US" baseline="30000" dirty="0"/>
                  <a:t>-1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</a:t>
                </a:r>
                <a:r>
                  <a:rPr lang="en-US" baseline="30000" dirty="0"/>
                  <a:t>-1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:r>
                  <a:rPr lang="en-US" dirty="0" smtClean="0"/>
                  <a:t>k </a:t>
                </a:r>
                <a:r>
                  <a:rPr lang="en-US" dirty="0"/>
                  <a:t>= 2</a:t>
                </a:r>
                <a:endParaRPr lang="en-US" baseline="30000" dirty="0"/>
              </a:p>
              <a:p>
                <a:pPr marL="0" indent="0">
                  <a:buNone/>
                </a:pPr>
                <a:r>
                  <a:rPr lang="en-US" dirty="0" smtClean="0"/>
                  <a:t>(2A</a:t>
                </a:r>
                <a:r>
                  <a:rPr lang="en-US" dirty="0"/>
                  <a:t>)</a:t>
                </a:r>
                <a:r>
                  <a:rPr lang="en-US" baseline="30000" dirty="0"/>
                  <a:t>-1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</a:t>
                </a:r>
                <a:r>
                  <a:rPr lang="en-US" baseline="30000" dirty="0"/>
                  <a:t>-1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L.H.S = R.H.S</a:t>
                </a:r>
              </a:p>
              <a:p>
                <a:pPr marL="0" indent="0">
                  <a:buNone/>
                </a:pPr>
                <a:r>
                  <a:rPr lang="en-US" dirty="0"/>
                  <a:t>Hence proved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015" t="-3384" b="-2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364786" y="1293697"/>
                <a:ext cx="7191214" cy="2557219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L.H.S</a:t>
                </a:r>
              </a:p>
              <a:p>
                <a:r>
                  <a:rPr lang="en-US" sz="28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(KA</a:t>
                </a:r>
                <a:r>
                  <a:rPr lang="en-US" sz="2800" dirty="0">
                    <a:solidFill>
                      <a:schemeClr val="accent4">
                        <a:lumMod val="50000"/>
                      </a:schemeClr>
                    </a:solidFill>
                  </a:rPr>
                  <a:t>)</a:t>
                </a:r>
                <a:r>
                  <a:rPr lang="en-US" sz="2800" baseline="30000" dirty="0">
                    <a:solidFill>
                      <a:schemeClr val="accent4">
                        <a:lumMod val="50000"/>
                      </a:schemeClr>
                    </a:solidFill>
                  </a:rPr>
                  <a:t>-1 </a:t>
                </a:r>
                <a:r>
                  <a:rPr lang="en-US" sz="28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= </a:t>
                </a:r>
                <a:r>
                  <a:rPr lang="en-US" sz="28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(2A)</a:t>
                </a:r>
                <a:r>
                  <a:rPr lang="en-US" sz="2800" baseline="30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-</a:t>
                </a:r>
                <a:r>
                  <a:rPr lang="en-US" sz="2800" baseline="30000" dirty="0">
                    <a:solidFill>
                      <a:schemeClr val="accent4">
                        <a:lumMod val="50000"/>
                      </a:schemeClr>
                    </a:solidFill>
                  </a:rPr>
                  <a:t>1 </a:t>
                </a:r>
                <a:r>
                  <a:rPr lang="en-US" sz="2800" b="1" dirty="0">
                    <a:solidFill>
                      <a:schemeClr val="accent4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8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800" b="1" i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1/2 </m:t>
                            </m:r>
                            <m:r>
                              <m:rPr>
                                <m:nor/>
                              </m:rPr>
                              <a:rPr lang="en-US" sz="2800" b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800" b="1" baseline="-2500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           </m:t>
                            </m:r>
                            <m:r>
                              <m:rPr>
                                <m:nor/>
                              </m:rPr>
                              <a:rPr lang="en-US" sz="2800" b="1" i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−1</m:t>
                            </m:r>
                            <m:r>
                              <m:rPr>
                                <m:nor/>
                              </m:rPr>
                              <a:rPr lang="en-US" sz="2800" b="1" baseline="-2500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800" b="1" i="0" baseline="-2500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800" b="1" baseline="-2500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             </m:t>
                            </m:r>
                            <m:r>
                              <m:rPr>
                                <m:nor/>
                              </m:rPr>
                              <a:rPr lang="en-US" sz="2800" b="1" i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 b="1" i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2800" b="1" baseline="-2500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       </m:t>
                            </m:r>
                            <m:r>
                              <m:rPr>
                                <m:nor/>
                              </m:rPr>
                              <a:rPr lang="en-US" sz="2800" b="1" i="0" baseline="-2500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           </m:t>
                            </m:r>
                            <m:r>
                              <m:rPr>
                                <m:nor/>
                              </m:rPr>
                              <a:rPr lang="en-US" sz="2800" b="1" baseline="-2500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800" b="1" i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2800" b="1" baseline="-2500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         </m:t>
                            </m:r>
                            <m:r>
                              <m:rPr>
                                <m:nor/>
                              </m:rPr>
                              <a:rPr lang="en-US" sz="2800" b="1" i="0" baseline="-2500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 b="1" baseline="-2500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 sz="2800" b="1" i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1/2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 b="1" i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−1/4</m:t>
                            </m:r>
                            <m:r>
                              <m:rPr>
                                <m:nor/>
                              </m:rPr>
                              <a:rPr lang="en-US" sz="2800" b="1" baseline="-2500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             </m:t>
                            </m:r>
                            <m:r>
                              <m:rPr>
                                <m:nor/>
                              </m:rPr>
                              <a:rPr lang="en-US" sz="2800" b="1" i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3/4</m:t>
                            </m:r>
                            <m:r>
                              <m:rPr>
                                <m:nor/>
                              </m:rPr>
                              <a:rPr lang="en-US" sz="2800" b="1" baseline="-2500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            </m:t>
                            </m:r>
                            <m:r>
                              <m:rPr>
                                <m:nor/>
                              </m:rPr>
                              <a:rPr lang="en-US" sz="2800" b="1" i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−1</m:t>
                            </m:r>
                            <m:r>
                              <m:rPr>
                                <m:nor/>
                              </m:rPr>
                              <a:rPr lang="en-US" sz="2800" b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/2</m:t>
                            </m:r>
                          </m:e>
                        </m:eqArr>
                        <m:r>
                          <a:rPr lang="en-US" sz="28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786" y="1293697"/>
                <a:ext cx="7191214" cy="2557219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364786" y="3993676"/>
                <a:ext cx="7191214" cy="2557219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R.H.S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sz="2800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3">
                        <a:lumMod val="50000"/>
                      </a:schemeClr>
                    </a:solidFill>
                  </a:rPr>
                  <a:t>A</a:t>
                </a:r>
                <a:r>
                  <a:rPr lang="en-US" sz="2800" baseline="30000" dirty="0">
                    <a:solidFill>
                      <a:schemeClr val="accent3">
                        <a:lumMod val="50000"/>
                      </a:schemeClr>
                    </a:solidFill>
                  </a:rPr>
                  <a:t>-1 </a:t>
                </a:r>
                <a:r>
                  <a:rPr lang="en-US" sz="28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3">
                        <a:lumMod val="50000"/>
                      </a:schemeClr>
                    </a:solidFill>
                  </a:rPr>
                  <a:t>A</a:t>
                </a:r>
                <a:r>
                  <a:rPr lang="en-US" sz="2800" baseline="30000" dirty="0">
                    <a:solidFill>
                      <a:schemeClr val="accent3">
                        <a:lumMod val="50000"/>
                      </a:schemeClr>
                    </a:solidFill>
                  </a:rPr>
                  <a:t>-1 </a:t>
                </a:r>
                <a:r>
                  <a:rPr lang="en-US" sz="28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800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800" b="1" i="0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1/2 </m:t>
                            </m:r>
                            <m:r>
                              <m:rPr>
                                <m:nor/>
                              </m:rPr>
                              <a:rPr lang="en-US" sz="2800" b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800" b="1" baseline="-250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           </m:t>
                            </m:r>
                            <m:r>
                              <m:rPr>
                                <m:nor/>
                              </m:rPr>
                              <a:rPr lang="en-US" sz="2800" b="1" i="0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−1</m:t>
                            </m:r>
                            <m:r>
                              <m:rPr>
                                <m:nor/>
                              </m:rPr>
                              <a:rPr lang="en-US" sz="2800" b="1" baseline="-250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800" b="1" i="0" baseline="-25000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800" b="1" baseline="-250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             </m:t>
                            </m:r>
                            <m:r>
                              <m:rPr>
                                <m:nor/>
                              </m:rPr>
                              <a:rPr lang="en-US" sz="2800" b="1" i="0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 b="1" i="0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2800" b="1" baseline="-250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       </m:t>
                            </m:r>
                            <m:r>
                              <m:rPr>
                                <m:nor/>
                              </m:rPr>
                              <a:rPr lang="en-US" sz="2800" b="1" i="0" baseline="-25000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           </m:t>
                            </m:r>
                            <m:r>
                              <m:rPr>
                                <m:nor/>
                              </m:rPr>
                              <a:rPr lang="en-US" sz="2800" b="1" baseline="-250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800" b="1" i="0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2800" b="1" baseline="-250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         </m:t>
                            </m:r>
                            <m:r>
                              <m:rPr>
                                <m:nor/>
                              </m:rPr>
                              <a:rPr lang="en-US" sz="2800" b="1" i="0" baseline="-25000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 b="1" baseline="-250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 sz="2800" b="1" i="0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1/2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 b="1" i="0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−1/4</m:t>
                            </m:r>
                            <m:r>
                              <m:rPr>
                                <m:nor/>
                              </m:rPr>
                              <a:rPr lang="en-US" sz="2800" b="1" baseline="-250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             </m:t>
                            </m:r>
                            <m:r>
                              <m:rPr>
                                <m:nor/>
                              </m:rPr>
                              <a:rPr lang="en-US" sz="2800" b="1" i="0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3/4</m:t>
                            </m:r>
                            <m:r>
                              <m:rPr>
                                <m:nor/>
                              </m:rPr>
                              <a:rPr lang="en-US" sz="2800" b="1" baseline="-250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            </m:t>
                            </m:r>
                            <m:r>
                              <m:rPr>
                                <m:nor/>
                              </m:rPr>
                              <a:rPr lang="en-US" sz="2800" b="1" i="0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−1</m:t>
                            </m:r>
                            <m:r>
                              <m:rPr>
                                <m:nor/>
                              </m:rPr>
                              <a:rPr lang="en-US" sz="2800" b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</a:rPr>
                              <m:t>/2</m:t>
                            </m:r>
                          </m:e>
                        </m:eqArr>
                        <m:r>
                          <a:rPr lang="en-US" sz="28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786" y="3993676"/>
                <a:ext cx="7191214" cy="2557219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accent3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1037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635431"/>
            <a:ext cx="9613861" cy="1332853"/>
          </a:xfrm>
        </p:spPr>
        <p:txBody>
          <a:bodyPr>
            <a:noAutofit/>
          </a:bodyPr>
          <a:lstStyle/>
          <a:p>
            <a:r>
              <a:rPr lang="en-US" sz="2400" i="1" u="sng" dirty="0" smtClean="0"/>
              <a:t>1</a:t>
            </a:r>
            <a:r>
              <a:rPr lang="en-US" sz="2400" i="1" u="sng" baseline="30000" dirty="0" smtClean="0"/>
              <a:t>ST</a:t>
            </a:r>
            <a:r>
              <a:rPr lang="en-US" sz="2400" i="1" u="sng" dirty="0" smtClean="0"/>
              <a:t> PROPERTY:</a:t>
            </a:r>
            <a:r>
              <a:rPr lang="en-US" sz="2400" i="1" dirty="0" smtClean="0"/>
              <a:t> </a:t>
            </a:r>
            <a:r>
              <a:rPr lang="en-US" sz="2400" i="1" dirty="0"/>
              <a:t>If the </a:t>
            </a:r>
            <a:r>
              <a:rPr lang="en-US" sz="2400" b="1" i="1" dirty="0"/>
              <a:t>elementary matrix</a:t>
            </a:r>
            <a:r>
              <a:rPr lang="en-US" sz="2400" i="1" dirty="0"/>
              <a:t> E results from performing a certain row operation on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-25000" dirty="0"/>
              <a:t>n </a:t>
            </a:r>
            <a:r>
              <a:rPr lang="en-US" sz="2400" i="1" dirty="0"/>
              <a:t> and if A is an </a:t>
            </a:r>
            <a:r>
              <a:rPr lang="en-US" sz="2400" i="1" dirty="0" err="1"/>
              <a:t>m×n</a:t>
            </a:r>
            <a:r>
              <a:rPr lang="en-US" sz="2400" i="1" dirty="0"/>
              <a:t> </a:t>
            </a:r>
            <a:r>
              <a:rPr lang="en-US" sz="2400" b="1" i="1" dirty="0"/>
              <a:t>matrix</a:t>
            </a:r>
            <a:r>
              <a:rPr lang="en-US" sz="2400" i="1" dirty="0"/>
              <a:t>, then the product EA is the </a:t>
            </a:r>
            <a:r>
              <a:rPr lang="en-US" sz="2400" b="1" i="1" dirty="0"/>
              <a:t>matrix</a:t>
            </a:r>
            <a:r>
              <a:rPr lang="en-US" sz="2400" i="1" dirty="0"/>
              <a:t> that results when this same row operation is performed on A</a:t>
            </a:r>
            <a:r>
              <a:rPr lang="en-US" sz="2400" i="1" dirty="0" smtClean="0"/>
              <a:t>.</a:t>
            </a:r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428090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I</a:t>
                </a:r>
                <a:r>
                  <a:rPr lang="en-US" baseline="-25000" dirty="0" smtClean="0"/>
                  <a:t>2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0    1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Now I am applying a row operation i.e. R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</a:t>
                </a:r>
                <a:r>
                  <a:rPr lang="en-US" dirty="0"/>
                  <a:t>– </a:t>
                </a:r>
                <a:r>
                  <a:rPr lang="en-US" dirty="0" smtClean="0"/>
                  <a:t>3R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on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aseline="-25000" dirty="0"/>
                  <a:t>2 </a:t>
                </a:r>
                <a:r>
                  <a:rPr lang="en-US" dirty="0" smtClean="0"/>
                  <a:t>to get an elementary matrix. So,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1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EA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1      0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−3    1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1    2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3    4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4280903"/>
              </a:xfrm>
              <a:blipFill rotWithShape="0">
                <a:blip r:embed="rId5"/>
                <a:stretch>
                  <a:fillRect l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4773477" y="4695987"/>
                <a:ext cx="2634712" cy="1534332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R</a:t>
                </a:r>
                <a:r>
                  <a:rPr lang="en-US" baseline="-25000" dirty="0"/>
                  <a:t>2</a:t>
                </a:r>
                <a:r>
                  <a:rPr lang="en-US" dirty="0"/>
                  <a:t> – </a:t>
                </a:r>
                <a:r>
                  <a:rPr lang="en-US" dirty="0" smtClean="0"/>
                  <a:t>3R</a:t>
                </a:r>
                <a:r>
                  <a:rPr lang="en-US" baseline="-25000" dirty="0" smtClean="0"/>
                  <a:t>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0       1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−3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1      0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0       1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 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New R</a:t>
                </a:r>
                <a:r>
                  <a:rPr lang="en-US" baseline="-25000" dirty="0" smtClean="0"/>
                  <a:t>2 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 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477" y="4695987"/>
                <a:ext cx="2634712" cy="1534332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1903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428090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EA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1      0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−3    1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1    2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3    4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EA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∗1)+(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∗3)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1∗2)+(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∗4)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∗1)+(1∗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(−3∗2)+(1∗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EA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1+0      2+0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−3+3    −6+4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EA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−2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4280903"/>
              </a:xfrm>
              <a:blipFill rotWithShape="0">
                <a:blip r:embed="rId5"/>
                <a:stretch>
                  <a:fillRect l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7284203" y="2336872"/>
            <a:ext cx="4649492" cy="395544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1</a:t>
            </a:r>
            <a:r>
              <a:rPr lang="en-US" b="1" i="1" baseline="30000" dirty="0">
                <a:solidFill>
                  <a:srgbClr val="FF0000"/>
                </a:solidFill>
              </a:rPr>
              <a:t>ST</a:t>
            </a:r>
            <a:r>
              <a:rPr lang="en-US" b="1" i="1" dirty="0">
                <a:solidFill>
                  <a:srgbClr val="FF0000"/>
                </a:solidFill>
              </a:rPr>
              <a:t> PROPERTY: If the elementary matrix E results from performing a certain row operation on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baseline="-25000" dirty="0">
                <a:solidFill>
                  <a:srgbClr val="FF0000"/>
                </a:solidFill>
              </a:rPr>
              <a:t>n </a:t>
            </a:r>
            <a:r>
              <a:rPr lang="en-US" b="1" i="1" dirty="0">
                <a:solidFill>
                  <a:srgbClr val="FF0000"/>
                </a:solidFill>
              </a:rPr>
              <a:t> and if A is an </a:t>
            </a:r>
            <a:r>
              <a:rPr lang="en-US" b="1" i="1" dirty="0" err="1">
                <a:solidFill>
                  <a:srgbClr val="FF0000"/>
                </a:solidFill>
              </a:rPr>
              <a:t>m×n</a:t>
            </a:r>
            <a:r>
              <a:rPr lang="en-US" b="1" i="1" dirty="0">
                <a:solidFill>
                  <a:srgbClr val="FF0000"/>
                </a:solidFill>
              </a:rPr>
              <a:t> matrix, then the product EA is the matrix that results when this same row operation is performed on A.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928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076773"/>
                <a:ext cx="9613861" cy="449450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get,</a:t>
                </a:r>
              </a:p>
              <a:p>
                <a:pPr marL="0" indent="0">
                  <a:buNone/>
                </a:pPr>
                <a:r>
                  <a:rPr lang="en-US" dirty="0" smtClean="0"/>
                  <a:t>E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1      0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−3    1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EA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1          2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    −2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As we have applied this row operation i.e. </a:t>
                </a:r>
                <a:r>
                  <a:rPr lang="en-US" dirty="0"/>
                  <a:t>R</a:t>
                </a:r>
                <a:r>
                  <a:rPr lang="en-US" baseline="-25000" dirty="0"/>
                  <a:t>2</a:t>
                </a:r>
                <a:r>
                  <a:rPr lang="en-US" dirty="0"/>
                  <a:t> – </a:t>
                </a:r>
                <a:r>
                  <a:rPr lang="en-US" dirty="0" smtClean="0"/>
                  <a:t>3R</a:t>
                </a:r>
                <a:r>
                  <a:rPr lang="en-US" baseline="-25000" dirty="0" smtClean="0"/>
                  <a:t>1</a:t>
                </a:r>
              </a:p>
              <a:p>
                <a:pPr marL="0" indent="0">
                  <a:buNone/>
                </a:pPr>
                <a:r>
                  <a:rPr lang="en-US" dirty="0" smtClean="0"/>
                  <a:t>on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aseline="-25000" dirty="0" smtClean="0"/>
                  <a:t>2, </a:t>
                </a:r>
                <a:r>
                  <a:rPr lang="en-US" dirty="0" smtClean="0"/>
                  <a:t>we will apply same row operation on Matrix A</a:t>
                </a:r>
              </a:p>
              <a:p>
                <a:pPr marL="0" indent="0">
                  <a:buNone/>
                </a:pPr>
                <a:r>
                  <a:rPr lang="en-US" dirty="0" smtClean="0"/>
                  <a:t>to check 1st property.</a:t>
                </a:r>
              </a:p>
              <a:p>
                <a:pPr marL="0" indent="0">
                  <a:buNone/>
                </a:pPr>
                <a:r>
                  <a:rPr lang="en-US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1    2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3    4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R</a:t>
                </a:r>
                <a:r>
                  <a:rPr lang="en-US" baseline="-25000" dirty="0"/>
                  <a:t>2</a:t>
                </a:r>
                <a:r>
                  <a:rPr lang="en-US" dirty="0"/>
                  <a:t> – 3R</a:t>
                </a:r>
                <a:r>
                  <a:rPr lang="en-US" baseline="-25000" dirty="0"/>
                  <a:t>1</a:t>
                </a:r>
              </a:p>
              <a:p>
                <a:pPr marL="0" indent="0">
                  <a:buNone/>
                </a:pPr>
                <a:r>
                  <a:rPr lang="en-US" dirty="0" smtClean="0"/>
                  <a:t>A’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076773"/>
                <a:ext cx="9613861" cy="4494508"/>
              </a:xfrm>
              <a:blipFill rotWithShape="0">
                <a:blip r:embed="rId5"/>
                <a:stretch>
                  <a:fillRect l="-824" t="-3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3642102" y="4926945"/>
                <a:ext cx="2634712" cy="1534332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R</a:t>
                </a:r>
                <a:r>
                  <a:rPr lang="en-US" baseline="-25000" dirty="0"/>
                  <a:t>2</a:t>
                </a:r>
                <a:r>
                  <a:rPr lang="en-US" dirty="0"/>
                  <a:t> – </a:t>
                </a:r>
                <a:r>
                  <a:rPr lang="en-US" dirty="0" smtClean="0"/>
                  <a:t>3R</a:t>
                </a:r>
                <a:r>
                  <a:rPr lang="en-US" baseline="-25000" dirty="0" smtClean="0"/>
                  <a:t>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3       4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−3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1      2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New R</a:t>
                </a:r>
                <a:r>
                  <a:rPr lang="en-US" baseline="-25000" dirty="0" smtClean="0"/>
                  <a:t>2 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102" y="4926945"/>
                <a:ext cx="2634712" cy="1534332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7191213" y="2076773"/>
            <a:ext cx="4649492" cy="421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1</a:t>
            </a:r>
            <a:r>
              <a:rPr lang="en-US" b="1" i="1" baseline="30000" dirty="0">
                <a:solidFill>
                  <a:srgbClr val="FF0000"/>
                </a:solidFill>
              </a:rPr>
              <a:t>ST</a:t>
            </a:r>
            <a:r>
              <a:rPr lang="en-US" b="1" i="1" dirty="0">
                <a:solidFill>
                  <a:srgbClr val="FF0000"/>
                </a:solidFill>
              </a:rPr>
              <a:t> PROPERTY: If the elementary matrix E results from performing a certain row operation on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baseline="-25000" dirty="0">
                <a:solidFill>
                  <a:srgbClr val="FF0000"/>
                </a:solidFill>
              </a:rPr>
              <a:t>n </a:t>
            </a:r>
            <a:r>
              <a:rPr lang="en-US" b="1" i="1" dirty="0">
                <a:solidFill>
                  <a:srgbClr val="FF0000"/>
                </a:solidFill>
              </a:rPr>
              <a:t> and if A is an </a:t>
            </a:r>
            <a:r>
              <a:rPr lang="en-US" b="1" i="1" dirty="0" err="1">
                <a:solidFill>
                  <a:srgbClr val="FF0000"/>
                </a:solidFill>
              </a:rPr>
              <a:t>m×n</a:t>
            </a:r>
            <a:r>
              <a:rPr lang="en-US" b="1" i="1" dirty="0">
                <a:solidFill>
                  <a:srgbClr val="FF0000"/>
                </a:solidFill>
              </a:rPr>
              <a:t> matrix, then the product EA is the matrix that results when this same row operation is performed on A</a:t>
            </a:r>
            <a:r>
              <a:rPr lang="en-US" b="1" i="1" dirty="0" smtClean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So, We can say that EA = A’</a:t>
            </a:r>
          </a:p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Where A’ is the matrix, obtained after applying the row operation to matrix A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546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37730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2</a:t>
            </a:r>
            <a:r>
              <a:rPr lang="en-US" u="sng" baseline="30000" dirty="0" smtClean="0"/>
              <a:t>nd</a:t>
            </a:r>
            <a:r>
              <a:rPr lang="en-US" u="sng" dirty="0" smtClean="0"/>
              <a:t> Property:</a:t>
            </a:r>
            <a:r>
              <a:rPr lang="en-US" dirty="0" smtClean="0"/>
              <a:t> </a:t>
            </a:r>
            <a:r>
              <a:rPr lang="en-US" dirty="0"/>
              <a:t>Every elementary matrix is invertible, and the inverse is also an elementary matrix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38766"/>
                <a:ext cx="9613861" cy="440151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From the previous slides we have seen that E</a:t>
                </a:r>
              </a:p>
              <a:p>
                <a:pPr marL="0" indent="0">
                  <a:buNone/>
                </a:pPr>
                <a:r>
                  <a:rPr lang="en-US" dirty="0"/>
                  <a:t>E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1      0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−3    1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elementary matrix, obtained by applying this </a:t>
                </a:r>
                <a:r>
                  <a:rPr lang="en-US" dirty="0"/>
                  <a:t>row operation i.e. R</a:t>
                </a:r>
                <a:r>
                  <a:rPr lang="en-US" baseline="-25000" dirty="0"/>
                  <a:t>2</a:t>
                </a:r>
                <a:r>
                  <a:rPr lang="en-US" dirty="0"/>
                  <a:t> – 3R</a:t>
                </a:r>
                <a:r>
                  <a:rPr lang="en-US" baseline="-25000" dirty="0"/>
                  <a:t>1</a:t>
                </a:r>
                <a:r>
                  <a:rPr lang="en-US" dirty="0"/>
                  <a:t> on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aseline="-25000" dirty="0" smtClean="0"/>
                  <a:t>2. </a:t>
                </a:r>
                <a:r>
                  <a:rPr lang="en-US" dirty="0" smtClean="0"/>
                  <a:t>where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aseline="-25000" dirty="0" smtClean="0"/>
                  <a:t>2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0    1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According to the property, every </a:t>
                </a:r>
                <a:r>
                  <a:rPr lang="en-US" dirty="0"/>
                  <a:t>elementary matrix is </a:t>
                </a:r>
                <a:r>
                  <a:rPr lang="en-US" dirty="0" smtClean="0"/>
                  <a:t>invertible. So,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1      0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−3    1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= (1*1)-(0*-3)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1 non singular so it is invertible. Second property is verified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38766"/>
                <a:ext cx="9613861" cy="4401519"/>
              </a:xfrm>
              <a:blipFill rotWithShape="0">
                <a:blip r:embed="rId5"/>
                <a:stretch>
                  <a:fillRect l="-1015" t="-2770" r="-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6204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INVERTIBLE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Matrix A is invertible (non singular i.e. </a:t>
                </a:r>
                <a:r>
                  <a:rPr lang="en-US" i="1" dirty="0" err="1" smtClean="0"/>
                  <a:t>det</a:t>
                </a:r>
                <a:r>
                  <a:rPr lang="en-US" i="1" dirty="0" smtClean="0"/>
                  <a:t>(A)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 0</a:t>
                </a:r>
                <a:r>
                  <a:rPr lang="en-US" i="1" dirty="0" smtClean="0"/>
                  <a:t>) if Matrix A is an n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i="1" dirty="0" smtClean="0"/>
                  <a:t>n matrix such that </a:t>
                </a:r>
              </a:p>
              <a:p>
                <a:pPr marL="0" indent="0" algn="ctr">
                  <a:buNone/>
                </a:pPr>
                <a:r>
                  <a:rPr lang="en-US" i="1" dirty="0" smtClean="0"/>
                  <a:t>AB = BA =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i="1" baseline="-25000" dirty="0"/>
                  <a:t>n</a:t>
                </a:r>
                <a:r>
                  <a:rPr lang="en-US" i="1" dirty="0" smtClean="0"/>
                  <a:t> 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i="1" baseline="-25000" dirty="0" smtClean="0"/>
                  <a:t>n</a:t>
                </a:r>
                <a:r>
                  <a:rPr lang="en-US" i="1" dirty="0" smtClean="0"/>
                  <a:t> is the identity matrix and B is the inverse of A, i.e. B = A</a:t>
                </a:r>
                <a:r>
                  <a:rPr lang="en-US" i="1" baseline="30000" dirty="0" smtClean="0"/>
                  <a:t>-1</a:t>
                </a:r>
                <a:r>
                  <a:rPr lang="en-US" i="1" dirty="0" smtClean="0"/>
                  <a:t>. </a:t>
                </a:r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015" r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0529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|0.1|0.1|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1|1.5|4.7|0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1|13.6|1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.3|5.5|12.4|3.7|6.1|2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6|1.1|0.5|8.7|1|3.5|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2|0.7|1|4.6|11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0.2|0.1|0.1|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|0.1|0.1|0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4|0.4|1.1|0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3|8.2|3|0.4|0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1.5|4.2|3.4|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0.4|0.3|0.2|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8|1.6|1.1|2.7|1.7|1|0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9|0.5|0.9|1.3|1.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13|4|3.5|9.6|19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8|41.8|42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5.6|134.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90.8|92|20.9|131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3.7|32.6|53.9|19.8|172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33.7|8.6|160.2|38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8.5|11.9|33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0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8.2|1.2|1.7|17|27|10.6|16.4|13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3.6|9.2|73.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.7|74.7|165.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97.1|93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0.2|111.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19.3|15.3|122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6.5|11.5|40.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7.7|13.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6|2.4|19.8|4.4|10.6|4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3|0.3|0.3|0.2|0.1|0.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5|25.3|11|26.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5.3|12.2|11.5|111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2|0.1|0.3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3|0.4|0.3|0.2|0.8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6|3.4|7.4|5|0.8|12.5|4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7.8|28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.9|5.6|0.8|0.8|10.3"/>
</p:tagLst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670</TotalTime>
  <Words>667</Words>
  <Application>Microsoft Office PowerPoint</Application>
  <PresentationFormat>Widescreen</PresentationFormat>
  <Paragraphs>348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Cambria Math</vt:lpstr>
      <vt:lpstr>Times New Roman</vt:lpstr>
      <vt:lpstr>Trebuchet MS</vt:lpstr>
      <vt:lpstr>Berlin</vt:lpstr>
      <vt:lpstr>TOPICS TO BE COVERED IN THIS LECTURE</vt:lpstr>
      <vt:lpstr>ELEMENTARY MATRICES</vt:lpstr>
      <vt:lpstr>EXAMPLE OF ELEMENTARY ROW OPERATIONS</vt:lpstr>
      <vt:lpstr>PROPERTIES OF ELEMENTARY MATRICES</vt:lpstr>
      <vt:lpstr>1ST PROPERTY: If the elementary matrix E results from performing a certain row operation on In  and if A is an m×n matrix, then the product EA is the matrix that results when this same row operation is performed on A.</vt:lpstr>
      <vt:lpstr>Cont.</vt:lpstr>
      <vt:lpstr>Cont.</vt:lpstr>
      <vt:lpstr>2nd Property: Every elementary matrix is invertible, and the inverse is also an elementary matrix.</vt:lpstr>
      <vt:lpstr>INVERTIBLE MATRIX</vt:lpstr>
      <vt:lpstr>INVERTIBILITY OF MATRIX</vt:lpstr>
      <vt:lpstr>Question 2</vt:lpstr>
      <vt:lpstr>INVERSE OF A MATRIX: LAWS OF EXPONENT</vt:lpstr>
      <vt:lpstr>Proof Of 1st Law</vt:lpstr>
      <vt:lpstr>Cont.</vt:lpstr>
      <vt:lpstr>Cont.</vt:lpstr>
      <vt:lpstr>Proof Of 2nd Law</vt:lpstr>
      <vt:lpstr>Cont.</vt:lpstr>
      <vt:lpstr>Cont.</vt:lpstr>
      <vt:lpstr>Cont.</vt:lpstr>
      <vt:lpstr>Proof Of 3rd Law</vt:lpstr>
      <vt:lpstr>Cont.</vt:lpstr>
      <vt:lpstr>Cont.</vt:lpstr>
      <vt:lpstr>QUESTION</vt:lpstr>
      <vt:lpstr>1st PROPERTY:</vt:lpstr>
      <vt:lpstr>Cont.</vt:lpstr>
      <vt:lpstr>Cont.</vt:lpstr>
      <vt:lpstr>Cont.</vt:lpstr>
      <vt:lpstr>Cont.</vt:lpstr>
      <vt:lpstr>Cont.</vt:lpstr>
      <vt:lpstr>Cont.</vt:lpstr>
      <vt:lpstr>2nd PROPERTY:</vt:lpstr>
      <vt:lpstr>Cont.</vt:lpstr>
      <vt:lpstr>Cont.</vt:lpstr>
      <vt:lpstr>Cont.</vt:lpstr>
      <vt:lpstr>Cont.</vt:lpstr>
      <vt:lpstr>Cont.</vt:lpstr>
      <vt:lpstr>Cont.</vt:lpstr>
      <vt:lpstr>Cont.</vt:lpstr>
      <vt:lpstr>3rd PROPERTY:</vt:lpstr>
      <vt:lpstr>Cont.</vt:lpstr>
      <vt:lpstr>Cont.</vt:lpstr>
      <vt:lpstr>Cont.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svc1</dc:creator>
  <cp:lastModifiedBy>Asma Masood</cp:lastModifiedBy>
  <cp:revision>51</cp:revision>
  <dcterms:created xsi:type="dcterms:W3CDTF">2020-06-05T17:03:52Z</dcterms:created>
  <dcterms:modified xsi:type="dcterms:W3CDTF">2020-09-25T06:44:34Z</dcterms:modified>
</cp:coreProperties>
</file>