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3" r:id="rId3"/>
    <p:sldId id="266" r:id="rId4"/>
    <p:sldId id="269" r:id="rId5"/>
    <p:sldId id="270" r:id="rId6"/>
    <p:sldId id="267" r:id="rId7"/>
    <p:sldId id="268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765927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OF A MATRIX BY USING ADJOINT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613861" cy="4094924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ctr">
                  <a:buNone/>
                </a:pPr>
                <a:r>
                  <a:rPr lang="en-US" sz="3600" dirty="0" smtClean="0">
                    <a:solidFill>
                      <a:schemeClr val="bg1"/>
                    </a:solidFill>
                  </a:rPr>
                  <a:t>A</a:t>
                </a:r>
                <a:r>
                  <a:rPr lang="en-US" sz="3600" baseline="30000" dirty="0" smtClean="0">
                    <a:solidFill>
                      <a:schemeClr val="bg1"/>
                    </a:solidFill>
                  </a:rPr>
                  <a:t>-1 </a:t>
                </a:r>
                <a:r>
                  <a:rPr lang="en-US" sz="36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</a:t>
                </a:r>
                <a:r>
                  <a:rPr lang="en-US" sz="3600" dirty="0" smtClean="0">
                    <a:solidFill>
                      <a:schemeClr val="bg1"/>
                    </a:solidFill>
                  </a:rPr>
                  <a:t>[adj(A)]</a:t>
                </a:r>
              </a:p>
              <a:p>
                <a:pPr marL="0" indent="0" algn="ctr">
                  <a:buNone/>
                </a:pPr>
                <a:endParaRPr lang="en-US" sz="3600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 smtClean="0"/>
                  <a:t>A </a:t>
                </a:r>
                <a:r>
                  <a:rPr lang="en-US" sz="32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32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3200" baseline="-25000"/>
                              <m:t>11</m:t>
                            </m:r>
                            <m:r>
                              <m:rPr>
                                <m:nor/>
                              </m:rPr>
                              <a:rPr lang="en-US" sz="3200" b="0" i="0" baseline="-25000" smtClean="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32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3200" baseline="-25000"/>
                              <m:t>12     </m:t>
                            </m:r>
                            <m:r>
                              <m:rPr>
                                <m:nor/>
                              </m:rPr>
                              <a:rPr lang="en-US" sz="3200" b="0" i="1" smtClean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3200" baseline="-25000"/>
                              <m:t>13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32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3200" baseline="-25000"/>
                              <m:t>21</m:t>
                            </m:r>
                            <m:r>
                              <m:rPr>
                                <m:nor/>
                              </m:rPr>
                              <a:rPr lang="en-US" sz="3200" b="0" i="0" baseline="-25000" smtClean="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32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3200" baseline="-25000"/>
                              <m:t>22</m:t>
                            </m:r>
                            <m:r>
                              <m:rPr>
                                <m:nor/>
                              </m:rPr>
                              <a:rPr lang="en-US" sz="3200" b="0" i="0" baseline="-25000" smtClean="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32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3200" baseline="-25000"/>
                              <m:t>23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32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3200" baseline="-25000"/>
                              <m:t>31</m:t>
                            </m:r>
                            <m:r>
                              <m:rPr>
                                <m:nor/>
                              </m:rPr>
                              <a:rPr lang="en-US" sz="3200" b="0" i="0" baseline="-25000" smtClean="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32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3200" baseline="-25000"/>
                              <m:t>32</m:t>
                            </m:r>
                            <m:r>
                              <m:rPr>
                                <m:nor/>
                              </m:rPr>
                              <a:rPr lang="en-US" sz="3200" b="0" i="0" baseline="-25000" smtClean="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32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3200" baseline="-25000"/>
                              <m:t>33</m:t>
                            </m:r>
                          </m:e>
                        </m:eqArr>
                      </m:e>
                    </m:d>
                  </m:oMath>
                </a14:m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pPr marL="0" indent="0">
                  <a:buNone/>
                </a:pPr>
                <a:r>
                  <a:rPr lang="en-US" sz="3200" dirty="0" smtClean="0"/>
                  <a:t>Adj(A</a:t>
                </a:r>
                <a:r>
                  <a:rPr lang="en-US" sz="3200" dirty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320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aseline="-25000"/>
                              <m:t>11     </m:t>
                            </m:r>
                            <m:r>
                              <m:rPr>
                                <m:nor/>
                              </m:rPr>
                              <a:rPr lang="en-US" sz="320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aseline="-25000"/>
                              <m:t>12     </m:t>
                            </m:r>
                            <m:r>
                              <m:rPr>
                                <m:nor/>
                              </m:rPr>
                              <a:rPr lang="en-US" sz="3200" i="1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aseline="-25000"/>
                              <m:t>13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320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aseline="-25000"/>
                              <m:t>21     </m:t>
                            </m:r>
                            <m:r>
                              <m:rPr>
                                <m:nor/>
                              </m:rPr>
                              <a:rPr lang="en-US" sz="320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aseline="-25000"/>
                              <m:t>22     </m:t>
                            </m:r>
                            <m:r>
                              <m:rPr>
                                <m:nor/>
                              </m:rPr>
                              <a:rPr lang="en-US" sz="320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aseline="-25000"/>
                              <m:t>23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320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aseline="-25000"/>
                              <m:t>31     </m:t>
                            </m:r>
                            <m:r>
                              <m:rPr>
                                <m:nor/>
                              </m:rPr>
                              <a:rPr lang="en-US" sz="320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aseline="-25000"/>
                              <m:t>32     </m:t>
                            </m:r>
                            <m:r>
                              <m:rPr>
                                <m:nor/>
                              </m:rPr>
                              <a:rPr lang="en-US" sz="3200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3200" baseline="-25000"/>
                              <m:t>33</m:t>
                            </m:r>
                          </m:e>
                        </m:eqArr>
                      </m:e>
                    </m:d>
                  </m:oMath>
                </a14:m>
                <a:endParaRPr lang="en-US" sz="3200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3600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3600" dirty="0" smtClean="0"/>
                  <a:t>Where</a:t>
                </a:r>
                <a:r>
                  <a:rPr lang="en-US" sz="36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/>
                      <m:t>M</m:t>
                    </m:r>
                    <m:r>
                      <m:rPr>
                        <m:nor/>
                      </m:rPr>
                      <a:rPr lang="en-US" sz="3600" baseline="-25000"/>
                      <m:t>11</m:t>
                    </m:r>
                  </m:oMath>
                </a14:m>
                <a:r>
                  <a:rPr lang="en-US" sz="3600" dirty="0" smtClean="0"/>
                  <a:t> is called  minor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613861" cy="4094924"/>
              </a:xfrm>
              <a:blipFill rotWithShape="0">
                <a:blip r:embed="rId5"/>
                <a:stretch>
                  <a:fillRect l="-1332" t="-2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l="44862" t="55031" r="53231" b="40308"/>
          <a:stretch/>
        </p:blipFill>
        <p:spPr>
          <a:xfrm>
            <a:off x="4262884" y="4144111"/>
            <a:ext cx="262063" cy="4804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9437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47633"/>
                <a:ext cx="9613861" cy="46321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>
                    <a:solidFill>
                      <a:schemeClr val="bg1"/>
                    </a:solidFill>
                  </a:rPr>
                  <a:t>MINOR:</a:t>
                </a:r>
                <a:r>
                  <a:rPr lang="en-US" i="1" dirty="0" smtClean="0"/>
                  <a:t>A </a:t>
                </a:r>
                <a:r>
                  <a:rPr lang="en-US" i="1" dirty="0"/>
                  <a:t>minor is a determinant of the square matrix formed by deleting one row and one column from some larger square matrix</a:t>
                </a:r>
                <a:r>
                  <a:rPr lang="en-US" i="1" dirty="0" smtClean="0"/>
                  <a:t>.</a:t>
                </a:r>
                <a:endParaRPr lang="en-US" sz="2800" dirty="0"/>
              </a:p>
              <a:p>
                <a:pPr marL="0" indent="0" algn="ctr">
                  <a:buNone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Adj(A) </a:t>
                </a:r>
                <a:r>
                  <a:rPr lang="en-US" sz="28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800" baseline="-25000">
                                <a:solidFill>
                                  <a:schemeClr val="tx1"/>
                                </a:solidFill>
                              </a:rPr>
                              <m:t>11     </m:t>
                            </m:r>
                            <m:r>
                              <m:rPr>
                                <m:nor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800" baseline="-25000">
                                <a:solidFill>
                                  <a:schemeClr val="tx1"/>
                                </a:solidFill>
                              </a:rPr>
                              <m:t>12     </m:t>
                            </m:r>
                            <m:r>
                              <m:rPr>
                                <m:nor/>
                              </m:rPr>
                              <a:rPr lang="en-US" sz="2800" i="1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800" baseline="-25000">
                                <a:solidFill>
                                  <a:schemeClr val="tx1"/>
                                </a:solidFill>
                              </a:rPr>
                              <m:t>13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800" baseline="-25000">
                                <a:solidFill>
                                  <a:schemeClr val="tx1"/>
                                </a:solidFill>
                              </a:rPr>
                              <m:t>21     </m:t>
                            </m:r>
                            <m:r>
                              <m:rPr>
                                <m:nor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800" baseline="-25000">
                                <a:solidFill>
                                  <a:schemeClr val="tx1"/>
                                </a:solidFill>
                              </a:rPr>
                              <m:t>22     </m:t>
                            </m:r>
                            <m:r>
                              <m:rPr>
                                <m:nor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800" baseline="-25000">
                                <a:solidFill>
                                  <a:schemeClr val="tx1"/>
                                </a:solidFill>
                              </a:rPr>
                              <m:t>23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800" baseline="-25000">
                                <a:solidFill>
                                  <a:schemeClr val="tx1"/>
                                </a:solidFill>
                              </a:rPr>
                              <m:t>31     </m:t>
                            </m:r>
                            <m:r>
                              <m:rPr>
                                <m:nor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800" baseline="-25000">
                                <a:solidFill>
                                  <a:schemeClr val="tx1"/>
                                </a:solidFill>
                              </a:rPr>
                              <m:t>32     </m:t>
                            </m:r>
                            <m:r>
                              <m:rPr>
                                <m:nor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800" baseline="-25000">
                                <a:solidFill>
                                  <a:schemeClr val="tx1"/>
                                </a:solidFill>
                              </a:rPr>
                              <m:t>33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Where,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tx1"/>
                        </a:solidFill>
                      </a:rPr>
                      <m:t>M</m:t>
                    </m:r>
                    <m:r>
                      <m:rPr>
                        <m:nor/>
                      </m:rPr>
                      <a:rPr lang="en-US" baseline="-25000" smtClean="0">
                        <a:solidFill>
                          <a:schemeClr val="tx1"/>
                        </a:solidFill>
                      </a:rPr>
                      <m:t>11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called minor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/>
                      <m:t>a</m:t>
                    </m:r>
                    <m:r>
                      <m:rPr>
                        <m:nor/>
                      </m:rPr>
                      <a:rPr lang="en-US" baseline="-25000"/>
                      <m:t>11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A </a:t>
                </a: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8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11     </m:t>
                            </m:r>
                            <m:r>
                              <m:rPr>
                                <m:nor/>
                              </m:rPr>
                              <a:rPr lang="en-US" sz="28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12     </m:t>
                            </m:r>
                            <m:r>
                              <m:rPr>
                                <m:nor/>
                              </m:rPr>
                              <a:rPr lang="en-US" sz="28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13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21     </m:t>
                            </m:r>
                            <m:r>
                              <m:rPr>
                                <m:nor/>
                              </m:rPr>
                              <a:rPr lang="en-US" sz="28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22     </m:t>
                            </m:r>
                            <m:r>
                              <m:rPr>
                                <m:nor/>
                              </m:rPr>
                              <a:rPr lang="en-US" sz="28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23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31     </m:t>
                            </m:r>
                            <m:r>
                              <m:rPr>
                                <m:nor/>
                              </m:rPr>
                              <a:rPr lang="en-US" sz="28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32     </m:t>
                            </m:r>
                            <m:r>
                              <m:rPr>
                                <m:nor/>
                              </m:rPr>
                              <a:rPr lang="en-US" sz="28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33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47633"/>
                <a:ext cx="9613861" cy="4632136"/>
              </a:xfrm>
              <a:blipFill rotWithShape="0">
                <a:blip r:embed="rId5"/>
                <a:stretch>
                  <a:fillRect l="-1332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/>
          <a:srcRect l="44862" t="55031" r="53231" b="40308"/>
          <a:stretch/>
        </p:blipFill>
        <p:spPr>
          <a:xfrm>
            <a:off x="4664990" y="3242860"/>
            <a:ext cx="232475" cy="426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6090834" y="2898183"/>
                <a:ext cx="3843580" cy="3781585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smtClean="0"/>
                      <m:t>M</m:t>
                    </m:r>
                    <m:r>
                      <m:rPr>
                        <m:nor/>
                      </m:rPr>
                      <a:rPr lang="en-US" sz="2000" baseline="-25000" smtClean="0"/>
                      <m:t>11</m:t>
                    </m:r>
                  </m:oMath>
                </a14:m>
                <a:r>
                  <a:rPr lang="en-US" sz="2000" dirty="0"/>
                  <a:t> = (-1)</a:t>
                </a:r>
                <a:r>
                  <a:rPr lang="en-US" sz="2000" baseline="30000" dirty="0"/>
                  <a:t>1+1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22     </m:t>
                            </m:r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23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32     </m:t>
                            </m:r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33</m:t>
                            </m:r>
                          </m:e>
                        </m:eqArr>
                      </m:e>
                    </m:d>
                  </m:oMath>
                </a14:m>
                <a:endParaRPr lang="en-US" sz="2000" baseline="-25000" dirty="0" smtClean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/>
                      <m:t>M</m:t>
                    </m:r>
                    <m:r>
                      <m:rPr>
                        <m:nor/>
                      </m:rPr>
                      <a:rPr lang="en-US" sz="2000" baseline="-25000"/>
                      <m:t>12</m:t>
                    </m:r>
                  </m:oMath>
                </a14:m>
                <a:r>
                  <a:rPr lang="en-US" sz="2000" dirty="0"/>
                  <a:t> = (-1)</a:t>
                </a:r>
                <a:r>
                  <a:rPr lang="en-US" sz="2000" baseline="30000" dirty="0"/>
                  <a:t>1+</a:t>
                </a:r>
                <a:r>
                  <a:rPr lang="en-US" sz="2000" baseline="30000" dirty="0" smtClean="0"/>
                  <a:t>2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000" b="0" i="0" baseline="-25000" smtClean="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23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000" b="0" i="0" baseline="-25000" smtClean="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33</m:t>
                            </m:r>
                          </m:e>
                        </m:eqArr>
                      </m:e>
                    </m:d>
                  </m:oMath>
                </a14:m>
                <a:endParaRPr lang="en-US" sz="2000" baseline="-25000" dirty="0" smtClean="0"/>
              </a:p>
              <a:p>
                <a:endParaRPr lang="en-US" sz="2000" baseline="-25000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/>
                      <m:t>M</m:t>
                    </m:r>
                    <m:r>
                      <m:rPr>
                        <m:nor/>
                      </m:rPr>
                      <a:rPr lang="en-US" sz="2000" baseline="-25000"/>
                      <m:t>1</m:t>
                    </m:r>
                    <m:r>
                      <m:rPr>
                        <m:nor/>
                      </m:rPr>
                      <a:rPr lang="en-US" sz="2000" b="0" i="0" baseline="-25000" smtClean="0"/>
                      <m:t>3</m:t>
                    </m:r>
                  </m:oMath>
                </a14:m>
                <a:r>
                  <a:rPr lang="en-US" sz="2000" dirty="0"/>
                  <a:t> = (-1)</a:t>
                </a:r>
                <a:r>
                  <a:rPr lang="en-US" sz="2000" baseline="30000" dirty="0"/>
                  <a:t>1+</a:t>
                </a:r>
                <a:r>
                  <a:rPr lang="en-US" sz="2000" baseline="30000" dirty="0" smtClean="0"/>
                  <a:t>3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000" b="0" i="0" baseline="-25000" smtClean="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000" b="0" i="0" baseline="-25000" smtClean="0"/>
                              <m:t>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000" b="0" i="0" baseline="-25000" smtClean="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000" b="0" i="0" baseline="-25000" smtClean="0"/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en-US" sz="2000" baseline="-25000" dirty="0" smtClean="0"/>
              </a:p>
              <a:p>
                <a:r>
                  <a:rPr lang="en-US" sz="2000" baseline="-25000" dirty="0" smtClean="0"/>
                  <a:t>.</a:t>
                </a:r>
              </a:p>
              <a:p>
                <a:r>
                  <a:rPr lang="en-US" sz="2000" baseline="-25000" dirty="0" smtClean="0"/>
                  <a:t>.</a:t>
                </a:r>
              </a:p>
              <a:p>
                <a:r>
                  <a:rPr lang="en-US" sz="2000" baseline="-25000" dirty="0" smtClean="0"/>
                  <a:t>.</a:t>
                </a:r>
              </a:p>
              <a:p>
                <a:endParaRPr lang="en-US" sz="2000" baseline="-250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/>
                      <m:t>M</m:t>
                    </m:r>
                    <m:r>
                      <m:rPr>
                        <m:nor/>
                      </m:rPr>
                      <a:rPr lang="en-US" sz="2000" b="0" i="0" baseline="-25000" smtClean="0"/>
                      <m:t>3</m:t>
                    </m:r>
                    <m:r>
                      <m:rPr>
                        <m:nor/>
                      </m:rPr>
                      <a:rPr lang="en-US" sz="2000" baseline="-25000"/>
                      <m:t>3</m:t>
                    </m:r>
                  </m:oMath>
                </a14:m>
                <a:r>
                  <a:rPr lang="en-US" sz="2000" dirty="0"/>
                  <a:t> = (-1)</a:t>
                </a:r>
                <a:r>
                  <a:rPr lang="en-US" sz="2000" baseline="30000" dirty="0" smtClean="0"/>
                  <a:t>3</a:t>
                </a:r>
                <a:r>
                  <a:rPr lang="en-US" sz="2000" baseline="30000" dirty="0"/>
                  <a:t>+3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="0" i="0" baseline="-25000" smtClean="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1     </m:t>
                            </m:r>
                            <m:r>
                              <m:rPr>
                                <m:nor/>
                              </m:rPr>
                              <a:rPr lang="en-US" sz="2000" i="1" smtClean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="0" i="0" baseline="-25000" smtClean="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="0" i="0" baseline="-2500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1     </m:t>
                            </m:r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="0" i="0" baseline="-2500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en-US" sz="2000" baseline="-25000" dirty="0" smtClean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34" y="2898183"/>
                <a:ext cx="3843580" cy="3781585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78055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85261"/>
                <a:ext cx="9613861" cy="446351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Q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) Find the inverse of the given 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1"/>
                    </a:solidFill>
                  </a:rPr>
                  <a:t>Matrix.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b="0" smtClean="0">
                                <a:solidFill>
                                  <a:schemeClr val="bg1"/>
                                </a:solidFill>
                              </a:rPr>
                              <m:t>9</m:t>
                            </m:r>
                            <m:r>
                              <m:rPr>
                                <m:nor/>
                              </m:rPr>
                              <a:rPr lang="en-US" baseline="-25000">
                                <a:solidFill>
                                  <a:schemeClr val="bg1"/>
                                </a:solidFill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="0" smtClean="0">
                                <a:solidFill>
                                  <a:schemeClr val="bg1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baseline="-25000">
                                <a:solidFill>
                                  <a:schemeClr val="bg1"/>
                                </a:solidFill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="0" smtClean="0">
                                <a:solidFill>
                                  <a:schemeClr val="bg1"/>
                                </a:solidFill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0" smtClean="0">
                                <a:solidFill>
                                  <a:schemeClr val="bg1"/>
                                </a:solidFill>
                              </a:rPr>
                              <m:t>5</m:t>
                            </m:r>
                            <m:r>
                              <m:rPr>
                                <m:nor/>
                              </m:rPr>
                              <a:rPr lang="en-US" baseline="-25000">
                                <a:solidFill>
                                  <a:schemeClr val="bg1"/>
                                </a:solidFill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="0" smtClean="0">
                                <a:solidFill>
                                  <a:schemeClr val="bg1"/>
                                </a:solidFill>
                              </a:rPr>
                              <m:t>−1</m:t>
                            </m:r>
                            <m:r>
                              <m:rPr>
                                <m:nor/>
                              </m:rPr>
                              <a:rPr lang="en-US" baseline="-25000">
                                <a:solidFill>
                                  <a:schemeClr val="bg1"/>
                                </a:solidFill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="0" smtClean="0">
                                <a:solidFill>
                                  <a:schemeClr val="bg1"/>
                                </a:solidFill>
                              </a:rPr>
                              <m:t>6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0" smtClean="0">
                                <a:solidFill>
                                  <a:schemeClr val="bg1"/>
                                </a:solidFill>
                              </a:rPr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baseline="-25000">
                                <a:solidFill>
                                  <a:schemeClr val="bg1"/>
                                </a:solidFill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="0" smtClean="0">
                                <a:solidFill>
                                  <a:schemeClr val="bg1"/>
                                </a:solidFill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baseline="-25000">
                                <a:solidFill>
                                  <a:schemeClr val="bg1"/>
                                </a:solidFill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="0" smtClean="0">
                                <a:solidFill>
                                  <a:schemeClr val="bg1"/>
                                </a:solidFill>
                              </a:rPr>
                              <m:t>−2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u="sng" dirty="0" smtClean="0"/>
                  <a:t>SOLUTION: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/>
                              <m:t>9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/>
                              <m:t>5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−1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6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−2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9(2-0) – 2(-10–24) + 1(0+4)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90 so matrix A is invertible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85261"/>
                <a:ext cx="9613861" cy="4463512"/>
              </a:xfrm>
              <a:blipFill rotWithShape="0">
                <a:blip r:embed="rId5"/>
                <a:stretch>
                  <a:fillRect l="-1015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6354306" y="2758696"/>
                <a:ext cx="3239146" cy="3053167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i="1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sz="2800" i="1" baseline="30000" dirty="0">
                    <a:solidFill>
                      <a:schemeClr val="tx1"/>
                    </a:solidFill>
                  </a:rPr>
                  <a:t>-1 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i="1" dirty="0">
                    <a:solidFill>
                      <a:schemeClr val="tx1"/>
                    </a:solidFill>
                  </a:rPr>
                  <a:t> [adj(A)]</a:t>
                </a: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306" y="2758696"/>
                <a:ext cx="3239146" cy="3053167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89400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43893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To find Adj(A) we have calculate minors,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M</m:t>
                    </m:r>
                    <m:r>
                      <m:rPr>
                        <m:nor/>
                      </m:rPr>
                      <a:rPr lang="en-US" baseline="-25000"/>
                      <m:t>11</m:t>
                    </m:r>
                  </m:oMath>
                </a14:m>
                <a:r>
                  <a:rPr lang="en-US" dirty="0"/>
                  <a:t> = (-1)</a:t>
                </a:r>
                <a:r>
                  <a:rPr lang="en-US" baseline="30000" dirty="0"/>
                  <a:t>1+1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b="0" i="1" smtClean="0"/>
                              <m:t>−1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="0" i="1" smtClean="0"/>
                              <m:t>6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0" i="1" smtClean="0"/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="0" i="1" smtClean="0"/>
                              <m:t>−2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= 1*[(-1*-2)-(0*6)]= 2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M</m:t>
                    </m:r>
                    <m:r>
                      <m:rPr>
                        <m:nor/>
                      </m:rPr>
                      <a:rPr lang="en-US" baseline="-25000"/>
                      <m:t>12</m:t>
                    </m:r>
                  </m:oMath>
                </a14:m>
                <a:r>
                  <a:rPr lang="en-US" dirty="0"/>
                  <a:t> = (-1)</a:t>
                </a:r>
                <a:r>
                  <a:rPr lang="en-US" baseline="30000" dirty="0"/>
                  <a:t>1+2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b="0" i="1" smtClean="0"/>
                              <m:t>5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="0" i="1" smtClean="0"/>
                              <m:t>6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0" i="1" smtClean="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="0" i="1" smtClean="0"/>
                              <m:t>−2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= -1*[(5*-2) – (6*4)]= 34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M</m:t>
                    </m:r>
                    <m:r>
                      <m:rPr>
                        <m:nor/>
                      </m:rPr>
                      <a:rPr lang="en-US" baseline="-25000"/>
                      <m:t>13</m:t>
                    </m:r>
                  </m:oMath>
                </a14:m>
                <a:r>
                  <a:rPr lang="en-US" dirty="0"/>
                  <a:t> = (-1)</a:t>
                </a:r>
                <a:r>
                  <a:rPr lang="en-US" baseline="30000" dirty="0"/>
                  <a:t>1+3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b="0" i="1" smtClean="0"/>
                              <m:t>5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="0" i="1" smtClean="0"/>
                              <m:t>−1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0" i="1" smtClean="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="0" i="1" smtClean="0"/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= 1*[(5*0)-(-1*4)] = 4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M</m:t>
                    </m:r>
                    <m:r>
                      <m:rPr>
                        <m:nor/>
                      </m:rPr>
                      <a:rPr lang="en-US" b="0" i="0" baseline="-25000" smtClean="0"/>
                      <m:t>21</m:t>
                    </m:r>
                  </m:oMath>
                </a14:m>
                <a:r>
                  <a:rPr lang="en-US" dirty="0"/>
                  <a:t> = (-1)</a:t>
                </a:r>
                <a:r>
                  <a:rPr lang="en-US" baseline="30000" dirty="0" smtClean="0"/>
                  <a:t>2+1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b="0" i="1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="0" i="1" smtClean="0"/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0" i="1" smtClean="0"/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="0" i="1" smtClean="0"/>
                              <m:t>−2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-1*(-4 – 0) = 4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M</m:t>
                    </m:r>
                    <m:r>
                      <m:rPr>
                        <m:nor/>
                      </m:rPr>
                      <a:rPr lang="en-US" baseline="-25000"/>
                      <m:t>2</m:t>
                    </m:r>
                    <m:r>
                      <m:rPr>
                        <m:nor/>
                      </m:rPr>
                      <a:rPr lang="en-US" b="0" i="0" baseline="-25000" smtClean="0"/>
                      <m:t>2</m:t>
                    </m:r>
                  </m:oMath>
                </a14:m>
                <a:r>
                  <a:rPr lang="en-US" dirty="0"/>
                  <a:t> = (-1)</a:t>
                </a:r>
                <a:r>
                  <a:rPr lang="en-US" baseline="30000" dirty="0"/>
                  <a:t>2+</a:t>
                </a:r>
                <a:r>
                  <a:rPr lang="en-US" baseline="30000" dirty="0" smtClean="0"/>
                  <a:t>2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b="0" i="1" smtClean="0"/>
                              <m:t>9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i="1"/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0" i="1" smtClean="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i="1"/>
                              <m:t>−2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1*(-18 -  4) = -22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4389391"/>
              </a:xfrm>
              <a:blipFill rotWithShape="0">
                <a:blip r:embed="rId5"/>
                <a:stretch>
                  <a:fillRect l="-1015" t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7341754" y="4531567"/>
                <a:ext cx="2770890" cy="2323187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800"/>
                              <m:t>9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80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800"/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/>
                              <m:t>5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800"/>
                              <m:t>−1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800"/>
                              <m:t>6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800"/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800"/>
                              <m:t>−2</m:t>
                            </m:r>
                          </m:e>
                        </m:eqArr>
                      </m:e>
                    </m:d>
                  </m:oMath>
                </a14:m>
                <a:endParaRPr 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754" y="4531567"/>
                <a:ext cx="2770890" cy="2323187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7008541" y="610499"/>
                <a:ext cx="3437317" cy="3781585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smtClean="0"/>
                      <m:t>M</m:t>
                    </m:r>
                    <m:r>
                      <m:rPr>
                        <m:nor/>
                      </m:rPr>
                      <a:rPr lang="en-US" sz="2000" baseline="-25000" smtClean="0"/>
                      <m:t>11</m:t>
                    </m:r>
                  </m:oMath>
                </a14:m>
                <a:r>
                  <a:rPr lang="en-US" sz="2000" dirty="0"/>
                  <a:t> = (-1)</a:t>
                </a:r>
                <a:r>
                  <a:rPr lang="en-US" sz="2000" baseline="30000" dirty="0"/>
                  <a:t>1+1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22     </m:t>
                            </m:r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23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32     </m:t>
                            </m:r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33</m:t>
                            </m:r>
                          </m:e>
                        </m:eqArr>
                      </m:e>
                    </m:d>
                  </m:oMath>
                </a14:m>
                <a:endParaRPr lang="en-US" sz="2000" baseline="-25000" dirty="0" smtClean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/>
                      <m:t>M</m:t>
                    </m:r>
                    <m:r>
                      <m:rPr>
                        <m:nor/>
                      </m:rPr>
                      <a:rPr lang="en-US" sz="2000" baseline="-25000"/>
                      <m:t>12</m:t>
                    </m:r>
                  </m:oMath>
                </a14:m>
                <a:r>
                  <a:rPr lang="en-US" sz="2000" dirty="0"/>
                  <a:t> = (-1)</a:t>
                </a:r>
                <a:r>
                  <a:rPr lang="en-US" sz="2000" baseline="30000" dirty="0"/>
                  <a:t>1+</a:t>
                </a:r>
                <a:r>
                  <a:rPr lang="en-US" sz="2000" baseline="30000" dirty="0" smtClean="0"/>
                  <a:t>2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000" b="0" i="0" baseline="-25000" smtClean="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23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000" b="0" i="0" baseline="-25000" smtClean="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33</m:t>
                            </m:r>
                          </m:e>
                        </m:eqArr>
                      </m:e>
                    </m:d>
                  </m:oMath>
                </a14:m>
                <a:endParaRPr lang="en-US" sz="2000" baseline="-25000" dirty="0" smtClean="0"/>
              </a:p>
              <a:p>
                <a:endParaRPr lang="en-US" sz="2000" baseline="-25000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/>
                      <m:t>M</m:t>
                    </m:r>
                    <m:r>
                      <m:rPr>
                        <m:nor/>
                      </m:rPr>
                      <a:rPr lang="en-US" sz="2000" baseline="-25000"/>
                      <m:t>1</m:t>
                    </m:r>
                    <m:r>
                      <m:rPr>
                        <m:nor/>
                      </m:rPr>
                      <a:rPr lang="en-US" sz="2000" b="0" i="0" baseline="-25000" smtClean="0"/>
                      <m:t>3</m:t>
                    </m:r>
                  </m:oMath>
                </a14:m>
                <a:r>
                  <a:rPr lang="en-US" sz="2000" dirty="0"/>
                  <a:t> = (-1)</a:t>
                </a:r>
                <a:r>
                  <a:rPr lang="en-US" sz="2000" baseline="30000" dirty="0"/>
                  <a:t>1+</a:t>
                </a:r>
                <a:r>
                  <a:rPr lang="en-US" sz="2000" baseline="30000" dirty="0" smtClean="0"/>
                  <a:t>3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000" b="0" i="0" baseline="-25000" smtClean="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000" b="0" i="0" baseline="-25000" smtClean="0"/>
                              <m:t>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000" b="0" i="0" baseline="-25000" smtClean="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000" b="0" i="0" baseline="-25000" smtClean="0"/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en-US" sz="2000" baseline="-25000" dirty="0" smtClean="0"/>
              </a:p>
              <a:p>
                <a:r>
                  <a:rPr lang="en-US" sz="2000" baseline="-25000" dirty="0" smtClean="0"/>
                  <a:t>.</a:t>
                </a:r>
              </a:p>
              <a:p>
                <a:r>
                  <a:rPr lang="en-US" sz="2000" baseline="-25000" dirty="0" smtClean="0"/>
                  <a:t>.</a:t>
                </a:r>
              </a:p>
              <a:p>
                <a:r>
                  <a:rPr lang="en-US" sz="2000" baseline="-25000" dirty="0" smtClean="0"/>
                  <a:t>.</a:t>
                </a:r>
              </a:p>
              <a:p>
                <a:endParaRPr lang="en-US" sz="2000" baseline="-250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/>
                      <m:t>M</m:t>
                    </m:r>
                    <m:r>
                      <m:rPr>
                        <m:nor/>
                      </m:rPr>
                      <a:rPr lang="en-US" sz="2000" b="0" i="0" baseline="-25000" smtClean="0"/>
                      <m:t>3</m:t>
                    </m:r>
                    <m:r>
                      <m:rPr>
                        <m:nor/>
                      </m:rPr>
                      <a:rPr lang="en-US" sz="2000" baseline="-25000"/>
                      <m:t>3</m:t>
                    </m:r>
                  </m:oMath>
                </a14:m>
                <a:r>
                  <a:rPr lang="en-US" sz="2000" dirty="0"/>
                  <a:t> = (-1)</a:t>
                </a:r>
                <a:r>
                  <a:rPr lang="en-US" sz="2000" baseline="30000" dirty="0" smtClean="0"/>
                  <a:t>3</a:t>
                </a:r>
                <a:r>
                  <a:rPr lang="en-US" sz="2000" baseline="30000" dirty="0"/>
                  <a:t>+3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="0" i="0" baseline="-25000" smtClean="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1     </m:t>
                            </m:r>
                            <m:r>
                              <m:rPr>
                                <m:nor/>
                              </m:rPr>
                              <a:rPr lang="en-US" sz="2000" i="1" smtClean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="0" i="0" baseline="-25000" smtClean="0"/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="0" i="0" baseline="-2500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1     </m:t>
                            </m:r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2000" b="0" i="0" baseline="-2500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000" baseline="-25000"/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en-US" sz="2000" baseline="-25000" dirty="0" smtClean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541" y="610499"/>
                <a:ext cx="3437317" cy="3781585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15645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9613861" cy="378496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M</m:t>
                    </m:r>
                    <m:r>
                      <m:rPr>
                        <m:nor/>
                      </m:rPr>
                      <a:rPr lang="en-US" baseline="-25000"/>
                      <m:t>2</m:t>
                    </m:r>
                    <m:r>
                      <m:rPr>
                        <m:nor/>
                      </m:rPr>
                      <a:rPr lang="en-US" b="0" i="0" baseline="-25000" smtClean="0"/>
                      <m:t>3</m:t>
                    </m:r>
                  </m:oMath>
                </a14:m>
                <a:r>
                  <a:rPr lang="en-US" dirty="0"/>
                  <a:t> = (-1)</a:t>
                </a:r>
                <a:r>
                  <a:rPr lang="en-US" baseline="30000" dirty="0"/>
                  <a:t>2+</a:t>
                </a:r>
                <a:r>
                  <a:rPr lang="en-US" baseline="30000" dirty="0" smtClean="0"/>
                  <a:t>3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i="1"/>
                              <m:t>9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="0" i="1" smtClean="0"/>
                              <m:t>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i="1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="0" i="1" smtClean="0"/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-1*(0 </a:t>
                </a:r>
                <a:r>
                  <a:rPr lang="en-US" dirty="0"/>
                  <a:t>- </a:t>
                </a:r>
                <a:r>
                  <a:rPr lang="en-US" dirty="0" smtClean="0"/>
                  <a:t>8) = 8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M</m:t>
                    </m:r>
                    <m:r>
                      <m:rPr>
                        <m:nor/>
                      </m:rPr>
                      <a:rPr lang="en-US" b="0" i="0" baseline="-25000" smtClean="0"/>
                      <m:t>31</m:t>
                    </m:r>
                  </m:oMath>
                </a14:m>
                <a:r>
                  <a:rPr lang="en-US" dirty="0"/>
                  <a:t> = (-1)</a:t>
                </a:r>
                <a:r>
                  <a:rPr lang="en-US" baseline="30000" dirty="0" smtClean="0"/>
                  <a:t>3</a:t>
                </a:r>
                <a:r>
                  <a:rPr lang="en-US" baseline="30000" dirty="0"/>
                  <a:t>+</a:t>
                </a:r>
                <a:r>
                  <a:rPr lang="en-US" baseline="30000" dirty="0" smtClean="0"/>
                  <a:t>1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b="0" i="1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="0" i="1" smtClean="0"/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0" i="1" smtClean="0"/>
                              <m:t>−1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="0" i="1" smtClean="0"/>
                              <m:t>6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1*[12 – (-1)] = 13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M</m:t>
                    </m:r>
                    <m:r>
                      <m:rPr>
                        <m:nor/>
                      </m:rPr>
                      <a:rPr lang="en-US" baseline="-25000"/>
                      <m:t>3</m:t>
                    </m:r>
                    <m:r>
                      <m:rPr>
                        <m:nor/>
                      </m:rPr>
                      <a:rPr lang="en-US" b="0" i="0" baseline="-25000" smtClean="0"/>
                      <m:t>2</m:t>
                    </m:r>
                  </m:oMath>
                </a14:m>
                <a:r>
                  <a:rPr lang="en-US" dirty="0"/>
                  <a:t> = (-1)</a:t>
                </a:r>
                <a:r>
                  <a:rPr lang="en-US" baseline="30000" dirty="0"/>
                  <a:t>3+</a:t>
                </a:r>
                <a:r>
                  <a:rPr lang="en-US" baseline="30000" dirty="0" smtClean="0"/>
                  <a:t>2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b="0" i="1" smtClean="0"/>
                              <m:t>9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i="1"/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0" i="1" smtClean="0"/>
                              <m:t>5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i="1"/>
                              <m:t>6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= -1*(54 – 5) = -49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M</m:t>
                    </m:r>
                    <m:r>
                      <m:rPr>
                        <m:nor/>
                      </m:rPr>
                      <a:rPr lang="en-US" baseline="-25000"/>
                      <m:t>3</m:t>
                    </m:r>
                    <m:r>
                      <m:rPr>
                        <m:nor/>
                      </m:rPr>
                      <a:rPr lang="en-US" b="0" i="0" baseline="-25000" smtClean="0"/>
                      <m:t>3</m:t>
                    </m:r>
                  </m:oMath>
                </a14:m>
                <a:r>
                  <a:rPr lang="en-US" dirty="0"/>
                  <a:t> = (-1)</a:t>
                </a:r>
                <a:r>
                  <a:rPr lang="en-US" baseline="30000" dirty="0"/>
                  <a:t>3+</a:t>
                </a:r>
                <a:r>
                  <a:rPr lang="en-US" baseline="30000" dirty="0" smtClean="0"/>
                  <a:t>3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i="1"/>
                              <m:t>9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="0" i="1" smtClean="0"/>
                              <m:t>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i="1"/>
                              <m:t>5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="0" i="1" smtClean="0"/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= 1*(-9 – 10) = -19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9613861" cy="3784960"/>
              </a:xfr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7058343" y="3198156"/>
                <a:ext cx="3046552" cy="2062391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800"/>
                              <m:t>9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80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/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/>
                              <m:t>5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800"/>
                              <m:t>−1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800"/>
                              <m:t>6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800"/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800"/>
                              <m:t>−2</m:t>
                            </m:r>
                          </m:e>
                        </m:eqAr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343" y="3198156"/>
                <a:ext cx="3046552" cy="2062391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67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045776"/>
                <a:ext cx="9613861" cy="46029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We know that,</a:t>
                </a:r>
              </a:p>
              <a:p>
                <a:pPr marL="0" indent="0">
                  <a:buNone/>
                </a:pPr>
                <a:r>
                  <a:rPr lang="en-US" dirty="0" smtClean="0"/>
                  <a:t>Adj(A)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11     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12     </m:t>
                            </m:r>
                            <m:r>
                              <m:rPr>
                                <m:nor/>
                              </m:rPr>
                              <a:rPr lang="en-US" i="1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13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21     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22     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23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31     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32     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33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Adj(A)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b="0" i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b="0" i="0" baseline="-2500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34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baseline="-2500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b="0" i="1" smtClean="0"/>
                              <m:t>4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0" i="0" smtClean="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−22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8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0" i="0" smtClean="0"/>
                              <m:t>13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b="0" i="0" baseline="-2500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−49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−19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Adj(A)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="0" i="0" baseline="-25000" smtClean="0"/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b="0" i="0" baseline="-25000" smtClean="0"/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b="0" i="1" smtClean="0"/>
                              <m:t>13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0" i="0" smtClean="0"/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−22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−49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0" i="0" smtClean="0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="0" i="0" baseline="-25000" smtClean="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8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b="0" i="0" baseline="-2500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−19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045776"/>
                <a:ext cx="9613861" cy="4602997"/>
              </a:xfrm>
              <a:blipFill rotWithShape="0">
                <a:blip r:embed="rId5"/>
                <a:stretch>
                  <a:fillRect l="-1015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/>
          <a:srcRect l="44862" t="55031" r="53231" b="40308"/>
          <a:stretch/>
        </p:blipFill>
        <p:spPr>
          <a:xfrm>
            <a:off x="4139743" y="2347170"/>
            <a:ext cx="262063" cy="4804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44862" t="55031" r="53231" b="40308"/>
          <a:stretch/>
        </p:blipFill>
        <p:spPr>
          <a:xfrm>
            <a:off x="4270774" y="3866827"/>
            <a:ext cx="262063" cy="4804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6806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07770"/>
                <a:ext cx="9613861" cy="45410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bg1"/>
                    </a:solidFill>
                  </a:rPr>
                  <a:t>A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-1 </a:t>
                </a:r>
                <a:r>
                  <a:rPr lang="en-US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[adj(A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)]</a:t>
                </a:r>
              </a:p>
              <a:p>
                <a:pPr marL="0" indent="0">
                  <a:buNone/>
                </a:pPr>
                <a:r>
                  <a:rPr lang="en-US" dirty="0"/>
                  <a:t>Adj(A)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   </m:t>
                            </m:r>
                            <m:r>
                              <m:rPr>
                                <m:nor/>
                              </m:rPr>
                              <a:rPr lang="en-US" i="1"/>
                              <m:t>13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/>
                              <m:t>34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−22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−49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 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8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−19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And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e>
                    </m:d>
                  </m:oMath>
                </a14:m>
                <a:r>
                  <a:rPr lang="en-US" dirty="0"/>
                  <a:t> = 90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</a:t>
                </a:r>
                <a:r>
                  <a:rPr lang="en-US" baseline="30000" dirty="0" smtClean="0"/>
                  <a:t>-1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   </m:t>
                            </m:r>
                            <m:r>
                              <m:rPr>
                                <m:nor/>
                              </m:rPr>
                              <a:rPr lang="en-US" i="1"/>
                              <m:t>13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/>
                              <m:t>34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−22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−49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/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 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8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−19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A</a:t>
                </a:r>
                <a:r>
                  <a:rPr lang="en-US" baseline="30000" dirty="0" smtClean="0"/>
                  <a:t>-1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b="0" i="0" smtClean="0"/>
                              <m:t>2/</m:t>
                            </m:r>
                            <m:r>
                              <m:rPr>
                                <m:nor/>
                              </m:rPr>
                              <a:rPr lang="en-US" b="0" i="1" smtClean="0"/>
                              <m:t>90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  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4/</m:t>
                            </m:r>
                            <m:r>
                              <m:rPr>
                                <m:nor/>
                              </m:rPr>
                              <a:rPr lang="en-US" b="0" i="1" smtClean="0"/>
                              <m:t>90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  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13/90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0" i="0" smtClean="0"/>
                              <m:t>34/90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22/90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−49/90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0" i="0" smtClean="0"/>
                              <m:t>4/90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      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8/90</m:t>
                            </m:r>
                            <m:r>
                              <m:rPr>
                                <m:nor/>
                              </m:rPr>
                              <a:rPr lang="en-US" baseline="-25000"/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b="0" i="0" smtClean="0"/>
                              <m:t>−19/90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07770"/>
                <a:ext cx="9613861" cy="4541003"/>
              </a:xfrm>
              <a:blipFill rotWithShape="0">
                <a:blip r:embed="rId5"/>
                <a:stretch>
                  <a:fillRect l="-1015" t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5687878" y="2107770"/>
                <a:ext cx="5796366" cy="4401518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A</a:t>
                </a:r>
                <a:r>
                  <a:rPr lang="en-US" sz="2800" baseline="30000" dirty="0"/>
                  <a:t>-1 </a:t>
                </a: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800"/>
                              <m:t>1/45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        </m:t>
                            </m:r>
                            <m:r>
                              <m:rPr>
                                <m:nor/>
                              </m:rPr>
                              <a:rPr lang="en-US" sz="2800"/>
                              <m:t>2/45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        </m:t>
                            </m:r>
                            <m:r>
                              <m:rPr>
                                <m:nor/>
                              </m:rPr>
                              <a:rPr lang="en-US" sz="2800"/>
                              <m:t>13/90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/>
                              <m:t>17/45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800"/>
                              <m:t>−11/45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800" b="0" i="0" smtClean="0"/>
                              <m:t>−4</m:t>
                            </m:r>
                            <m:r>
                              <m:rPr>
                                <m:nor/>
                              </m:rPr>
                              <a:rPr lang="en-US" sz="2800"/>
                              <m:t>9/90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/>
                              <m:t>2/45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         </m:t>
                            </m:r>
                            <m:r>
                              <m:rPr>
                                <m:nor/>
                              </m:rPr>
                              <a:rPr lang="en-US" sz="2800"/>
                              <m:t>4/45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800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800"/>
                              <m:t>−19/90</m:t>
                            </m:r>
                          </m:e>
                        </m:eqAr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878" y="2107770"/>
                <a:ext cx="5796366" cy="4401518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37721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321" y="2138766"/>
                <a:ext cx="9613861" cy="4510007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 defTabSz="45720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dirty="0" smtClean="0">
                    <a:solidFill>
                      <a:prstClr val="white"/>
                    </a:solidFill>
                  </a:rPr>
                  <a:t>According  to property A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A</a:t>
                </a:r>
                <a:r>
                  <a:rPr lang="en-US" sz="2800" baseline="30000" dirty="0" smtClean="0"/>
                  <a:t>-1 </a:t>
                </a:r>
                <a:r>
                  <a:rPr lang="en-US" sz="2800" dirty="0" smtClean="0"/>
                  <a:t>= </a:t>
                </a:r>
                <a:r>
                  <a:rPr 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i="1" baseline="-25000" dirty="0" smtClean="0"/>
                  <a:t>3</a:t>
                </a:r>
                <a:r>
                  <a:rPr lang="en-US" sz="2800" dirty="0" smtClean="0"/>
                  <a:t> </a:t>
                </a:r>
              </a:p>
              <a:p>
                <a:pPr marL="0" lvl="0" indent="0" defTabSz="45720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800" dirty="0" smtClean="0">
                  <a:solidFill>
                    <a:prstClr val="white"/>
                  </a:solidFill>
                </a:endParaRPr>
              </a:p>
              <a:p>
                <a:pPr marL="0" lvl="0" indent="0" defTabSz="45720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600" dirty="0" smtClean="0">
                    <a:solidFill>
                      <a:prstClr val="white"/>
                    </a:solidFill>
                  </a:rPr>
                  <a:t>A </a:t>
                </a:r>
                <a:r>
                  <a:rPr lang="en-US" sz="2600" dirty="0">
                    <a:solidFill>
                      <a:prstClr val="white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6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600">
                                <a:solidFill>
                                  <a:prstClr val="white"/>
                                </a:solidFill>
                              </a:rPr>
                              <m:t>9</m:t>
                            </m:r>
                            <m:r>
                              <m:rPr>
                                <m:nor/>
                              </m:rPr>
                              <a:rPr lang="en-US" sz="2600" baseline="-25000">
                                <a:solidFill>
                                  <a:prstClr val="white"/>
                                </a:solidFill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sz="2600">
                                <a:solidFill>
                                  <a:prstClr val="white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600" baseline="-25000">
                                <a:solidFill>
                                  <a:prstClr val="white"/>
                                </a:solidFill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sz="2600">
                                <a:solidFill>
                                  <a:prstClr val="white"/>
                                </a:solidFill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600">
                                <a:solidFill>
                                  <a:prstClr val="white"/>
                                </a:solidFill>
                              </a:rPr>
                              <m:t>5</m:t>
                            </m:r>
                            <m:r>
                              <m:rPr>
                                <m:nor/>
                              </m:rPr>
                              <a:rPr lang="en-US" sz="2600" baseline="-25000">
                                <a:solidFill>
                                  <a:prstClr val="white"/>
                                </a:solidFill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600">
                                <a:solidFill>
                                  <a:prstClr val="white"/>
                                </a:solidFill>
                              </a:rPr>
                              <m:t>−1</m:t>
                            </m:r>
                            <m:r>
                              <m:rPr>
                                <m:nor/>
                              </m:rPr>
                              <a:rPr lang="en-US" sz="2600" baseline="-25000">
                                <a:solidFill>
                                  <a:prstClr val="white"/>
                                </a:solidFill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600">
                                <a:solidFill>
                                  <a:prstClr val="white"/>
                                </a:solidFill>
                              </a:rPr>
                              <m:t>6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600">
                                <a:solidFill>
                                  <a:prstClr val="white"/>
                                </a:solidFill>
                              </a:rPr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sz="2600" baseline="-25000">
                                <a:solidFill>
                                  <a:prstClr val="white"/>
                                </a:solidFill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600">
                                <a:solidFill>
                                  <a:prstClr val="white"/>
                                </a:solidFill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2600" baseline="-25000">
                                <a:solidFill>
                                  <a:prstClr val="white"/>
                                </a:solidFill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600">
                                <a:solidFill>
                                  <a:prstClr val="white"/>
                                </a:solidFill>
                              </a:rPr>
                              <m:t>−2</m:t>
                            </m:r>
                          </m:e>
                        </m:eqArr>
                        <m:r>
                          <a:rPr lang="en-US" sz="26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600" i="1" dirty="0" smtClean="0">
                    <a:solidFill>
                      <a:prstClr val="white"/>
                    </a:solidFill>
                  </a:rPr>
                  <a:t> &amp; </a:t>
                </a:r>
                <a:r>
                  <a:rPr lang="en-US" sz="2600" dirty="0"/>
                  <a:t>A</a:t>
                </a:r>
                <a:r>
                  <a:rPr lang="en-US" sz="2600" baseline="30000" dirty="0"/>
                  <a:t>-1 </a:t>
                </a:r>
                <a:r>
                  <a:rPr lang="en-US" sz="26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600"/>
                              <m:t>1/45</m:t>
                            </m:r>
                            <m:r>
                              <m:rPr>
                                <m:nor/>
                              </m:rPr>
                              <a:rPr lang="en-US" sz="2600" baseline="-25000"/>
                              <m:t>        </m:t>
                            </m:r>
                            <m:r>
                              <m:rPr>
                                <m:nor/>
                              </m:rPr>
                              <a:rPr lang="en-US" sz="2600"/>
                              <m:t>2/45</m:t>
                            </m:r>
                            <m:r>
                              <m:rPr>
                                <m:nor/>
                              </m:rPr>
                              <a:rPr lang="en-US" sz="2600" baseline="-25000"/>
                              <m:t>        </m:t>
                            </m:r>
                            <m:r>
                              <m:rPr>
                                <m:nor/>
                              </m:rPr>
                              <a:rPr lang="en-US" sz="2600"/>
                              <m:t>13/90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600"/>
                              <m:t>17/45</m:t>
                            </m:r>
                            <m:r>
                              <m:rPr>
                                <m:nor/>
                              </m:rPr>
                              <a:rPr lang="en-US" sz="2600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600"/>
                              <m:t>−11/45</m:t>
                            </m:r>
                            <m:r>
                              <m:rPr>
                                <m:nor/>
                              </m:rPr>
                              <a:rPr lang="en-US" sz="2600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600"/>
                              <m:t>−49/90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6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600"/>
                              <m:t>2/45</m:t>
                            </m:r>
                            <m:r>
                              <m:rPr>
                                <m:nor/>
                              </m:rPr>
                              <a:rPr lang="en-US" sz="2600" baseline="-25000"/>
                              <m:t>            </m:t>
                            </m:r>
                            <m:r>
                              <m:rPr>
                                <m:nor/>
                              </m:rPr>
                              <a:rPr lang="en-US" sz="2600"/>
                              <m:t>4/45</m:t>
                            </m:r>
                            <m:r>
                              <m:rPr>
                                <m:nor/>
                              </m:rPr>
                              <a:rPr lang="en-US" sz="2600" baseline="-25000"/>
                              <m:t>       </m:t>
                            </m:r>
                            <m:r>
                              <m:rPr>
                                <m:nor/>
                              </m:rPr>
                              <a:rPr lang="en-US" sz="2600"/>
                              <m:t>−19/90</m:t>
                            </m:r>
                          </m:e>
                        </m:eqArr>
                      </m:e>
                    </m:d>
                  </m:oMath>
                </a14:m>
                <a:endParaRPr lang="en-US" sz="2600" i="1" dirty="0">
                  <a:solidFill>
                    <a:prstClr val="white"/>
                  </a:solidFill>
                </a:endParaRPr>
              </a:p>
              <a:p>
                <a:pPr marL="0" indent="0">
                  <a:buNone/>
                </a:pPr>
                <a:endParaRPr lang="en-US" sz="2600" dirty="0" smtClean="0">
                  <a:solidFill>
                    <a:prstClr val="white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prstClr val="white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sz="260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600" dirty="0"/>
                  <a:t> A</a:t>
                </a:r>
                <a:r>
                  <a:rPr lang="en-US" sz="2600" baseline="30000" dirty="0"/>
                  <a:t>-1 </a:t>
                </a:r>
                <a:r>
                  <a:rPr lang="en-US" sz="2600" dirty="0" smtClean="0">
                    <a:solidFill>
                      <a:prstClr val="white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6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600">
                                <a:solidFill>
                                  <a:prstClr val="white"/>
                                </a:solidFill>
                              </a:rPr>
                              <m:t>9</m:t>
                            </m:r>
                            <m:r>
                              <m:rPr>
                                <m:nor/>
                              </m:rPr>
                              <a:rPr lang="en-US" sz="2600" baseline="-25000">
                                <a:solidFill>
                                  <a:prstClr val="white"/>
                                </a:solidFill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sz="2600">
                                <a:solidFill>
                                  <a:prstClr val="white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600" baseline="-25000">
                                <a:solidFill>
                                  <a:prstClr val="white"/>
                                </a:solidFill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sz="2600">
                                <a:solidFill>
                                  <a:prstClr val="white"/>
                                </a:solidFill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600">
                                <a:solidFill>
                                  <a:prstClr val="white"/>
                                </a:solidFill>
                              </a:rPr>
                              <m:t>5</m:t>
                            </m:r>
                            <m:r>
                              <m:rPr>
                                <m:nor/>
                              </m:rPr>
                              <a:rPr lang="en-US" sz="2600" baseline="-25000">
                                <a:solidFill>
                                  <a:prstClr val="white"/>
                                </a:solidFill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600">
                                <a:solidFill>
                                  <a:prstClr val="white"/>
                                </a:solidFill>
                              </a:rPr>
                              <m:t>−1</m:t>
                            </m:r>
                            <m:r>
                              <m:rPr>
                                <m:nor/>
                              </m:rPr>
                              <a:rPr lang="en-US" sz="2600" baseline="-25000">
                                <a:solidFill>
                                  <a:prstClr val="white"/>
                                </a:solidFill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600">
                                <a:solidFill>
                                  <a:prstClr val="white"/>
                                </a:solidFill>
                              </a:rPr>
                              <m:t>6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600">
                                <a:solidFill>
                                  <a:prstClr val="white"/>
                                </a:solidFill>
                              </a:rPr>
                              <m:t>4</m:t>
                            </m:r>
                            <m:r>
                              <m:rPr>
                                <m:nor/>
                              </m:rPr>
                              <a:rPr lang="en-US" sz="2600" baseline="-25000">
                                <a:solidFill>
                                  <a:prstClr val="white"/>
                                </a:solidFill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600">
                                <a:solidFill>
                                  <a:prstClr val="white"/>
                                </a:solidFill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2600" baseline="-25000">
                                <a:solidFill>
                                  <a:prstClr val="white"/>
                                </a:solidFill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600">
                                <a:solidFill>
                                  <a:prstClr val="white"/>
                                </a:solidFill>
                              </a:rPr>
                              <m:t>−2</m:t>
                            </m:r>
                          </m:e>
                        </m:eqArr>
                        <m:r>
                          <a:rPr lang="en-US" sz="26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600" dirty="0">
                    <a:solidFill>
                      <a:prstClr val="white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600"/>
                              <m:t>1/45</m:t>
                            </m:r>
                            <m:r>
                              <m:rPr>
                                <m:nor/>
                              </m:rPr>
                              <a:rPr lang="en-US" sz="2600" baseline="-25000"/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600" b="0" i="0" baseline="-2500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600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600"/>
                              <m:t>2/45</m:t>
                            </m:r>
                            <m:r>
                              <m:rPr>
                                <m:nor/>
                              </m:rPr>
                              <a:rPr lang="en-US" sz="2600" baseline="-25000"/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600" b="0" i="0" baseline="-2500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600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600"/>
                              <m:t>13/90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600"/>
                              <m:t>17/45</m:t>
                            </m:r>
                            <m:r>
                              <m:rPr>
                                <m:nor/>
                              </m:rPr>
                              <a:rPr lang="en-US" sz="2600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600"/>
                              <m:t>−11/45</m:t>
                            </m:r>
                            <m:r>
                              <m:rPr>
                                <m:nor/>
                              </m:rPr>
                              <a:rPr lang="en-US" sz="2600" baseline="-25000"/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600"/>
                              <m:t>−49/90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6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600"/>
                              <m:t>2/45</m:t>
                            </m:r>
                            <m:r>
                              <m:rPr>
                                <m:nor/>
                              </m:rPr>
                              <a:rPr lang="en-US" sz="2600" baseline="-25000"/>
                              <m:t>            </m:t>
                            </m:r>
                            <m:r>
                              <m:rPr>
                                <m:nor/>
                              </m:rPr>
                              <a:rPr lang="en-US" sz="2600"/>
                              <m:t>4/45</m:t>
                            </m:r>
                            <m:r>
                              <m:rPr>
                                <m:nor/>
                              </m:rPr>
                              <a:rPr lang="en-US" sz="2600" baseline="-25000"/>
                              <m:t>       </m:t>
                            </m:r>
                            <m:r>
                              <m:rPr>
                                <m:nor/>
                              </m:rPr>
                              <a:rPr lang="en-US" sz="2600"/>
                              <m:t>−19/90</m:t>
                            </m:r>
                          </m:e>
                        </m:eqArr>
                      </m:e>
                    </m:d>
                  </m:oMath>
                </a14:m>
                <a:endParaRPr lang="en-US" sz="2600" dirty="0" smtClean="0"/>
              </a:p>
              <a:p>
                <a:pPr marL="0" indent="0">
                  <a:buNone/>
                </a:pPr>
                <a:endParaRPr lang="en-US" sz="2600" dirty="0" smtClean="0">
                  <a:solidFill>
                    <a:prstClr val="white"/>
                  </a:solidFill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prstClr val="white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sz="260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smtClean="0"/>
                  <a:t>A</a:t>
                </a:r>
                <a:r>
                  <a:rPr lang="en-US" sz="2600" baseline="30000" dirty="0" smtClean="0"/>
                  <a:t>-1 </a:t>
                </a:r>
                <a:r>
                  <a:rPr lang="en-US" sz="2600" dirty="0">
                    <a:solidFill>
                      <a:prstClr val="white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sz="26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600" b="0" i="0" smtClean="0">
                                <a:solidFill>
                                  <a:prstClr val="white"/>
                                </a:solidFill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600" baseline="-25000">
                                <a:solidFill>
                                  <a:prstClr val="white"/>
                                </a:solidFill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sz="2600" b="0" i="0" smtClean="0">
                                <a:solidFill>
                                  <a:prstClr val="white"/>
                                </a:solidFill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2600" baseline="-25000">
                                <a:solidFill>
                                  <a:prstClr val="white"/>
                                </a:solidFill>
                              </a:rPr>
                              <m:t>      </m:t>
                            </m:r>
                            <m:r>
                              <m:rPr>
                                <m:nor/>
                              </m:rPr>
                              <a:rPr lang="en-US" sz="2600" b="0" i="0" smtClean="0">
                                <a:solidFill>
                                  <a:prstClr val="white"/>
                                </a:solidFill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600" b="0" i="0" smtClean="0">
                                <a:solidFill>
                                  <a:prstClr val="white"/>
                                </a:solidFill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2600" baseline="-25000">
                                <a:solidFill>
                                  <a:prstClr val="white"/>
                                </a:solidFill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600">
                                <a:solidFill>
                                  <a:prstClr val="white"/>
                                </a:solidFill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600" baseline="-25000">
                                <a:solidFill>
                                  <a:prstClr val="white"/>
                                </a:solidFill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600" b="0" i="0" baseline="-25000" smtClean="0">
                                <a:solidFill>
                                  <a:prstClr val="white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600" baseline="-25000">
                                <a:solidFill>
                                  <a:prstClr val="white"/>
                                </a:solidFill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600" b="0" i="0" smtClean="0">
                                <a:solidFill>
                                  <a:prstClr val="white"/>
                                </a:solidFill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600" b="0" i="0" smtClean="0">
                                <a:solidFill>
                                  <a:prstClr val="white"/>
                                </a:solidFill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2600" baseline="-25000">
                                <a:solidFill>
                                  <a:prstClr val="white"/>
                                </a:solidFill>
                              </a:rPr>
                              <m:t>     </m:t>
                            </m:r>
                            <m:r>
                              <m:rPr>
                                <m:nor/>
                              </m:rPr>
                              <a:rPr lang="en-US" sz="2600">
                                <a:solidFill>
                                  <a:prstClr val="white"/>
                                </a:solidFill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sz="2600" baseline="-25000">
                                <a:solidFill>
                                  <a:prstClr val="white"/>
                                </a:solidFill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600" b="0" i="0" baseline="-25000" smtClean="0">
                                <a:solidFill>
                                  <a:prstClr val="white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600" baseline="-25000">
                                <a:solidFill>
                                  <a:prstClr val="white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600" b="0" i="0" smtClean="0">
                                <a:solidFill>
                                  <a:prstClr val="white"/>
                                </a:solidFill>
                              </a:rPr>
                              <m:t>1</m:t>
                            </m:r>
                          </m:e>
                        </m:eqArr>
                        <m:r>
                          <a:rPr lang="en-US" sz="26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600" dirty="0" smtClean="0"/>
                  <a:t> </a:t>
                </a:r>
                <a:r>
                  <a:rPr lang="en-US" sz="2600" i="1" dirty="0" smtClean="0"/>
                  <a:t>Which ia an identity matrix of order 3</a:t>
                </a:r>
                <a:r>
                  <a:rPr lang="en-US" sz="2600" dirty="0">
                    <a:solidFill>
                      <a:prstClr val="white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600" i="1" dirty="0" smtClean="0"/>
                  <a:t>3.</a:t>
                </a:r>
                <a:endParaRPr lang="en-US" sz="26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138766"/>
                <a:ext cx="9613861" cy="4510007"/>
              </a:xfrm>
              <a:blipFill rotWithShape="0">
                <a:blip r:embed="rId5"/>
                <a:stretch>
                  <a:fillRect l="-1141" t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23071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9.7|68|17.5|8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9.3|5|3|6.3|9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3.8|2.7|12.2|2.6|13.8|11.5|5.2|8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2.7|6.3|6.9|80.9|64.1|68.5|43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5.3|110.6|51|36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|1.6|7.5|14.9|5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5.4|10.1|11.4|14|2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8|23.6|13.2|126.6"/>
</p:tagLst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638</TotalTime>
  <Words>121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Times New Roman</vt:lpstr>
      <vt:lpstr>Trebuchet MS</vt:lpstr>
      <vt:lpstr>Berlin</vt:lpstr>
      <vt:lpstr>INVERSE OF A MATRIX BY USING ADJOINT METHOD</vt:lpstr>
      <vt:lpstr>Cont.</vt:lpstr>
      <vt:lpstr>EXAMPLE:</vt:lpstr>
      <vt:lpstr>Cont.</vt:lpstr>
      <vt:lpstr>Cont.</vt:lpstr>
      <vt:lpstr>Cont.</vt:lpstr>
      <vt:lpstr>Cont.</vt:lpstr>
      <vt:lpstr>PROPERTY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svc1</dc:creator>
  <cp:lastModifiedBy>Asma Masood</cp:lastModifiedBy>
  <cp:revision>65</cp:revision>
  <dcterms:created xsi:type="dcterms:W3CDTF">2020-06-06T16:24:33Z</dcterms:created>
  <dcterms:modified xsi:type="dcterms:W3CDTF">2020-09-25T07:42:27Z</dcterms:modified>
</cp:coreProperties>
</file>