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1"/>
  </p:notesMasterIdLst>
  <p:sldIdLst>
    <p:sldId id="257" r:id="rId2"/>
    <p:sldId id="274" r:id="rId3"/>
    <p:sldId id="282" r:id="rId4"/>
    <p:sldId id="260" r:id="rId5"/>
    <p:sldId id="266" r:id="rId6"/>
    <p:sldId id="262" r:id="rId7"/>
    <p:sldId id="265" r:id="rId8"/>
    <p:sldId id="261" r:id="rId9"/>
    <p:sldId id="264" r:id="rId10"/>
    <p:sldId id="272" r:id="rId11"/>
    <p:sldId id="269" r:id="rId12"/>
    <p:sldId id="270" r:id="rId13"/>
    <p:sldId id="276" r:id="rId14"/>
    <p:sldId id="275" r:id="rId15"/>
    <p:sldId id="271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8403B-B3BA-4A62-B3D5-76D03A061F8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181E4F-0043-4B56-88B2-B9102280D9FF}">
      <dgm:prSet phldrT="[Text]"/>
      <dgm:spPr/>
      <dgm:t>
        <a:bodyPr/>
        <a:lstStyle/>
        <a:p>
          <a:r>
            <a:rPr lang="en-US" dirty="0" smtClean="0"/>
            <a:t>Types of matrices</a:t>
          </a:r>
          <a:endParaRPr lang="en-US" dirty="0"/>
        </a:p>
      </dgm:t>
    </dgm:pt>
    <dgm:pt modelId="{84C656F0-66E0-4CBF-8C2B-EA05E74A3968}" type="parTrans" cxnId="{2847DDAC-5118-4C82-9F24-44ED50D3D725}">
      <dgm:prSet/>
      <dgm:spPr/>
      <dgm:t>
        <a:bodyPr/>
        <a:lstStyle/>
        <a:p>
          <a:endParaRPr lang="en-US"/>
        </a:p>
      </dgm:t>
    </dgm:pt>
    <dgm:pt modelId="{E7896ED4-693E-4E7A-A262-1C902F10C908}" type="sibTrans" cxnId="{2847DDAC-5118-4C82-9F24-44ED50D3D725}">
      <dgm:prSet/>
      <dgm:spPr/>
      <dgm:t>
        <a:bodyPr/>
        <a:lstStyle/>
        <a:p>
          <a:endParaRPr lang="en-US"/>
        </a:p>
      </dgm:t>
    </dgm:pt>
    <dgm:pt modelId="{1F37F9B5-BBDD-4AF1-9BC0-AADF3E81F032}">
      <dgm:prSet phldrT="[Text]"/>
      <dgm:spPr/>
      <dgm:t>
        <a:bodyPr/>
        <a:lstStyle/>
        <a:p>
          <a:r>
            <a:rPr lang="en-US" dirty="0" smtClean="0"/>
            <a:t>Square matrix</a:t>
          </a:r>
          <a:endParaRPr lang="en-US" dirty="0"/>
        </a:p>
      </dgm:t>
    </dgm:pt>
    <dgm:pt modelId="{FF4EEE19-2A04-41F1-A5F7-597A228976DC}" type="parTrans" cxnId="{0DF3692F-76CC-4876-BA9C-7B706ED2E5D2}">
      <dgm:prSet/>
      <dgm:spPr/>
      <dgm:t>
        <a:bodyPr/>
        <a:lstStyle/>
        <a:p>
          <a:endParaRPr lang="en-US"/>
        </a:p>
      </dgm:t>
    </dgm:pt>
    <dgm:pt modelId="{0E862976-05CE-4183-A2A0-521A93E166EE}" type="sibTrans" cxnId="{0DF3692F-76CC-4876-BA9C-7B706ED2E5D2}">
      <dgm:prSet/>
      <dgm:spPr/>
      <dgm:t>
        <a:bodyPr/>
        <a:lstStyle/>
        <a:p>
          <a:endParaRPr lang="en-US"/>
        </a:p>
      </dgm:t>
    </dgm:pt>
    <dgm:pt modelId="{D6C2A544-0421-4615-93E6-3335462E368F}">
      <dgm:prSet phldrT="[Text]"/>
      <dgm:spPr/>
      <dgm:t>
        <a:bodyPr/>
        <a:lstStyle/>
        <a:p>
          <a:r>
            <a:rPr lang="en-US" dirty="0" smtClean="0"/>
            <a:t>Singular and non singular</a:t>
          </a:r>
          <a:endParaRPr lang="en-US" dirty="0"/>
        </a:p>
      </dgm:t>
    </dgm:pt>
    <dgm:pt modelId="{3D610F1C-947B-462C-9896-BD77EBBB6168}" type="parTrans" cxnId="{31A59ED1-3449-46CB-83AC-4859DF64E088}">
      <dgm:prSet/>
      <dgm:spPr/>
      <dgm:t>
        <a:bodyPr/>
        <a:lstStyle/>
        <a:p>
          <a:endParaRPr lang="en-US"/>
        </a:p>
      </dgm:t>
    </dgm:pt>
    <dgm:pt modelId="{6B49943A-6F7F-49A5-81FB-E19C3427E434}" type="sibTrans" cxnId="{31A59ED1-3449-46CB-83AC-4859DF64E088}">
      <dgm:prSet/>
      <dgm:spPr/>
      <dgm:t>
        <a:bodyPr/>
        <a:lstStyle/>
        <a:p>
          <a:endParaRPr lang="en-US"/>
        </a:p>
      </dgm:t>
    </dgm:pt>
    <dgm:pt modelId="{A40DBA6A-5210-466F-9773-2507495ACC5E}">
      <dgm:prSet/>
      <dgm:spPr/>
      <dgm:t>
        <a:bodyPr/>
        <a:lstStyle/>
        <a:p>
          <a:r>
            <a:rPr lang="en-US" smtClean="0"/>
            <a:t>Lower and upper triangular matrix</a:t>
          </a:r>
          <a:endParaRPr lang="en-US" dirty="0" smtClean="0"/>
        </a:p>
      </dgm:t>
    </dgm:pt>
    <dgm:pt modelId="{3647763F-96E1-4821-A87C-F4193333D8A1}" type="parTrans" cxnId="{BCC6DB10-2C92-473D-84D2-6D3EF8252D5E}">
      <dgm:prSet/>
      <dgm:spPr/>
      <dgm:t>
        <a:bodyPr/>
        <a:lstStyle/>
        <a:p>
          <a:endParaRPr lang="en-US"/>
        </a:p>
      </dgm:t>
    </dgm:pt>
    <dgm:pt modelId="{589EF794-3A7B-4709-8813-76F3CCC280CD}" type="sibTrans" cxnId="{BCC6DB10-2C92-473D-84D2-6D3EF8252D5E}">
      <dgm:prSet/>
      <dgm:spPr/>
      <dgm:t>
        <a:bodyPr/>
        <a:lstStyle/>
        <a:p>
          <a:endParaRPr lang="en-US"/>
        </a:p>
      </dgm:t>
    </dgm:pt>
    <dgm:pt modelId="{8B3B1DA0-F797-4D6E-84AA-F57897461119}">
      <dgm:prSet/>
      <dgm:spPr/>
      <dgm:t>
        <a:bodyPr/>
        <a:lstStyle/>
        <a:p>
          <a:r>
            <a:rPr lang="en-US" smtClean="0"/>
            <a:t>Scalar matrix</a:t>
          </a:r>
          <a:endParaRPr lang="en-US" dirty="0"/>
        </a:p>
      </dgm:t>
    </dgm:pt>
    <dgm:pt modelId="{DF0BC43D-1C20-471A-B97E-892912C86905}" type="parTrans" cxnId="{64911A1D-602C-49E0-91A9-159FA0C76858}">
      <dgm:prSet/>
      <dgm:spPr/>
      <dgm:t>
        <a:bodyPr/>
        <a:lstStyle/>
        <a:p>
          <a:endParaRPr lang="en-US"/>
        </a:p>
      </dgm:t>
    </dgm:pt>
    <dgm:pt modelId="{4010AD35-88C7-437F-B93C-ED128175F73F}" type="sibTrans" cxnId="{64911A1D-602C-49E0-91A9-159FA0C76858}">
      <dgm:prSet/>
      <dgm:spPr/>
      <dgm:t>
        <a:bodyPr/>
        <a:lstStyle/>
        <a:p>
          <a:endParaRPr lang="en-US"/>
        </a:p>
      </dgm:t>
    </dgm:pt>
    <dgm:pt modelId="{672CCE7D-0905-4403-B5B7-31E2CC9C7ECC}" type="pres">
      <dgm:prSet presAssocID="{4328403B-B3BA-4A62-B3D5-76D03A061F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EC1543-6F84-4DB7-9732-F99FFFD03D43}" type="pres">
      <dgm:prSet presAssocID="{4D181E4F-0043-4B56-88B2-B9102280D9FF}" presName="root1" presStyleCnt="0"/>
      <dgm:spPr/>
    </dgm:pt>
    <dgm:pt modelId="{7F919AAC-8BC2-4F48-9166-5F3F8A2FF6F1}" type="pres">
      <dgm:prSet presAssocID="{4D181E4F-0043-4B56-88B2-B9102280D9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662C0-BE9A-43EB-9A90-5CAAEED696D3}" type="pres">
      <dgm:prSet presAssocID="{4D181E4F-0043-4B56-88B2-B9102280D9FF}" presName="level2hierChild" presStyleCnt="0"/>
      <dgm:spPr/>
    </dgm:pt>
    <dgm:pt modelId="{77F290A7-860E-4758-8A23-EB6ABD9778E7}" type="pres">
      <dgm:prSet presAssocID="{FF4EEE19-2A04-41F1-A5F7-597A228976DC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23DDD630-7FE3-4761-A61D-44F85491D91F}" type="pres">
      <dgm:prSet presAssocID="{FF4EEE19-2A04-41F1-A5F7-597A228976D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1EBC6A6-8A44-48DB-BAFE-CE0F01B80646}" type="pres">
      <dgm:prSet presAssocID="{1F37F9B5-BBDD-4AF1-9BC0-AADF3E81F032}" presName="root2" presStyleCnt="0"/>
      <dgm:spPr/>
    </dgm:pt>
    <dgm:pt modelId="{8863C340-334B-42E1-AFE7-3724443858E0}" type="pres">
      <dgm:prSet presAssocID="{1F37F9B5-BBDD-4AF1-9BC0-AADF3E81F03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A61F9-C0DC-4321-B6CE-5E31E48D18D7}" type="pres">
      <dgm:prSet presAssocID="{1F37F9B5-BBDD-4AF1-9BC0-AADF3E81F032}" presName="level3hierChild" presStyleCnt="0"/>
      <dgm:spPr/>
    </dgm:pt>
    <dgm:pt modelId="{00694935-A1B9-486B-BFFE-DE423C747DEB}" type="pres">
      <dgm:prSet presAssocID="{DF0BC43D-1C20-471A-B97E-892912C8690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A214AD17-7EF3-4DAC-912F-F4CEDDA26EBE}" type="pres">
      <dgm:prSet presAssocID="{DF0BC43D-1C20-471A-B97E-892912C8690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FF90D8-CF1D-4C44-B6A7-8688AF4A2C46}" type="pres">
      <dgm:prSet presAssocID="{8B3B1DA0-F797-4D6E-84AA-F57897461119}" presName="root2" presStyleCnt="0"/>
      <dgm:spPr/>
    </dgm:pt>
    <dgm:pt modelId="{3B1140A1-C54B-4551-BFBF-8FB673B937A8}" type="pres">
      <dgm:prSet presAssocID="{8B3B1DA0-F797-4D6E-84AA-F5789746111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7C60B-17B5-4A43-883F-061A8ABB054D}" type="pres">
      <dgm:prSet presAssocID="{8B3B1DA0-F797-4D6E-84AA-F57897461119}" presName="level3hierChild" presStyleCnt="0"/>
      <dgm:spPr/>
    </dgm:pt>
    <dgm:pt modelId="{12A33DD6-49CD-4B68-A89B-3E37F321F379}" type="pres">
      <dgm:prSet presAssocID="{3D610F1C-947B-462C-9896-BD77EBBB616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E984565-4FD2-499A-ACFB-562A98CE150A}" type="pres">
      <dgm:prSet presAssocID="{3D610F1C-947B-462C-9896-BD77EBBB616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0962988-F1DE-4223-9603-B2EAFBDF19D3}" type="pres">
      <dgm:prSet presAssocID="{D6C2A544-0421-4615-93E6-3335462E368F}" presName="root2" presStyleCnt="0"/>
      <dgm:spPr/>
    </dgm:pt>
    <dgm:pt modelId="{4F6FB890-2905-4150-9870-D525BCB4A9BE}" type="pres">
      <dgm:prSet presAssocID="{D6C2A544-0421-4615-93E6-3335462E368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9C7394-A881-4176-9A1F-92C72D3D66D2}" type="pres">
      <dgm:prSet presAssocID="{D6C2A544-0421-4615-93E6-3335462E368F}" presName="level3hierChild" presStyleCnt="0"/>
      <dgm:spPr/>
    </dgm:pt>
    <dgm:pt modelId="{6645F8EF-C8C5-42F7-9B2C-7BF219CB2DDA}" type="pres">
      <dgm:prSet presAssocID="{3647763F-96E1-4821-A87C-F4193333D8A1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A6D69CF-8E02-4B46-A6E7-FB9C5B1D183F}" type="pres">
      <dgm:prSet presAssocID="{3647763F-96E1-4821-A87C-F4193333D8A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D9D6CE0-0C7E-430E-868F-A1A93BA9A987}" type="pres">
      <dgm:prSet presAssocID="{A40DBA6A-5210-466F-9773-2507495ACC5E}" presName="root2" presStyleCnt="0"/>
      <dgm:spPr/>
    </dgm:pt>
    <dgm:pt modelId="{F8AD4313-45CB-44DD-A725-B70E36751ED3}" type="pres">
      <dgm:prSet presAssocID="{A40DBA6A-5210-466F-9773-2507495ACC5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42D24-31D8-44BC-AEBB-790E122696F6}" type="pres">
      <dgm:prSet presAssocID="{A40DBA6A-5210-466F-9773-2507495ACC5E}" presName="level3hierChild" presStyleCnt="0"/>
      <dgm:spPr/>
    </dgm:pt>
  </dgm:ptLst>
  <dgm:cxnLst>
    <dgm:cxn modelId="{85D98750-1C14-4527-A721-300DA9A96B70}" type="presOf" srcId="{A40DBA6A-5210-466F-9773-2507495ACC5E}" destId="{F8AD4313-45CB-44DD-A725-B70E36751ED3}" srcOrd="0" destOrd="0" presId="urn:microsoft.com/office/officeart/2008/layout/HorizontalMultiLevelHierarchy"/>
    <dgm:cxn modelId="{F4051706-3BBE-4F64-9400-4B8113D72363}" type="presOf" srcId="{1F37F9B5-BBDD-4AF1-9BC0-AADF3E81F032}" destId="{8863C340-334B-42E1-AFE7-3724443858E0}" srcOrd="0" destOrd="0" presId="urn:microsoft.com/office/officeart/2008/layout/HorizontalMultiLevelHierarchy"/>
    <dgm:cxn modelId="{F8617E07-9FB3-4885-A90D-7453D46FBF9B}" type="presOf" srcId="{4D181E4F-0043-4B56-88B2-B9102280D9FF}" destId="{7F919AAC-8BC2-4F48-9166-5F3F8A2FF6F1}" srcOrd="0" destOrd="0" presId="urn:microsoft.com/office/officeart/2008/layout/HorizontalMultiLevelHierarchy"/>
    <dgm:cxn modelId="{AFDEBEAA-74B8-4221-9AD2-DBE89B115188}" type="presOf" srcId="{DF0BC43D-1C20-471A-B97E-892912C86905}" destId="{00694935-A1B9-486B-BFFE-DE423C747DEB}" srcOrd="0" destOrd="0" presId="urn:microsoft.com/office/officeart/2008/layout/HorizontalMultiLevelHierarchy"/>
    <dgm:cxn modelId="{F8860EEE-05B6-4C84-87B7-87521A86D6E8}" type="presOf" srcId="{D6C2A544-0421-4615-93E6-3335462E368F}" destId="{4F6FB890-2905-4150-9870-D525BCB4A9BE}" srcOrd="0" destOrd="0" presId="urn:microsoft.com/office/officeart/2008/layout/HorizontalMultiLevelHierarchy"/>
    <dgm:cxn modelId="{C589BD80-8263-4A62-9242-4CBC5E112992}" type="presOf" srcId="{DF0BC43D-1C20-471A-B97E-892912C86905}" destId="{A214AD17-7EF3-4DAC-912F-F4CEDDA26EBE}" srcOrd="1" destOrd="0" presId="urn:microsoft.com/office/officeart/2008/layout/HorizontalMultiLevelHierarchy"/>
    <dgm:cxn modelId="{4F853ABA-C916-49A9-9AC6-7F436049C99D}" type="presOf" srcId="{3647763F-96E1-4821-A87C-F4193333D8A1}" destId="{AA6D69CF-8E02-4B46-A6E7-FB9C5B1D183F}" srcOrd="1" destOrd="0" presId="urn:microsoft.com/office/officeart/2008/layout/HorizontalMultiLevelHierarchy"/>
    <dgm:cxn modelId="{64911A1D-602C-49E0-91A9-159FA0C76858}" srcId="{4D181E4F-0043-4B56-88B2-B9102280D9FF}" destId="{8B3B1DA0-F797-4D6E-84AA-F57897461119}" srcOrd="1" destOrd="0" parTransId="{DF0BC43D-1C20-471A-B97E-892912C86905}" sibTransId="{4010AD35-88C7-437F-B93C-ED128175F73F}"/>
    <dgm:cxn modelId="{6E7C7D86-A29A-4B28-9D4A-3DC63DDF9BD1}" type="presOf" srcId="{3D610F1C-947B-462C-9896-BD77EBBB6168}" destId="{12A33DD6-49CD-4B68-A89B-3E37F321F379}" srcOrd="0" destOrd="0" presId="urn:microsoft.com/office/officeart/2008/layout/HorizontalMultiLevelHierarchy"/>
    <dgm:cxn modelId="{0DF3692F-76CC-4876-BA9C-7B706ED2E5D2}" srcId="{4D181E4F-0043-4B56-88B2-B9102280D9FF}" destId="{1F37F9B5-BBDD-4AF1-9BC0-AADF3E81F032}" srcOrd="0" destOrd="0" parTransId="{FF4EEE19-2A04-41F1-A5F7-597A228976DC}" sibTransId="{0E862976-05CE-4183-A2A0-521A93E166EE}"/>
    <dgm:cxn modelId="{9A94AD67-0434-4148-ADE6-30959F019749}" type="presOf" srcId="{FF4EEE19-2A04-41F1-A5F7-597A228976DC}" destId="{77F290A7-860E-4758-8A23-EB6ABD9778E7}" srcOrd="0" destOrd="0" presId="urn:microsoft.com/office/officeart/2008/layout/HorizontalMultiLevelHierarchy"/>
    <dgm:cxn modelId="{BCC6DB10-2C92-473D-84D2-6D3EF8252D5E}" srcId="{4D181E4F-0043-4B56-88B2-B9102280D9FF}" destId="{A40DBA6A-5210-466F-9773-2507495ACC5E}" srcOrd="3" destOrd="0" parTransId="{3647763F-96E1-4821-A87C-F4193333D8A1}" sibTransId="{589EF794-3A7B-4709-8813-76F3CCC280CD}"/>
    <dgm:cxn modelId="{B168509C-80DA-4D46-A4E4-82B51C7365D3}" type="presOf" srcId="{8B3B1DA0-F797-4D6E-84AA-F57897461119}" destId="{3B1140A1-C54B-4551-BFBF-8FB673B937A8}" srcOrd="0" destOrd="0" presId="urn:microsoft.com/office/officeart/2008/layout/HorizontalMultiLevelHierarchy"/>
    <dgm:cxn modelId="{0BEBC52B-577A-4D84-B883-01EB1C069F73}" type="presOf" srcId="{FF4EEE19-2A04-41F1-A5F7-597A228976DC}" destId="{23DDD630-7FE3-4761-A61D-44F85491D91F}" srcOrd="1" destOrd="0" presId="urn:microsoft.com/office/officeart/2008/layout/HorizontalMultiLevelHierarchy"/>
    <dgm:cxn modelId="{EDA03187-A19D-4734-98B9-5F7B32ED6F83}" type="presOf" srcId="{3D610F1C-947B-462C-9896-BD77EBBB6168}" destId="{DE984565-4FD2-499A-ACFB-562A98CE150A}" srcOrd="1" destOrd="0" presId="urn:microsoft.com/office/officeart/2008/layout/HorizontalMultiLevelHierarchy"/>
    <dgm:cxn modelId="{31A59ED1-3449-46CB-83AC-4859DF64E088}" srcId="{4D181E4F-0043-4B56-88B2-B9102280D9FF}" destId="{D6C2A544-0421-4615-93E6-3335462E368F}" srcOrd="2" destOrd="0" parTransId="{3D610F1C-947B-462C-9896-BD77EBBB6168}" sibTransId="{6B49943A-6F7F-49A5-81FB-E19C3427E434}"/>
    <dgm:cxn modelId="{C4E72B4E-868A-4A93-A4F6-8598C227E1C6}" type="presOf" srcId="{4328403B-B3BA-4A62-B3D5-76D03A061F87}" destId="{672CCE7D-0905-4403-B5B7-31E2CC9C7ECC}" srcOrd="0" destOrd="0" presId="urn:microsoft.com/office/officeart/2008/layout/HorizontalMultiLevelHierarchy"/>
    <dgm:cxn modelId="{2847DDAC-5118-4C82-9F24-44ED50D3D725}" srcId="{4328403B-B3BA-4A62-B3D5-76D03A061F87}" destId="{4D181E4F-0043-4B56-88B2-B9102280D9FF}" srcOrd="0" destOrd="0" parTransId="{84C656F0-66E0-4CBF-8C2B-EA05E74A3968}" sibTransId="{E7896ED4-693E-4E7A-A262-1C902F10C908}"/>
    <dgm:cxn modelId="{4F917499-BC01-4E2C-A668-4BB88A16895B}" type="presOf" srcId="{3647763F-96E1-4821-A87C-F4193333D8A1}" destId="{6645F8EF-C8C5-42F7-9B2C-7BF219CB2DDA}" srcOrd="0" destOrd="0" presId="urn:microsoft.com/office/officeart/2008/layout/HorizontalMultiLevelHierarchy"/>
    <dgm:cxn modelId="{252024E3-4E35-4005-A8E4-497DA099B0D0}" type="presParOf" srcId="{672CCE7D-0905-4403-B5B7-31E2CC9C7ECC}" destId="{1DEC1543-6F84-4DB7-9732-F99FFFD03D43}" srcOrd="0" destOrd="0" presId="urn:microsoft.com/office/officeart/2008/layout/HorizontalMultiLevelHierarchy"/>
    <dgm:cxn modelId="{FD7C4BAD-7C6A-446C-A392-F0D7C2B00815}" type="presParOf" srcId="{1DEC1543-6F84-4DB7-9732-F99FFFD03D43}" destId="{7F919AAC-8BC2-4F48-9166-5F3F8A2FF6F1}" srcOrd="0" destOrd="0" presId="urn:microsoft.com/office/officeart/2008/layout/HorizontalMultiLevelHierarchy"/>
    <dgm:cxn modelId="{1BCAA234-3A1D-434E-A153-F72E476DA32B}" type="presParOf" srcId="{1DEC1543-6F84-4DB7-9732-F99FFFD03D43}" destId="{C11662C0-BE9A-43EB-9A90-5CAAEED696D3}" srcOrd="1" destOrd="0" presId="urn:microsoft.com/office/officeart/2008/layout/HorizontalMultiLevelHierarchy"/>
    <dgm:cxn modelId="{7E6A5419-E8F8-4EE6-A5BB-487F2FA11D50}" type="presParOf" srcId="{C11662C0-BE9A-43EB-9A90-5CAAEED696D3}" destId="{77F290A7-860E-4758-8A23-EB6ABD9778E7}" srcOrd="0" destOrd="0" presId="urn:microsoft.com/office/officeart/2008/layout/HorizontalMultiLevelHierarchy"/>
    <dgm:cxn modelId="{4ABF7F30-0847-4480-B512-9C86D0764353}" type="presParOf" srcId="{77F290A7-860E-4758-8A23-EB6ABD9778E7}" destId="{23DDD630-7FE3-4761-A61D-44F85491D91F}" srcOrd="0" destOrd="0" presId="urn:microsoft.com/office/officeart/2008/layout/HorizontalMultiLevelHierarchy"/>
    <dgm:cxn modelId="{E962FE62-E528-47B6-B34F-8870E163E372}" type="presParOf" srcId="{C11662C0-BE9A-43EB-9A90-5CAAEED696D3}" destId="{91EBC6A6-8A44-48DB-BAFE-CE0F01B80646}" srcOrd="1" destOrd="0" presId="urn:microsoft.com/office/officeart/2008/layout/HorizontalMultiLevelHierarchy"/>
    <dgm:cxn modelId="{DB4E2415-3D62-4772-A384-AAD1FA6F6268}" type="presParOf" srcId="{91EBC6A6-8A44-48DB-BAFE-CE0F01B80646}" destId="{8863C340-334B-42E1-AFE7-3724443858E0}" srcOrd="0" destOrd="0" presId="urn:microsoft.com/office/officeart/2008/layout/HorizontalMultiLevelHierarchy"/>
    <dgm:cxn modelId="{69F3E2A0-BF1C-4728-9EFA-207D32C1F2EA}" type="presParOf" srcId="{91EBC6A6-8A44-48DB-BAFE-CE0F01B80646}" destId="{C2AA61F9-C0DC-4321-B6CE-5E31E48D18D7}" srcOrd="1" destOrd="0" presId="urn:microsoft.com/office/officeart/2008/layout/HorizontalMultiLevelHierarchy"/>
    <dgm:cxn modelId="{F8F8264C-20A0-46CC-B2CD-A200E1BE651C}" type="presParOf" srcId="{C11662C0-BE9A-43EB-9A90-5CAAEED696D3}" destId="{00694935-A1B9-486B-BFFE-DE423C747DEB}" srcOrd="2" destOrd="0" presId="urn:microsoft.com/office/officeart/2008/layout/HorizontalMultiLevelHierarchy"/>
    <dgm:cxn modelId="{DC365636-AFE2-4D57-AD06-7DBA4BBBFE67}" type="presParOf" srcId="{00694935-A1B9-486B-BFFE-DE423C747DEB}" destId="{A214AD17-7EF3-4DAC-912F-F4CEDDA26EBE}" srcOrd="0" destOrd="0" presId="urn:microsoft.com/office/officeart/2008/layout/HorizontalMultiLevelHierarchy"/>
    <dgm:cxn modelId="{F64DEFFB-66A6-4461-B2A6-03663669C805}" type="presParOf" srcId="{C11662C0-BE9A-43EB-9A90-5CAAEED696D3}" destId="{0FFF90D8-CF1D-4C44-B6A7-8688AF4A2C46}" srcOrd="3" destOrd="0" presId="urn:microsoft.com/office/officeart/2008/layout/HorizontalMultiLevelHierarchy"/>
    <dgm:cxn modelId="{158DC196-F8E8-4678-8D00-4748D67423B3}" type="presParOf" srcId="{0FFF90D8-CF1D-4C44-B6A7-8688AF4A2C46}" destId="{3B1140A1-C54B-4551-BFBF-8FB673B937A8}" srcOrd="0" destOrd="0" presId="urn:microsoft.com/office/officeart/2008/layout/HorizontalMultiLevelHierarchy"/>
    <dgm:cxn modelId="{8991664A-E1AB-40A6-B29D-27BD81ECB45A}" type="presParOf" srcId="{0FFF90D8-CF1D-4C44-B6A7-8688AF4A2C46}" destId="{DD77C60B-17B5-4A43-883F-061A8ABB054D}" srcOrd="1" destOrd="0" presId="urn:microsoft.com/office/officeart/2008/layout/HorizontalMultiLevelHierarchy"/>
    <dgm:cxn modelId="{EFC7DF44-3980-41DA-A270-8CFF2B3EA918}" type="presParOf" srcId="{C11662C0-BE9A-43EB-9A90-5CAAEED696D3}" destId="{12A33DD6-49CD-4B68-A89B-3E37F321F379}" srcOrd="4" destOrd="0" presId="urn:microsoft.com/office/officeart/2008/layout/HorizontalMultiLevelHierarchy"/>
    <dgm:cxn modelId="{FCF6A708-FC0F-4A7E-AD2D-FD36AE85DA0E}" type="presParOf" srcId="{12A33DD6-49CD-4B68-A89B-3E37F321F379}" destId="{DE984565-4FD2-499A-ACFB-562A98CE150A}" srcOrd="0" destOrd="0" presId="urn:microsoft.com/office/officeart/2008/layout/HorizontalMultiLevelHierarchy"/>
    <dgm:cxn modelId="{9C82414B-45C5-4991-A5E2-1E11F9135E0F}" type="presParOf" srcId="{C11662C0-BE9A-43EB-9A90-5CAAEED696D3}" destId="{00962988-F1DE-4223-9603-B2EAFBDF19D3}" srcOrd="5" destOrd="0" presId="urn:microsoft.com/office/officeart/2008/layout/HorizontalMultiLevelHierarchy"/>
    <dgm:cxn modelId="{2815A141-F26A-497A-B3FD-0A5930C906C5}" type="presParOf" srcId="{00962988-F1DE-4223-9603-B2EAFBDF19D3}" destId="{4F6FB890-2905-4150-9870-D525BCB4A9BE}" srcOrd="0" destOrd="0" presId="urn:microsoft.com/office/officeart/2008/layout/HorizontalMultiLevelHierarchy"/>
    <dgm:cxn modelId="{2625CAAF-0D55-42BE-8838-8E66CF51CF77}" type="presParOf" srcId="{00962988-F1DE-4223-9603-B2EAFBDF19D3}" destId="{829C7394-A881-4176-9A1F-92C72D3D66D2}" srcOrd="1" destOrd="0" presId="urn:microsoft.com/office/officeart/2008/layout/HorizontalMultiLevelHierarchy"/>
    <dgm:cxn modelId="{E960F269-B9C8-41E5-9219-A54DB1AD9C4D}" type="presParOf" srcId="{C11662C0-BE9A-43EB-9A90-5CAAEED696D3}" destId="{6645F8EF-C8C5-42F7-9B2C-7BF219CB2DDA}" srcOrd="6" destOrd="0" presId="urn:microsoft.com/office/officeart/2008/layout/HorizontalMultiLevelHierarchy"/>
    <dgm:cxn modelId="{2CD465A7-1C14-4A5C-8859-12D7397C2423}" type="presParOf" srcId="{6645F8EF-C8C5-42F7-9B2C-7BF219CB2DDA}" destId="{AA6D69CF-8E02-4B46-A6E7-FB9C5B1D183F}" srcOrd="0" destOrd="0" presId="urn:microsoft.com/office/officeart/2008/layout/HorizontalMultiLevelHierarchy"/>
    <dgm:cxn modelId="{F7BF1D63-2BC0-41AF-AAB7-D2168E2B4C34}" type="presParOf" srcId="{C11662C0-BE9A-43EB-9A90-5CAAEED696D3}" destId="{8D9D6CE0-0C7E-430E-868F-A1A93BA9A987}" srcOrd="7" destOrd="0" presId="urn:microsoft.com/office/officeart/2008/layout/HorizontalMultiLevelHierarchy"/>
    <dgm:cxn modelId="{A524B8BC-76E7-4557-A783-0D2906365253}" type="presParOf" srcId="{8D9D6CE0-0C7E-430E-868F-A1A93BA9A987}" destId="{F8AD4313-45CB-44DD-A725-B70E36751ED3}" srcOrd="0" destOrd="0" presId="urn:microsoft.com/office/officeart/2008/layout/HorizontalMultiLevelHierarchy"/>
    <dgm:cxn modelId="{53925302-A8BE-4C74-97C4-8B1CA3D81607}" type="presParOf" srcId="{8D9D6CE0-0C7E-430E-868F-A1A93BA9A987}" destId="{D9F42D24-31D8-44BC-AEBB-790E122696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5F8EF-C8C5-42F7-9B2C-7BF219CB2DDA}">
      <dsp:nvSpPr>
        <dsp:cNvPr id="0" name=""/>
        <dsp:cNvSpPr/>
      </dsp:nvSpPr>
      <dsp:spPr>
        <a:xfrm>
          <a:off x="1445786" y="2200759"/>
          <a:ext cx="548605" cy="1568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302" y="0"/>
              </a:lnTo>
              <a:lnTo>
                <a:pt x="274302" y="1568041"/>
              </a:lnTo>
              <a:lnTo>
                <a:pt x="548605" y="1568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8557" y="2943249"/>
        <a:ext cx="83062" cy="83062"/>
      </dsp:txXfrm>
    </dsp:sp>
    <dsp:sp modelId="{12A33DD6-49CD-4B68-A89B-3E37F321F379}">
      <dsp:nvSpPr>
        <dsp:cNvPr id="0" name=""/>
        <dsp:cNvSpPr/>
      </dsp:nvSpPr>
      <dsp:spPr>
        <a:xfrm>
          <a:off x="1445786" y="2200759"/>
          <a:ext cx="548605" cy="52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302" y="0"/>
              </a:lnTo>
              <a:lnTo>
                <a:pt x="274302" y="522680"/>
              </a:lnTo>
              <a:lnTo>
                <a:pt x="548605" y="522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1145" y="2443156"/>
        <a:ext cx="37886" cy="37886"/>
      </dsp:txXfrm>
    </dsp:sp>
    <dsp:sp modelId="{00694935-A1B9-486B-BFFE-DE423C747DEB}">
      <dsp:nvSpPr>
        <dsp:cNvPr id="0" name=""/>
        <dsp:cNvSpPr/>
      </dsp:nvSpPr>
      <dsp:spPr>
        <a:xfrm>
          <a:off x="1445786" y="1678079"/>
          <a:ext cx="548605" cy="522680"/>
        </a:xfrm>
        <a:custGeom>
          <a:avLst/>
          <a:gdLst/>
          <a:ahLst/>
          <a:cxnLst/>
          <a:rect l="0" t="0" r="0" b="0"/>
          <a:pathLst>
            <a:path>
              <a:moveTo>
                <a:pt x="0" y="522680"/>
              </a:moveTo>
              <a:lnTo>
                <a:pt x="274302" y="522680"/>
              </a:lnTo>
              <a:lnTo>
                <a:pt x="274302" y="0"/>
              </a:lnTo>
              <a:lnTo>
                <a:pt x="5486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1145" y="1920475"/>
        <a:ext cx="37886" cy="37886"/>
      </dsp:txXfrm>
    </dsp:sp>
    <dsp:sp modelId="{77F290A7-860E-4758-8A23-EB6ABD9778E7}">
      <dsp:nvSpPr>
        <dsp:cNvPr id="0" name=""/>
        <dsp:cNvSpPr/>
      </dsp:nvSpPr>
      <dsp:spPr>
        <a:xfrm>
          <a:off x="1445786" y="632718"/>
          <a:ext cx="548605" cy="1568041"/>
        </a:xfrm>
        <a:custGeom>
          <a:avLst/>
          <a:gdLst/>
          <a:ahLst/>
          <a:cxnLst/>
          <a:rect l="0" t="0" r="0" b="0"/>
          <a:pathLst>
            <a:path>
              <a:moveTo>
                <a:pt x="0" y="1568041"/>
              </a:moveTo>
              <a:lnTo>
                <a:pt x="274302" y="1568041"/>
              </a:lnTo>
              <a:lnTo>
                <a:pt x="274302" y="0"/>
              </a:lnTo>
              <a:lnTo>
                <a:pt x="5486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8557" y="1375207"/>
        <a:ext cx="83062" cy="83062"/>
      </dsp:txXfrm>
    </dsp:sp>
    <dsp:sp modelId="{7F919AAC-8BC2-4F48-9166-5F3F8A2FF6F1}">
      <dsp:nvSpPr>
        <dsp:cNvPr id="0" name=""/>
        <dsp:cNvSpPr/>
      </dsp:nvSpPr>
      <dsp:spPr>
        <a:xfrm rot="16200000">
          <a:off x="-1173117" y="1782615"/>
          <a:ext cx="4401519" cy="836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Types of matrices</a:t>
          </a:r>
          <a:endParaRPr lang="en-US" sz="4300" kern="1200" dirty="0"/>
        </a:p>
      </dsp:txBody>
      <dsp:txXfrm>
        <a:off x="-1173117" y="1782615"/>
        <a:ext cx="4401519" cy="836288"/>
      </dsp:txXfrm>
    </dsp:sp>
    <dsp:sp modelId="{8863C340-334B-42E1-AFE7-3724443858E0}">
      <dsp:nvSpPr>
        <dsp:cNvPr id="0" name=""/>
        <dsp:cNvSpPr/>
      </dsp:nvSpPr>
      <dsp:spPr>
        <a:xfrm>
          <a:off x="1994391" y="214574"/>
          <a:ext cx="2743026" cy="836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Square matrix</a:t>
          </a:r>
          <a:endParaRPr lang="en-US" sz="2700" kern="1200" dirty="0"/>
        </a:p>
      </dsp:txBody>
      <dsp:txXfrm>
        <a:off x="1994391" y="214574"/>
        <a:ext cx="2743026" cy="836288"/>
      </dsp:txXfrm>
    </dsp:sp>
    <dsp:sp modelId="{3B1140A1-C54B-4551-BFBF-8FB673B937A8}">
      <dsp:nvSpPr>
        <dsp:cNvPr id="0" name=""/>
        <dsp:cNvSpPr/>
      </dsp:nvSpPr>
      <dsp:spPr>
        <a:xfrm>
          <a:off x="1994391" y="1259934"/>
          <a:ext cx="2743026" cy="836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Scalar matrix</a:t>
          </a:r>
          <a:endParaRPr lang="en-US" sz="2700" kern="1200" dirty="0"/>
        </a:p>
      </dsp:txBody>
      <dsp:txXfrm>
        <a:off x="1994391" y="1259934"/>
        <a:ext cx="2743026" cy="836288"/>
      </dsp:txXfrm>
    </dsp:sp>
    <dsp:sp modelId="{4F6FB890-2905-4150-9870-D525BCB4A9BE}">
      <dsp:nvSpPr>
        <dsp:cNvPr id="0" name=""/>
        <dsp:cNvSpPr/>
      </dsp:nvSpPr>
      <dsp:spPr>
        <a:xfrm>
          <a:off x="1994391" y="2305295"/>
          <a:ext cx="2743026" cy="836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Singular and non singular</a:t>
          </a:r>
          <a:endParaRPr lang="en-US" sz="2700" kern="1200" dirty="0"/>
        </a:p>
      </dsp:txBody>
      <dsp:txXfrm>
        <a:off x="1994391" y="2305295"/>
        <a:ext cx="2743026" cy="836288"/>
      </dsp:txXfrm>
    </dsp:sp>
    <dsp:sp modelId="{F8AD4313-45CB-44DD-A725-B70E36751ED3}">
      <dsp:nvSpPr>
        <dsp:cNvPr id="0" name=""/>
        <dsp:cNvSpPr/>
      </dsp:nvSpPr>
      <dsp:spPr>
        <a:xfrm>
          <a:off x="1994391" y="3350656"/>
          <a:ext cx="2743026" cy="836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Lower and upper triangular matrix</a:t>
          </a:r>
          <a:endParaRPr lang="en-US" sz="2700" kern="1200" dirty="0" smtClean="0"/>
        </a:p>
      </dsp:txBody>
      <dsp:txXfrm>
        <a:off x="1994391" y="3350656"/>
        <a:ext cx="2743026" cy="836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15B-BA9E-4140-AFB1-91825E06643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A0F6-9F89-4EBD-B723-B2B2BBCA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9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4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5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4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6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0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3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19214"/>
            <a:ext cx="8144134" cy="1487565"/>
          </a:xfrm>
        </p:spPr>
        <p:txBody>
          <a:bodyPr/>
          <a:lstStyle/>
          <a:p>
            <a:r>
              <a:rPr lang="en-US" sz="3200" b="1" u="sng" dirty="0" smtClean="0"/>
              <a:t>INTRODUCTION TO LINEAR ALGEBRA AND PROGRAMMING</a:t>
            </a:r>
            <a:br>
              <a:rPr lang="en-US" sz="3200" b="1" u="sng" dirty="0" smtClean="0"/>
            </a:br>
            <a:r>
              <a:rPr lang="en-US" sz="3200" b="1" u="sng" dirty="0" smtClean="0"/>
              <a:t>MT-104</a:t>
            </a:r>
            <a:endParaRPr lang="en-US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SYMMTERIC MATRIX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matrix in which mirror image is same to </a:t>
            </a:r>
          </a:p>
          <a:p>
            <a:pPr marL="0" indent="0">
              <a:buNone/>
            </a:pPr>
            <a:r>
              <a:rPr lang="en-US" dirty="0" smtClean="0"/>
              <a:t>both sides of diagonal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symmetric matrix is a square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 equal to its transpose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Matrices and Matrix Algebra - Statistics How 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138"/>
          <a:stretch/>
        </p:blipFill>
        <p:spPr>
          <a:xfrm>
            <a:off x="6772759" y="2975591"/>
            <a:ext cx="3797085" cy="2169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3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92" y="2313018"/>
            <a:ext cx="4479011" cy="1777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UPPER AND LOWER TRIANGULAR MATRIX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64499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UPPER TRIANGULAR MATRIX</a:t>
            </a:r>
          </a:p>
          <a:p>
            <a:pPr marL="0" indent="0">
              <a:buNone/>
            </a:pPr>
            <a:r>
              <a:rPr lang="en-US" dirty="0" smtClean="0"/>
              <a:t>A matrix is called upper triangular matrix if all </a:t>
            </a:r>
          </a:p>
          <a:p>
            <a:pPr marL="0" indent="0">
              <a:buNone/>
            </a:pPr>
            <a:r>
              <a:rPr lang="en-US" dirty="0" smtClean="0"/>
              <a:t>the entries below the diagonal are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LOWER TRIANGULAR MATRIX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matrix is called </a:t>
            </a:r>
            <a:r>
              <a:rPr lang="en-US" dirty="0" smtClean="0"/>
              <a:t>lower </a:t>
            </a:r>
            <a:r>
              <a:rPr lang="en-US" dirty="0"/>
              <a:t>triangular matrix if all </a:t>
            </a:r>
          </a:p>
          <a:p>
            <a:pPr marL="0" indent="0">
              <a:buNone/>
            </a:pPr>
            <a:r>
              <a:rPr lang="en-US" dirty="0"/>
              <a:t>the entries </a:t>
            </a:r>
            <a:r>
              <a:rPr lang="en-US" dirty="0" smtClean="0"/>
              <a:t>above </a:t>
            </a:r>
            <a:r>
              <a:rPr lang="en-US" dirty="0"/>
              <a:t>the diagonal are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92" y="4719336"/>
            <a:ext cx="4479012" cy="1817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44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PROPERTY OF UPPER </a:t>
            </a:r>
            <a:r>
              <a:rPr lang="en-US" u="sng" dirty="0"/>
              <a:t>AND LOWER TRIANGULAR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any upper and lower triangular matrix, only </a:t>
                </a:r>
                <a:r>
                  <a:rPr lang="en-US" dirty="0"/>
                  <a:t>m</a:t>
                </a:r>
                <a:r>
                  <a:rPr lang="en-US" dirty="0" smtClean="0"/>
                  <a:t>ultiply its diagonal elements to get its determinant.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e.g.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2  5  7 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0  4  6 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0  0  3 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Det(A) = 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4  6 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0  3 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- 5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0  6 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0  3 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+ 7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Det(A</a:t>
                </a:r>
                <a:r>
                  <a:rPr lang="en-US" dirty="0" smtClean="0"/>
                  <a:t>) = 2(12-0) - 5(0-0) + 7(0-0)</a:t>
                </a:r>
              </a:p>
              <a:p>
                <a:pPr marL="0" indent="0">
                  <a:buNone/>
                </a:pPr>
                <a:r>
                  <a:rPr lang="en-US" dirty="0"/>
                  <a:t>Det(A</a:t>
                </a:r>
                <a:r>
                  <a:rPr lang="en-US" dirty="0" smtClean="0"/>
                  <a:t>)= 24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15" t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672380" y="3037667"/>
            <a:ext cx="4621802" cy="28985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Using property!</a:t>
            </a:r>
          </a:p>
          <a:p>
            <a:endParaRPr lang="en-US" b="1" i="1" u="sng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For a diagonal, upper triangular and lower triangular matrix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Det(A) = product of diagonal elements.</a:t>
            </a:r>
          </a:p>
          <a:p>
            <a:r>
              <a:rPr lang="en-US" dirty="0" smtClean="0"/>
              <a:t>Det(A) = 2*4*3</a:t>
            </a:r>
          </a:p>
          <a:p>
            <a:r>
              <a:rPr lang="en-US" dirty="0" smtClean="0"/>
              <a:t>Det(A) = 24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9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OF EQUATIONS &amp; AUGMENTED MATRIX: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3" y="2500532"/>
            <a:ext cx="4076054" cy="3155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 Diagonal Corner Rectangle 4"/>
              <p:cNvSpPr/>
              <p:nvPr/>
            </p:nvSpPr>
            <p:spPr>
              <a:xfrm>
                <a:off x="5487251" y="2603715"/>
                <a:ext cx="4648641" cy="2949398"/>
              </a:xfrm>
              <a:prstGeom prst="round2DiagRect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  −5    4    7 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  −2    7    2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  −8    1    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002060"/>
                    </a:solidFill>
                  </a:rPr>
                  <a:t>This is called an augmented matrix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 Diagonal Corner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51" y="2603715"/>
                <a:ext cx="4648641" cy="2949398"/>
              </a:xfrm>
              <a:prstGeom prst="round2Diag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42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22" y="635431"/>
            <a:ext cx="9624960" cy="1332853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SOLUTIONS TO LINEAR SYSTEM OF EQUATIONS: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must be 0, 1, </a:t>
            </a:r>
            <a:r>
              <a:rPr lang="en-US" sz="4400" dirty="0" smtClean="0"/>
              <a:t>∞</a:t>
            </a:r>
            <a:r>
              <a:rPr lang="en-US" dirty="0" smtClean="0"/>
              <a:t> solutions to any system of linear equation.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Unique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15"/>
              </p:nvPr>
            </p:nvSpPr>
            <p:spPr/>
            <p:txBody>
              <a:bodyPr>
                <a:normAutofit/>
              </a:bodyPr>
              <a:lstStyle/>
              <a:p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1  0  0  6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0  1  0  3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0  0  1  4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 smtClean="0"/>
              </a:p>
              <a:p>
                <a:r>
                  <a:rPr lang="en-US" sz="2000" dirty="0" smtClean="0"/>
                  <a:t>Here </a:t>
                </a:r>
              </a:p>
              <a:p>
                <a:r>
                  <a:rPr lang="en-US" sz="2000" dirty="0" smtClean="0"/>
                  <a:t>X = 6, Y = 3, Z = 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blipFill rotWithShape="0">
                <a:blip r:embed="rId5"/>
                <a:stretch>
                  <a:fillRect l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No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/>
              <a:lstStyle/>
              <a:p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1  0  0  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0  1  0  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0  0  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 smtClean="0"/>
              </a:p>
              <a:p>
                <a:endParaRPr lang="en-US" sz="3600" dirty="0" smtClean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∞</a:t>
            </a:r>
            <a:r>
              <a:rPr lang="en-US" dirty="0" smtClean="0"/>
              <a:t>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half" idx="17"/>
              </p:nvPr>
            </p:nvSpPr>
            <p:spPr/>
            <p:txBody>
              <a:bodyPr/>
              <a:lstStyle/>
              <a:p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 0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0  1  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0  0  0  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07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ECHELON AND REDUCED ROW ECHELON FORM</a:t>
            </a:r>
            <a:endParaRPr lang="en-US" u="sng" dirty="0"/>
          </a:p>
        </p:txBody>
      </p:sp>
      <p:pic>
        <p:nvPicPr>
          <p:cNvPr id="6146" name="Picture 2" descr="https://i.redd.it/0e1lkdwan3c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05" y="2398793"/>
            <a:ext cx="7268705" cy="38005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67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LINEAR INDEPENDENCE OF VECTORS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837" t="49360" r="17518" b="20220"/>
          <a:stretch/>
        </p:blipFill>
        <p:spPr>
          <a:xfrm>
            <a:off x="1596326" y="2464229"/>
            <a:ext cx="7485682" cy="3704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38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Write down the given system of equations in vector form then prove that these vectors are linearly independent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31" t="42334" r="17412" b="35415"/>
          <a:stretch/>
        </p:blipFill>
        <p:spPr>
          <a:xfrm>
            <a:off x="1363851" y="2340244"/>
            <a:ext cx="8074617" cy="3719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78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SYSTEM OF EQUATION TO VECTORS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4378817" y="2112134"/>
            <a:ext cx="7813183" cy="47458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30448" t="51976" r="32970" b="36249"/>
          <a:stretch/>
        </p:blipFill>
        <p:spPr>
          <a:xfrm>
            <a:off x="141669" y="3066972"/>
            <a:ext cx="4107050" cy="2836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6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 to show that these vectors are linearly independent.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31" t="50912" r="17735" b="21527"/>
          <a:stretch/>
        </p:blipFill>
        <p:spPr>
          <a:xfrm>
            <a:off x="2526224" y="2448732"/>
            <a:ext cx="7315200" cy="3254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 TO LINEAR ALGEBRA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7794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equation that give straight line, when </a:t>
            </a:r>
          </a:p>
          <a:p>
            <a:pPr marL="0" indent="0">
              <a:buNone/>
            </a:pPr>
            <a:r>
              <a:rPr lang="en-US" dirty="0" smtClean="0"/>
              <a:t>plotted on a graph is called </a:t>
            </a:r>
            <a:r>
              <a:rPr lang="en-US" b="1" i="1" u="sng" dirty="0" smtClean="0"/>
              <a:t>linear equation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i="1" u="sng" dirty="0" smtClean="0"/>
              <a:t>Linear </a:t>
            </a:r>
            <a:r>
              <a:rPr lang="en-US" sz="2200" b="1" i="1" u="sng" dirty="0"/>
              <a:t>algebra</a:t>
            </a:r>
            <a:r>
              <a:rPr lang="en-US" sz="2200" dirty="0"/>
              <a:t> is the branch of mathematics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Concerning linear</a:t>
            </a:r>
            <a:r>
              <a:rPr lang="en-US" sz="2200" dirty="0"/>
              <a:t> equations such as linear </a:t>
            </a:r>
            <a:r>
              <a:rPr lang="en-US" sz="2200" dirty="0" smtClean="0"/>
              <a:t>functions </a:t>
            </a:r>
          </a:p>
          <a:p>
            <a:pPr marL="0" indent="0">
              <a:buNone/>
            </a:pPr>
            <a:r>
              <a:rPr lang="en-US" sz="2200" dirty="0" smtClean="0"/>
              <a:t>and </a:t>
            </a:r>
            <a:r>
              <a:rPr lang="en-US" sz="2200" dirty="0"/>
              <a:t>their </a:t>
            </a:r>
            <a:r>
              <a:rPr lang="en-US" sz="2200" dirty="0" smtClean="0"/>
              <a:t>representations </a:t>
            </a:r>
            <a:r>
              <a:rPr lang="en-US" sz="2200" dirty="0"/>
              <a:t>in </a:t>
            </a:r>
            <a:r>
              <a:rPr lang="en-US" sz="2200" dirty="0" smtClean="0"/>
              <a:t>vector spaces </a:t>
            </a:r>
            <a:r>
              <a:rPr lang="en-US" sz="2200" dirty="0"/>
              <a:t>and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through </a:t>
            </a:r>
            <a:r>
              <a:rPr lang="en-US" sz="2200" dirty="0"/>
              <a:t>matrices.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82" y="2464231"/>
            <a:ext cx="4048854" cy="3316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2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VECTORS:</a:t>
            </a:r>
            <a:r>
              <a:rPr lang="en-US" b="1" dirty="0" smtClean="0"/>
              <a:t> </a:t>
            </a:r>
            <a:r>
              <a:rPr lang="en-US" dirty="0"/>
              <a:t>A </a:t>
            </a:r>
            <a:r>
              <a:rPr lang="en-US" b="1" dirty="0"/>
              <a:t>vector</a:t>
            </a:r>
            <a:r>
              <a:rPr lang="en-US" dirty="0"/>
              <a:t> is a list of numbers (can be in a row or column)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183" y="2673455"/>
            <a:ext cx="4429207" cy="3285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186" t="10752" r="14460" b="10222"/>
          <a:stretch/>
        </p:blipFill>
        <p:spPr>
          <a:xfrm>
            <a:off x="6230320" y="2061273"/>
            <a:ext cx="4912962" cy="4510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MATRICES: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7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MATRIX:</a:t>
            </a:r>
          </a:p>
          <a:p>
            <a:pPr marL="0" indent="0">
              <a:buNone/>
            </a:pPr>
            <a:r>
              <a:rPr lang="en-US" dirty="0" smtClean="0"/>
              <a:t>A matrix is a rectangular array of numbers, symbols, or expressions, arranged in rows and columns.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matrix with m rows and n column so the order of this matrix is m*n.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17" y="3539828"/>
            <a:ext cx="3196525" cy="23185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38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DIAGONAL AND OFF-DIAGONAL ELEMENTS: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 </a:t>
            </a:r>
            <a:r>
              <a:rPr lang="en-US" b="1" dirty="0"/>
              <a:t>matrix</a:t>
            </a:r>
            <a:r>
              <a:rPr lang="en-US" dirty="0"/>
              <a:t> basically there are two elements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one is diagonal </a:t>
            </a:r>
            <a:r>
              <a:rPr lang="en-US" b="1" dirty="0" smtClean="0"/>
              <a:t>element</a:t>
            </a:r>
            <a:r>
              <a:rPr lang="en-US" dirty="0"/>
              <a:t> and another </a:t>
            </a:r>
            <a:r>
              <a:rPr lang="en-US" dirty="0" smtClean="0"/>
              <a:t>one</a:t>
            </a:r>
          </a:p>
          <a:p>
            <a:pPr marL="0" indent="0">
              <a:buNone/>
            </a:pPr>
            <a:r>
              <a:rPr lang="en-US" dirty="0" smtClean="0"/>
              <a:t>is off-diagonal </a:t>
            </a:r>
            <a:r>
              <a:rPr lang="en-US" dirty="0"/>
              <a:t>elements.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98" y="1968285"/>
            <a:ext cx="3301138" cy="23688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63" y="4505649"/>
            <a:ext cx="2779803" cy="2065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75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MATRICES: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Square matrix</a:t>
            </a:r>
          </a:p>
          <a:p>
            <a:r>
              <a:rPr lang="en-US" dirty="0" smtClean="0"/>
              <a:t>Diagonal matrix</a:t>
            </a:r>
          </a:p>
          <a:p>
            <a:r>
              <a:rPr lang="en-US" dirty="0" smtClean="0"/>
              <a:t>Scalar matrix</a:t>
            </a:r>
          </a:p>
          <a:p>
            <a:r>
              <a:rPr lang="en-US" dirty="0" smtClean="0"/>
              <a:t>Identity or unit matrix</a:t>
            </a:r>
          </a:p>
          <a:p>
            <a:r>
              <a:rPr lang="en-US" dirty="0" smtClean="0"/>
              <a:t>Null matrix</a:t>
            </a:r>
          </a:p>
          <a:p>
            <a:r>
              <a:rPr lang="en-US" dirty="0" smtClean="0"/>
              <a:t>Lower and upper triangular matrix</a:t>
            </a:r>
          </a:p>
          <a:p>
            <a:r>
              <a:rPr lang="en-US" dirty="0" smtClean="0"/>
              <a:t>Singular and non singular</a:t>
            </a:r>
          </a:p>
          <a:p>
            <a:r>
              <a:rPr lang="en-US" dirty="0" smtClean="0"/>
              <a:t>Symmetric matrix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90802"/>
              </p:ext>
            </p:extLst>
          </p:nvPr>
        </p:nvGraphicFramePr>
        <p:xfrm>
          <a:off x="6090834" y="2138765"/>
          <a:ext cx="5346916" cy="4401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677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MATRICES: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SQUARE MATRIX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square matrix</a:t>
            </a:r>
            <a:r>
              <a:rPr lang="en-US" dirty="0"/>
              <a:t> is a </a:t>
            </a:r>
            <a:r>
              <a:rPr lang="en-US" b="1" dirty="0"/>
              <a:t>matrix</a:t>
            </a:r>
            <a:r>
              <a:rPr lang="en-US" dirty="0"/>
              <a:t> with the same number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 rows </a:t>
            </a:r>
            <a:r>
              <a:rPr lang="en-US" dirty="0"/>
              <a:t>and </a:t>
            </a:r>
            <a:r>
              <a:rPr lang="en-US" dirty="0" smtClean="0"/>
              <a:t>columns</a:t>
            </a:r>
            <a:r>
              <a:rPr lang="en-US" dirty="0"/>
              <a:t> </a:t>
            </a:r>
            <a:r>
              <a:rPr lang="en-US" dirty="0" smtClean="0"/>
              <a:t>and the order of square is m*n </a:t>
            </a:r>
          </a:p>
          <a:p>
            <a:pPr marL="0" indent="0">
              <a:buNone/>
            </a:pPr>
            <a:r>
              <a:rPr lang="en-US" dirty="0" smtClean="0"/>
              <a:t>Where m=n 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DIAGONAL MATRIX:</a:t>
            </a:r>
          </a:p>
          <a:p>
            <a:pPr marL="0" indent="0">
              <a:buNone/>
            </a:pPr>
            <a:r>
              <a:rPr lang="en-US" dirty="0" smtClean="0"/>
              <a:t>A diagonal matrix is a square matrix that has </a:t>
            </a:r>
          </a:p>
          <a:p>
            <a:pPr marL="0" indent="0">
              <a:buNone/>
            </a:pPr>
            <a:r>
              <a:rPr lang="en-US" dirty="0" smtClean="0"/>
              <a:t>values on the diagonal with all off-diagonal</a:t>
            </a:r>
          </a:p>
          <a:p>
            <a:pPr marL="0" indent="0">
              <a:buNone/>
            </a:pPr>
            <a:r>
              <a:rPr lang="en-US" dirty="0" smtClean="0"/>
              <a:t>values being zero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12" y="4414356"/>
            <a:ext cx="3223646" cy="22065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12" y="1964996"/>
            <a:ext cx="3196525" cy="23185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73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Cont.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048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SCALAR MATRIX: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square matrix having same elements in its leading diagonal is called scalar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e.g.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0  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0  0  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5  0  0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0  5  0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0  0  5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048429"/>
              </a:xfrm>
              <a:blipFill rotWithShape="0">
                <a:blip r:embed="rId5"/>
                <a:stretch>
                  <a:fillRect l="-1015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73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Cont.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IDENTITY MATRIX:</a:t>
            </a:r>
          </a:p>
          <a:p>
            <a:pPr marL="0" indent="0">
              <a:buNone/>
            </a:pPr>
            <a:r>
              <a:rPr lang="en-US" dirty="0" smtClean="0"/>
              <a:t>A scalar matrix having 1 in its diagonal is called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Identity matrix.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NULL MATRIX: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null matrix</a:t>
            </a:r>
            <a:r>
              <a:rPr lang="en-US" dirty="0"/>
              <a:t> is basically a </a:t>
            </a:r>
            <a:r>
              <a:rPr lang="en-US" b="1" dirty="0"/>
              <a:t>matrix</a:t>
            </a:r>
            <a:r>
              <a:rPr lang="en-US" dirty="0"/>
              <a:t>, whose 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elements </a:t>
            </a:r>
            <a:r>
              <a:rPr lang="en-US" dirty="0"/>
              <a:t>are zero.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73" y="2536331"/>
            <a:ext cx="3464194" cy="1816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73" y="4591046"/>
            <a:ext cx="3464194" cy="1847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7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2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5.8|5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6|3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53.5|5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3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7.3|1.5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8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2.1|2|2|2.1|1.3|3.8|2.9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3.6|40.5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2.1|5.9|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3|68.4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699</TotalTime>
  <Words>381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Berlin</vt:lpstr>
      <vt:lpstr>INTRODUCTION TO LINEAR ALGEBRA AND PROGRAMMING MT-104</vt:lpstr>
      <vt:lpstr>INTRODUCTION TO LINEAR ALGEBRA</vt:lpstr>
      <vt:lpstr>VECTORS: A vector is a list of numbers (can be in a row or column)</vt:lpstr>
      <vt:lpstr>MATRICES:</vt:lpstr>
      <vt:lpstr>DIAGONAL AND OFF-DIAGONAL ELEMENTS:</vt:lpstr>
      <vt:lpstr>TYPES OF MATRICES:</vt:lpstr>
      <vt:lpstr>TYPES OF MATRICES:</vt:lpstr>
      <vt:lpstr>Cont.</vt:lpstr>
      <vt:lpstr>Cont.</vt:lpstr>
      <vt:lpstr>SYMMTERIC MATRIX</vt:lpstr>
      <vt:lpstr>UPPER AND LOWER TRIANGULAR MATRIX</vt:lpstr>
      <vt:lpstr>PROPERTY OF UPPER AND LOWER TRIANGULAR MATRIX</vt:lpstr>
      <vt:lpstr>SYSTEM OF EQUATIONS &amp; AUGMENTED MATRIX:</vt:lpstr>
      <vt:lpstr>SOLUTIONS TO LINEAR SYSTEM OF EQUATIONS: there must be 0, 1, ∞ solutions to any system of linear equation. </vt:lpstr>
      <vt:lpstr>ECHELON AND REDUCED ROW ECHELON FORM</vt:lpstr>
      <vt:lpstr>LINEAR INDEPENDENCE OF VECTORS</vt:lpstr>
      <vt:lpstr>Q: Write down the given system of equations in vector form then prove that these vectors are linearly independent </vt:lpstr>
      <vt:lpstr>SYSTEM OF EQUATION TO VECTORS</vt:lpstr>
      <vt:lpstr>Now we have to show that these vectors are linearly independent.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svc1</dc:creator>
  <cp:lastModifiedBy>Asma Masood</cp:lastModifiedBy>
  <cp:revision>51</cp:revision>
  <dcterms:created xsi:type="dcterms:W3CDTF">2020-05-23T09:36:14Z</dcterms:created>
  <dcterms:modified xsi:type="dcterms:W3CDTF">2020-09-03T06:55:56Z</dcterms:modified>
</cp:coreProperties>
</file>