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70" r:id="rId3"/>
    <p:sldId id="292" r:id="rId4"/>
    <p:sldId id="293" r:id="rId5"/>
    <p:sldId id="294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73" r:id="rId14"/>
    <p:sldId id="271" r:id="rId15"/>
    <p:sldId id="283" r:id="rId16"/>
    <p:sldId id="284" r:id="rId17"/>
    <p:sldId id="285" r:id="rId18"/>
    <p:sldId id="301" r:id="rId19"/>
    <p:sldId id="274" r:id="rId20"/>
    <p:sldId id="275" r:id="rId21"/>
    <p:sldId id="276" r:id="rId22"/>
    <p:sldId id="277" r:id="rId23"/>
    <p:sldId id="279" r:id="rId24"/>
    <p:sldId id="295" r:id="rId25"/>
    <p:sldId id="278" r:id="rId26"/>
    <p:sldId id="282" r:id="rId27"/>
    <p:sldId id="287" r:id="rId28"/>
    <p:sldId id="291" r:id="rId29"/>
    <p:sldId id="297" r:id="rId30"/>
    <p:sldId id="288" r:id="rId31"/>
    <p:sldId id="289" r:id="rId32"/>
    <p:sldId id="286" r:id="rId33"/>
    <p:sldId id="290" r:id="rId34"/>
    <p:sldId id="300" r:id="rId35"/>
    <p:sldId id="296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D1208-2F3A-47C6-B8DB-BE45CD6A35CB}" type="doc">
      <dgm:prSet loTypeId="urn:microsoft.com/office/officeart/2005/8/layout/hierarchy3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7B152-7809-4089-8E62-8863AF732968}">
      <dgm:prSet phldrT="[Text]"/>
      <dgm:spPr/>
      <dgm:t>
        <a:bodyPr/>
        <a:lstStyle/>
        <a:p>
          <a:r>
            <a:rPr lang="en-US"/>
            <a:t>CONSISTENT</a:t>
          </a:r>
          <a:endParaRPr lang="en-US" dirty="0"/>
        </a:p>
      </dgm:t>
    </dgm:pt>
    <dgm:pt modelId="{329B748C-9F8C-4292-A5E2-74EDDDBCDFC2}" type="parTrans" cxnId="{FA3A6DE9-C938-4B1E-A9B1-EC89D36BFD42}">
      <dgm:prSet/>
      <dgm:spPr/>
      <dgm:t>
        <a:bodyPr/>
        <a:lstStyle/>
        <a:p>
          <a:endParaRPr lang="en-US"/>
        </a:p>
      </dgm:t>
    </dgm:pt>
    <dgm:pt modelId="{3E07A66C-64E7-4774-8AE9-D02B95627B20}" type="sibTrans" cxnId="{FA3A6DE9-C938-4B1E-A9B1-EC89D36BFD42}">
      <dgm:prSet/>
      <dgm:spPr/>
      <dgm:t>
        <a:bodyPr/>
        <a:lstStyle/>
        <a:p>
          <a:endParaRPr lang="en-US"/>
        </a:p>
      </dgm:t>
    </dgm:pt>
    <dgm:pt modelId="{50DC7B1F-D1BB-4A0A-A534-59995DFFC55F}">
      <dgm:prSet phldrT="[Text]"/>
      <dgm:spPr/>
      <dgm:t>
        <a:bodyPr/>
        <a:lstStyle/>
        <a:p>
          <a:r>
            <a:rPr lang="en-US" dirty="0"/>
            <a:t>Unique solution</a:t>
          </a:r>
        </a:p>
      </dgm:t>
    </dgm:pt>
    <dgm:pt modelId="{407967F0-BA74-4536-9DEB-0AEB84C2B3F9}" type="parTrans" cxnId="{8EBA58CD-0C89-4AC9-B407-7B09AA098ADD}">
      <dgm:prSet/>
      <dgm:spPr>
        <a:ln>
          <a:solidFill>
            <a:schemeClr val="bg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139D5084-28DA-418B-9023-596450C07802}" type="sibTrans" cxnId="{8EBA58CD-0C89-4AC9-B407-7B09AA098ADD}">
      <dgm:prSet/>
      <dgm:spPr/>
      <dgm:t>
        <a:bodyPr/>
        <a:lstStyle/>
        <a:p>
          <a:endParaRPr lang="en-US"/>
        </a:p>
      </dgm:t>
    </dgm:pt>
    <dgm:pt modelId="{4FE7D6F3-CA97-4610-BF52-2763CBC4E40C}">
      <dgm:prSet phldrT="[Text]"/>
      <dgm:spPr/>
      <dgm:t>
        <a:bodyPr/>
        <a:lstStyle/>
        <a:p>
          <a:r>
            <a:rPr lang="en-US" dirty="0"/>
            <a:t>Infinite Solution</a:t>
          </a:r>
        </a:p>
      </dgm:t>
    </dgm:pt>
    <dgm:pt modelId="{CB0CEA7D-B2F5-4C2C-B141-1FC2D9350921}" type="parTrans" cxnId="{9B11973D-617B-447A-9A49-9D64ABC439CA}">
      <dgm:prSet/>
      <dgm:spPr>
        <a:ln>
          <a:solidFill>
            <a:schemeClr val="bg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9AB8F473-9E74-47B9-952A-8CA0466ECC9A}" type="sibTrans" cxnId="{9B11973D-617B-447A-9A49-9D64ABC439CA}">
      <dgm:prSet/>
      <dgm:spPr/>
      <dgm:t>
        <a:bodyPr/>
        <a:lstStyle/>
        <a:p>
          <a:endParaRPr lang="en-US"/>
        </a:p>
      </dgm:t>
    </dgm:pt>
    <dgm:pt modelId="{E67C4F08-05DF-4627-8B81-6EBD83B437E7}">
      <dgm:prSet phldrT="[Text]"/>
      <dgm:spPr/>
      <dgm:t>
        <a:bodyPr/>
        <a:lstStyle/>
        <a:p>
          <a:r>
            <a:rPr lang="en-US" dirty="0"/>
            <a:t>INCONSISTENT</a:t>
          </a:r>
        </a:p>
      </dgm:t>
    </dgm:pt>
    <dgm:pt modelId="{A5752AA0-AB94-447B-9114-A19415BF885D}" type="parTrans" cxnId="{E269338A-35A1-432C-B969-A4F4B545455B}">
      <dgm:prSet/>
      <dgm:spPr/>
      <dgm:t>
        <a:bodyPr/>
        <a:lstStyle/>
        <a:p>
          <a:endParaRPr lang="en-US"/>
        </a:p>
      </dgm:t>
    </dgm:pt>
    <dgm:pt modelId="{5C18573D-75D1-4CF1-B89A-1B81964ED445}" type="sibTrans" cxnId="{E269338A-35A1-432C-B969-A4F4B545455B}">
      <dgm:prSet/>
      <dgm:spPr/>
      <dgm:t>
        <a:bodyPr/>
        <a:lstStyle/>
        <a:p>
          <a:endParaRPr lang="en-US"/>
        </a:p>
      </dgm:t>
    </dgm:pt>
    <dgm:pt modelId="{61DC9132-8A30-4642-B69E-72D84D90F120}">
      <dgm:prSet phldrT="[Text]"/>
      <dgm:spPr/>
      <dgm:t>
        <a:bodyPr/>
        <a:lstStyle/>
        <a:p>
          <a:r>
            <a:rPr lang="en-US" dirty="0"/>
            <a:t>No solution</a:t>
          </a:r>
        </a:p>
      </dgm:t>
    </dgm:pt>
    <dgm:pt modelId="{A85643C2-4E86-438B-94A0-B0C1346E7E66}" type="parTrans" cxnId="{FD82A5F8-3AC0-4398-BCA6-9D97779B1B68}">
      <dgm:prSet/>
      <dgm:spPr>
        <a:ln>
          <a:solidFill>
            <a:schemeClr val="bg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4E5FF334-7A20-4037-98CC-4962E2BE2066}" type="sibTrans" cxnId="{FD82A5F8-3AC0-4398-BCA6-9D97779B1B68}">
      <dgm:prSet/>
      <dgm:spPr/>
      <dgm:t>
        <a:bodyPr/>
        <a:lstStyle/>
        <a:p>
          <a:endParaRPr lang="en-US"/>
        </a:p>
      </dgm:t>
    </dgm:pt>
    <dgm:pt modelId="{9384A76D-358C-4DA0-A287-6FD9E49C6DD1}" type="pres">
      <dgm:prSet presAssocID="{6BBD1208-2F3A-47C6-B8DB-BE45CD6A35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1CEFB8-BAA5-4BD2-A28B-E61882029B66}" type="pres">
      <dgm:prSet presAssocID="{EF17B152-7809-4089-8E62-8863AF732968}" presName="root" presStyleCnt="0"/>
      <dgm:spPr/>
    </dgm:pt>
    <dgm:pt modelId="{5924458B-14FC-4A55-AA98-45FF225A79BE}" type="pres">
      <dgm:prSet presAssocID="{EF17B152-7809-4089-8E62-8863AF732968}" presName="rootComposite" presStyleCnt="0"/>
      <dgm:spPr/>
    </dgm:pt>
    <dgm:pt modelId="{7FA70DD3-5D49-494C-963B-3EB7172E3C5B}" type="pres">
      <dgm:prSet presAssocID="{EF17B152-7809-4089-8E62-8863AF732968}" presName="rootText" presStyleLbl="node1" presStyleIdx="0" presStyleCnt="2"/>
      <dgm:spPr/>
      <dgm:t>
        <a:bodyPr/>
        <a:lstStyle/>
        <a:p>
          <a:endParaRPr lang="en-US"/>
        </a:p>
      </dgm:t>
    </dgm:pt>
    <dgm:pt modelId="{73CABEAA-C05E-4761-8EC6-5CEE141DE5BF}" type="pres">
      <dgm:prSet presAssocID="{EF17B152-7809-4089-8E62-8863AF732968}" presName="rootConnector" presStyleLbl="node1" presStyleIdx="0" presStyleCnt="2"/>
      <dgm:spPr/>
      <dgm:t>
        <a:bodyPr/>
        <a:lstStyle/>
        <a:p>
          <a:endParaRPr lang="en-US"/>
        </a:p>
      </dgm:t>
    </dgm:pt>
    <dgm:pt modelId="{F32E07CD-8E2C-47CD-A48C-0F3A7E280A8D}" type="pres">
      <dgm:prSet presAssocID="{EF17B152-7809-4089-8E62-8863AF732968}" presName="childShape" presStyleCnt="0"/>
      <dgm:spPr/>
    </dgm:pt>
    <dgm:pt modelId="{DD405AA1-16CF-415B-A0BB-AB069925F33D}" type="pres">
      <dgm:prSet presAssocID="{407967F0-BA74-4536-9DEB-0AEB84C2B3F9}" presName="Name13" presStyleLbl="parChTrans1D2" presStyleIdx="0" presStyleCnt="3"/>
      <dgm:spPr/>
      <dgm:t>
        <a:bodyPr/>
        <a:lstStyle/>
        <a:p>
          <a:endParaRPr lang="en-US"/>
        </a:p>
      </dgm:t>
    </dgm:pt>
    <dgm:pt modelId="{2782F841-833F-4872-BFFE-EBEADB6AF002}" type="pres">
      <dgm:prSet presAssocID="{50DC7B1F-D1BB-4A0A-A534-59995DFFC55F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784B3-E72A-4643-AF4F-D49AD2407BDE}" type="pres">
      <dgm:prSet presAssocID="{CB0CEA7D-B2F5-4C2C-B141-1FC2D935092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4D683915-0F7E-4E55-A749-D33907C8EA70}" type="pres">
      <dgm:prSet presAssocID="{4FE7D6F3-CA97-4610-BF52-2763CBC4E40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07924-D213-46A8-B0DC-857542548405}" type="pres">
      <dgm:prSet presAssocID="{E67C4F08-05DF-4627-8B81-6EBD83B437E7}" presName="root" presStyleCnt="0"/>
      <dgm:spPr/>
    </dgm:pt>
    <dgm:pt modelId="{F9D8BEED-7618-4CBD-9AE2-50DC4C922E1D}" type="pres">
      <dgm:prSet presAssocID="{E67C4F08-05DF-4627-8B81-6EBD83B437E7}" presName="rootComposite" presStyleCnt="0"/>
      <dgm:spPr/>
    </dgm:pt>
    <dgm:pt modelId="{70759114-084B-476B-A730-F950DD710668}" type="pres">
      <dgm:prSet presAssocID="{E67C4F08-05DF-4627-8B81-6EBD83B437E7}" presName="rootText" presStyleLbl="node1" presStyleIdx="1" presStyleCnt="2"/>
      <dgm:spPr/>
      <dgm:t>
        <a:bodyPr/>
        <a:lstStyle/>
        <a:p>
          <a:endParaRPr lang="en-US"/>
        </a:p>
      </dgm:t>
    </dgm:pt>
    <dgm:pt modelId="{40D904DB-016C-43AD-BBD2-ABC302D7A2F5}" type="pres">
      <dgm:prSet presAssocID="{E67C4F08-05DF-4627-8B81-6EBD83B437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833D23EA-E58C-4B83-B6FD-4C1591A72B4E}" type="pres">
      <dgm:prSet presAssocID="{E67C4F08-05DF-4627-8B81-6EBD83B437E7}" presName="childShape" presStyleCnt="0"/>
      <dgm:spPr/>
    </dgm:pt>
    <dgm:pt modelId="{A6B92FFF-6BFA-4D65-9CC5-24B09071ABAC}" type="pres">
      <dgm:prSet presAssocID="{A85643C2-4E86-438B-94A0-B0C1346E7E66}" presName="Name13" presStyleLbl="parChTrans1D2" presStyleIdx="2" presStyleCnt="3"/>
      <dgm:spPr/>
      <dgm:t>
        <a:bodyPr/>
        <a:lstStyle/>
        <a:p>
          <a:endParaRPr lang="en-US"/>
        </a:p>
      </dgm:t>
    </dgm:pt>
    <dgm:pt modelId="{C34BE980-BA92-42FB-8BE6-1DEFEE2A9187}" type="pres">
      <dgm:prSet presAssocID="{61DC9132-8A30-4642-B69E-72D84D90F12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C7ECE1-F7AD-4F60-B087-D99F7994B70B}" type="presOf" srcId="{407967F0-BA74-4536-9DEB-0AEB84C2B3F9}" destId="{DD405AA1-16CF-415B-A0BB-AB069925F33D}" srcOrd="0" destOrd="0" presId="urn:microsoft.com/office/officeart/2005/8/layout/hierarchy3"/>
    <dgm:cxn modelId="{E9705704-090C-4ED9-82BE-2DCEAB6AED62}" type="presOf" srcId="{E67C4F08-05DF-4627-8B81-6EBD83B437E7}" destId="{40D904DB-016C-43AD-BBD2-ABC302D7A2F5}" srcOrd="1" destOrd="0" presId="urn:microsoft.com/office/officeart/2005/8/layout/hierarchy3"/>
    <dgm:cxn modelId="{FD82A5F8-3AC0-4398-BCA6-9D97779B1B68}" srcId="{E67C4F08-05DF-4627-8B81-6EBD83B437E7}" destId="{61DC9132-8A30-4642-B69E-72D84D90F120}" srcOrd="0" destOrd="0" parTransId="{A85643C2-4E86-438B-94A0-B0C1346E7E66}" sibTransId="{4E5FF334-7A20-4037-98CC-4962E2BE2066}"/>
    <dgm:cxn modelId="{DFAFEB62-9E27-4E73-9B01-1B2DB9B4F8EA}" type="presOf" srcId="{E67C4F08-05DF-4627-8B81-6EBD83B437E7}" destId="{70759114-084B-476B-A730-F950DD710668}" srcOrd="0" destOrd="0" presId="urn:microsoft.com/office/officeart/2005/8/layout/hierarchy3"/>
    <dgm:cxn modelId="{9B11973D-617B-447A-9A49-9D64ABC439CA}" srcId="{EF17B152-7809-4089-8E62-8863AF732968}" destId="{4FE7D6F3-CA97-4610-BF52-2763CBC4E40C}" srcOrd="1" destOrd="0" parTransId="{CB0CEA7D-B2F5-4C2C-B141-1FC2D9350921}" sibTransId="{9AB8F473-9E74-47B9-952A-8CA0466ECC9A}"/>
    <dgm:cxn modelId="{AF0B35B3-5542-45F8-9CC3-43C369DBB913}" type="presOf" srcId="{61DC9132-8A30-4642-B69E-72D84D90F120}" destId="{C34BE980-BA92-42FB-8BE6-1DEFEE2A9187}" srcOrd="0" destOrd="0" presId="urn:microsoft.com/office/officeart/2005/8/layout/hierarchy3"/>
    <dgm:cxn modelId="{D463FA59-4EF5-412E-9034-BD74083BF99A}" type="presOf" srcId="{EF17B152-7809-4089-8E62-8863AF732968}" destId="{7FA70DD3-5D49-494C-963B-3EB7172E3C5B}" srcOrd="0" destOrd="0" presId="urn:microsoft.com/office/officeart/2005/8/layout/hierarchy3"/>
    <dgm:cxn modelId="{FA3A6DE9-C938-4B1E-A9B1-EC89D36BFD42}" srcId="{6BBD1208-2F3A-47C6-B8DB-BE45CD6A35CB}" destId="{EF17B152-7809-4089-8E62-8863AF732968}" srcOrd="0" destOrd="0" parTransId="{329B748C-9F8C-4292-A5E2-74EDDDBCDFC2}" sibTransId="{3E07A66C-64E7-4774-8AE9-D02B95627B20}"/>
    <dgm:cxn modelId="{7F50908D-DEC4-408B-A907-6F8BCF4B06A4}" type="presOf" srcId="{4FE7D6F3-CA97-4610-BF52-2763CBC4E40C}" destId="{4D683915-0F7E-4E55-A749-D33907C8EA70}" srcOrd="0" destOrd="0" presId="urn:microsoft.com/office/officeart/2005/8/layout/hierarchy3"/>
    <dgm:cxn modelId="{8EBA58CD-0C89-4AC9-B407-7B09AA098ADD}" srcId="{EF17B152-7809-4089-8E62-8863AF732968}" destId="{50DC7B1F-D1BB-4A0A-A534-59995DFFC55F}" srcOrd="0" destOrd="0" parTransId="{407967F0-BA74-4536-9DEB-0AEB84C2B3F9}" sibTransId="{139D5084-28DA-418B-9023-596450C07802}"/>
    <dgm:cxn modelId="{E269338A-35A1-432C-B969-A4F4B545455B}" srcId="{6BBD1208-2F3A-47C6-B8DB-BE45CD6A35CB}" destId="{E67C4F08-05DF-4627-8B81-6EBD83B437E7}" srcOrd="1" destOrd="0" parTransId="{A5752AA0-AB94-447B-9114-A19415BF885D}" sibTransId="{5C18573D-75D1-4CF1-B89A-1B81964ED445}"/>
    <dgm:cxn modelId="{77D3190C-36FC-456C-A56F-9DBA28958F01}" type="presOf" srcId="{CB0CEA7D-B2F5-4C2C-B141-1FC2D9350921}" destId="{FE0784B3-E72A-4643-AF4F-D49AD2407BDE}" srcOrd="0" destOrd="0" presId="urn:microsoft.com/office/officeart/2005/8/layout/hierarchy3"/>
    <dgm:cxn modelId="{1E613CD6-5B59-4B26-8949-8BB51B127B66}" type="presOf" srcId="{6BBD1208-2F3A-47C6-B8DB-BE45CD6A35CB}" destId="{9384A76D-358C-4DA0-A287-6FD9E49C6DD1}" srcOrd="0" destOrd="0" presId="urn:microsoft.com/office/officeart/2005/8/layout/hierarchy3"/>
    <dgm:cxn modelId="{C859B658-C061-4354-82D9-A3DF13A6274E}" type="presOf" srcId="{A85643C2-4E86-438B-94A0-B0C1346E7E66}" destId="{A6B92FFF-6BFA-4D65-9CC5-24B09071ABAC}" srcOrd="0" destOrd="0" presId="urn:microsoft.com/office/officeart/2005/8/layout/hierarchy3"/>
    <dgm:cxn modelId="{E5000F87-9747-4613-8E75-F32D872AB5B5}" type="presOf" srcId="{EF17B152-7809-4089-8E62-8863AF732968}" destId="{73CABEAA-C05E-4761-8EC6-5CEE141DE5BF}" srcOrd="1" destOrd="0" presId="urn:microsoft.com/office/officeart/2005/8/layout/hierarchy3"/>
    <dgm:cxn modelId="{FFBFE306-B4E8-4AB5-B576-41A97CA1332B}" type="presOf" srcId="{50DC7B1F-D1BB-4A0A-A534-59995DFFC55F}" destId="{2782F841-833F-4872-BFFE-EBEADB6AF002}" srcOrd="0" destOrd="0" presId="urn:microsoft.com/office/officeart/2005/8/layout/hierarchy3"/>
    <dgm:cxn modelId="{7AD728F3-5261-4F13-B7D4-6B361C866281}" type="presParOf" srcId="{9384A76D-358C-4DA0-A287-6FD9E49C6DD1}" destId="{9C1CEFB8-BAA5-4BD2-A28B-E61882029B66}" srcOrd="0" destOrd="0" presId="urn:microsoft.com/office/officeart/2005/8/layout/hierarchy3"/>
    <dgm:cxn modelId="{95E01884-0622-4C29-A7A3-6A86089A55F3}" type="presParOf" srcId="{9C1CEFB8-BAA5-4BD2-A28B-E61882029B66}" destId="{5924458B-14FC-4A55-AA98-45FF225A79BE}" srcOrd="0" destOrd="0" presId="urn:microsoft.com/office/officeart/2005/8/layout/hierarchy3"/>
    <dgm:cxn modelId="{8633ED26-1CB6-4BEA-9C22-81891FEAA518}" type="presParOf" srcId="{5924458B-14FC-4A55-AA98-45FF225A79BE}" destId="{7FA70DD3-5D49-494C-963B-3EB7172E3C5B}" srcOrd="0" destOrd="0" presId="urn:microsoft.com/office/officeart/2005/8/layout/hierarchy3"/>
    <dgm:cxn modelId="{B80E8774-17E8-467D-8FB1-D3F4FBA2975A}" type="presParOf" srcId="{5924458B-14FC-4A55-AA98-45FF225A79BE}" destId="{73CABEAA-C05E-4761-8EC6-5CEE141DE5BF}" srcOrd="1" destOrd="0" presId="urn:microsoft.com/office/officeart/2005/8/layout/hierarchy3"/>
    <dgm:cxn modelId="{92DD0D2F-5220-434E-AF38-BAF1737B547F}" type="presParOf" srcId="{9C1CEFB8-BAA5-4BD2-A28B-E61882029B66}" destId="{F32E07CD-8E2C-47CD-A48C-0F3A7E280A8D}" srcOrd="1" destOrd="0" presId="urn:microsoft.com/office/officeart/2005/8/layout/hierarchy3"/>
    <dgm:cxn modelId="{0EF1376E-E609-4CBB-8C86-4AB9F6763C14}" type="presParOf" srcId="{F32E07CD-8E2C-47CD-A48C-0F3A7E280A8D}" destId="{DD405AA1-16CF-415B-A0BB-AB069925F33D}" srcOrd="0" destOrd="0" presId="urn:microsoft.com/office/officeart/2005/8/layout/hierarchy3"/>
    <dgm:cxn modelId="{DBB33A69-C7E8-4F6C-B6E6-7956BEA23E60}" type="presParOf" srcId="{F32E07CD-8E2C-47CD-A48C-0F3A7E280A8D}" destId="{2782F841-833F-4872-BFFE-EBEADB6AF002}" srcOrd="1" destOrd="0" presId="urn:microsoft.com/office/officeart/2005/8/layout/hierarchy3"/>
    <dgm:cxn modelId="{CFCC41B9-6E26-498C-B9F0-637D79252F9C}" type="presParOf" srcId="{F32E07CD-8E2C-47CD-A48C-0F3A7E280A8D}" destId="{FE0784B3-E72A-4643-AF4F-D49AD2407BDE}" srcOrd="2" destOrd="0" presId="urn:microsoft.com/office/officeart/2005/8/layout/hierarchy3"/>
    <dgm:cxn modelId="{1EAF14F8-3457-4C96-AB38-CE1E0389ECEF}" type="presParOf" srcId="{F32E07CD-8E2C-47CD-A48C-0F3A7E280A8D}" destId="{4D683915-0F7E-4E55-A749-D33907C8EA70}" srcOrd="3" destOrd="0" presId="urn:microsoft.com/office/officeart/2005/8/layout/hierarchy3"/>
    <dgm:cxn modelId="{69ADB280-9BBD-4CC8-BC86-16B1CB0505BB}" type="presParOf" srcId="{9384A76D-358C-4DA0-A287-6FD9E49C6DD1}" destId="{FFF07924-D213-46A8-B0DC-857542548405}" srcOrd="1" destOrd="0" presId="urn:microsoft.com/office/officeart/2005/8/layout/hierarchy3"/>
    <dgm:cxn modelId="{CA725FC0-3A17-404C-9A29-49AA8C879A25}" type="presParOf" srcId="{FFF07924-D213-46A8-B0DC-857542548405}" destId="{F9D8BEED-7618-4CBD-9AE2-50DC4C922E1D}" srcOrd="0" destOrd="0" presId="urn:microsoft.com/office/officeart/2005/8/layout/hierarchy3"/>
    <dgm:cxn modelId="{91C49643-750D-489B-A53D-139206B736DF}" type="presParOf" srcId="{F9D8BEED-7618-4CBD-9AE2-50DC4C922E1D}" destId="{70759114-084B-476B-A730-F950DD710668}" srcOrd="0" destOrd="0" presId="urn:microsoft.com/office/officeart/2005/8/layout/hierarchy3"/>
    <dgm:cxn modelId="{CFA89E9D-3BDE-4AE5-98B6-01EBBD86B4C8}" type="presParOf" srcId="{F9D8BEED-7618-4CBD-9AE2-50DC4C922E1D}" destId="{40D904DB-016C-43AD-BBD2-ABC302D7A2F5}" srcOrd="1" destOrd="0" presId="urn:microsoft.com/office/officeart/2005/8/layout/hierarchy3"/>
    <dgm:cxn modelId="{E9775D01-5B6F-4F8A-A7C3-CF22D9EFD4FE}" type="presParOf" srcId="{FFF07924-D213-46A8-B0DC-857542548405}" destId="{833D23EA-E58C-4B83-B6FD-4C1591A72B4E}" srcOrd="1" destOrd="0" presId="urn:microsoft.com/office/officeart/2005/8/layout/hierarchy3"/>
    <dgm:cxn modelId="{AC7730F7-3162-4648-884E-B30B6AF15337}" type="presParOf" srcId="{833D23EA-E58C-4B83-B6FD-4C1591A72B4E}" destId="{A6B92FFF-6BFA-4D65-9CC5-24B09071ABAC}" srcOrd="0" destOrd="0" presId="urn:microsoft.com/office/officeart/2005/8/layout/hierarchy3"/>
    <dgm:cxn modelId="{B60585A2-A29F-433E-AD9B-8005BFDB4E90}" type="presParOf" srcId="{833D23EA-E58C-4B83-B6FD-4C1591A72B4E}" destId="{C34BE980-BA92-42FB-8BE6-1DEFEE2A918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70DD3-5D49-494C-963B-3EB7172E3C5B}">
      <dsp:nvSpPr>
        <dsp:cNvPr id="0" name=""/>
        <dsp:cNvSpPr/>
      </dsp:nvSpPr>
      <dsp:spPr>
        <a:xfrm>
          <a:off x="791836" y="2136"/>
          <a:ext cx="2078952" cy="1039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CONSISTENT</a:t>
          </a:r>
          <a:endParaRPr lang="en-US" sz="2300" kern="1200" dirty="0"/>
        </a:p>
      </dsp:txBody>
      <dsp:txXfrm>
        <a:off x="822281" y="32581"/>
        <a:ext cx="2018062" cy="978586"/>
      </dsp:txXfrm>
    </dsp:sp>
    <dsp:sp modelId="{DD405AA1-16CF-415B-A0BB-AB069925F33D}">
      <dsp:nvSpPr>
        <dsp:cNvPr id="0" name=""/>
        <dsp:cNvSpPr/>
      </dsp:nvSpPr>
      <dsp:spPr>
        <a:xfrm>
          <a:off x="999731" y="1041612"/>
          <a:ext cx="207895" cy="77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607"/>
              </a:lnTo>
              <a:lnTo>
                <a:pt x="207895" y="779607"/>
              </a:lnTo>
            </a:path>
          </a:pathLst>
        </a:custGeom>
        <a:noFill/>
        <a:ln w="12700" cap="flat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F841-833F-4872-BFFE-EBEADB6AF002}">
      <dsp:nvSpPr>
        <dsp:cNvPr id="0" name=""/>
        <dsp:cNvSpPr/>
      </dsp:nvSpPr>
      <dsp:spPr>
        <a:xfrm>
          <a:off x="1207626" y="1301481"/>
          <a:ext cx="1663161" cy="1039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Unique solution</a:t>
          </a:r>
        </a:p>
      </dsp:txBody>
      <dsp:txXfrm>
        <a:off x="1238071" y="1331926"/>
        <a:ext cx="1602271" cy="978586"/>
      </dsp:txXfrm>
    </dsp:sp>
    <dsp:sp modelId="{FE0784B3-E72A-4643-AF4F-D49AD2407BDE}">
      <dsp:nvSpPr>
        <dsp:cNvPr id="0" name=""/>
        <dsp:cNvSpPr/>
      </dsp:nvSpPr>
      <dsp:spPr>
        <a:xfrm>
          <a:off x="999731" y="1041612"/>
          <a:ext cx="207895" cy="2078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52"/>
              </a:lnTo>
              <a:lnTo>
                <a:pt x="207895" y="2078952"/>
              </a:lnTo>
            </a:path>
          </a:pathLst>
        </a:custGeom>
        <a:noFill/>
        <a:ln w="12700" cap="flat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83915-0F7E-4E55-A749-D33907C8EA70}">
      <dsp:nvSpPr>
        <dsp:cNvPr id="0" name=""/>
        <dsp:cNvSpPr/>
      </dsp:nvSpPr>
      <dsp:spPr>
        <a:xfrm>
          <a:off x="1207626" y="2600827"/>
          <a:ext cx="1663161" cy="1039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Infinite Solution</a:t>
          </a:r>
        </a:p>
      </dsp:txBody>
      <dsp:txXfrm>
        <a:off x="1238071" y="2631272"/>
        <a:ext cx="1602271" cy="978586"/>
      </dsp:txXfrm>
    </dsp:sp>
    <dsp:sp modelId="{70759114-084B-476B-A730-F950DD710668}">
      <dsp:nvSpPr>
        <dsp:cNvPr id="0" name=""/>
        <dsp:cNvSpPr/>
      </dsp:nvSpPr>
      <dsp:spPr>
        <a:xfrm>
          <a:off x="3390526" y="2136"/>
          <a:ext cx="2078952" cy="1039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INCONSISTENT</a:t>
          </a:r>
        </a:p>
      </dsp:txBody>
      <dsp:txXfrm>
        <a:off x="3420971" y="32581"/>
        <a:ext cx="2018062" cy="978586"/>
      </dsp:txXfrm>
    </dsp:sp>
    <dsp:sp modelId="{A6B92FFF-6BFA-4D65-9CC5-24B09071ABAC}">
      <dsp:nvSpPr>
        <dsp:cNvPr id="0" name=""/>
        <dsp:cNvSpPr/>
      </dsp:nvSpPr>
      <dsp:spPr>
        <a:xfrm>
          <a:off x="3598421" y="1041612"/>
          <a:ext cx="207895" cy="779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607"/>
              </a:lnTo>
              <a:lnTo>
                <a:pt x="207895" y="779607"/>
              </a:lnTo>
            </a:path>
          </a:pathLst>
        </a:custGeom>
        <a:noFill/>
        <a:ln w="12700" cap="flat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BE980-BA92-42FB-8BE6-1DEFEE2A9187}">
      <dsp:nvSpPr>
        <dsp:cNvPr id="0" name=""/>
        <dsp:cNvSpPr/>
      </dsp:nvSpPr>
      <dsp:spPr>
        <a:xfrm>
          <a:off x="3806316" y="1301481"/>
          <a:ext cx="1663161" cy="1039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No solution</a:t>
          </a:r>
        </a:p>
      </dsp:txBody>
      <dsp:txXfrm>
        <a:off x="3836761" y="1331926"/>
        <a:ext cx="1602271" cy="978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67868"/>
            <a:ext cx="9613861" cy="40794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the last lecture we have studied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Introduction To Linear Algebra</a:t>
            </a:r>
          </a:p>
          <a:p>
            <a:r>
              <a:rPr lang="en-US" sz="2800" dirty="0"/>
              <a:t>Vectors And Independence Of Vectors</a:t>
            </a:r>
          </a:p>
          <a:p>
            <a:r>
              <a:rPr lang="en-US" sz="2800" dirty="0"/>
              <a:t>Matrix And Its Types</a:t>
            </a:r>
          </a:p>
          <a:p>
            <a:r>
              <a:rPr lang="en-US" sz="2800" dirty="0"/>
              <a:t>Echelon And Reduced Row Echelon </a:t>
            </a:r>
          </a:p>
          <a:p>
            <a:pPr marL="0" indent="0">
              <a:buNone/>
            </a:pPr>
            <a:r>
              <a:rPr lang="en-US" sz="2800" dirty="0"/>
              <a:t>  Form</a:t>
            </a:r>
          </a:p>
          <a:p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98" y="2091185"/>
            <a:ext cx="4913802" cy="4511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36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rank by using ‘highest order non zero minor’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373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are given a matrix</a:t>
                </a:r>
              </a:p>
              <a:p>
                <a:pPr marL="0" indent="0">
                  <a:buNone/>
                </a:pP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  −2    −3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3          4          5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4          5          6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−2    −3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3          4          5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4          5          6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-1(24-25)-(-2)(18-20)-3(15-16)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0 singular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373893"/>
              </a:xfrm>
              <a:blipFill rotWithShape="0">
                <a:blip r:embed="rId5"/>
                <a:stretch>
                  <a:fillRect l="-1015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982346" y="3750590"/>
            <a:ext cx="3859078" cy="2278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 this is a singular matrix therefore we can say that it has rank = 1 0r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1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 −2    −3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3          4          5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4          5          6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 baseline="-25000"/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   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3          4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 baseline="-25000"/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-4-(-6)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 baseline="-25000"/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2  non singular matrix</a:t>
                </a: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</a:p>
              <a:p>
                <a:pPr marL="0" indent="0">
                  <a:buNone/>
                </a:pPr>
                <a:r>
                  <a:rPr lang="en-US" dirty="0"/>
                  <a:t>Rank(A) = 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04854" y="2743201"/>
                <a:ext cx="4389328" cy="265021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bg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bg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u="sng" dirty="0">
                    <a:solidFill>
                      <a:schemeClr val="bg2">
                        <a:lumMod val="50000"/>
                      </a:schemeClr>
                    </a:solidFill>
                  </a:rPr>
                  <a:t>Remember that</a:t>
                </a: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Rank(A) = 2 iff, A is a singular matrix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= 0 </a:t>
                </a: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   and at least one of its sub matrix is non singular</a:t>
                </a: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  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aseline="-2500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≠ 0.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54" y="2743201"/>
                <a:ext cx="4389328" cy="2650210"/>
              </a:xfrm>
              <a:prstGeom prst="rect">
                <a:avLst/>
              </a:prstGeom>
              <a:blipFill rotWithShape="0">
                <a:blip r:embed="rId6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835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31756"/>
                <a:ext cx="9613861" cy="418454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1   0   2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0   2   4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0   2   2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1   0   2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0   2   4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0   2   2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1(4-8) – 0(0-0) + 2(0-0)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-4</a:t>
                </a:r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≠ 0 so matrix A is non singular</a:t>
                </a:r>
              </a:p>
              <a:p>
                <a:pPr marL="0" indent="0">
                  <a:buNone/>
                </a:pPr>
                <a:r>
                  <a:rPr lang="en-US" dirty="0"/>
                  <a:t>So, Rank(A) = 3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31756"/>
                <a:ext cx="9613861" cy="4184541"/>
              </a:xfrm>
              <a:blipFill rotWithShape="0">
                <a:blip r:embed="rId5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42494" y="3051479"/>
                <a:ext cx="3993398" cy="265021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bg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bg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i="1" u="sng" dirty="0">
                    <a:solidFill>
                      <a:schemeClr val="bg2">
                        <a:lumMod val="50000"/>
                      </a:schemeClr>
                    </a:solidFill>
                  </a:rPr>
                  <a:t>Remember that</a:t>
                </a: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Rank(A) = 3 iff, A is a non singular matrix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≠ 0.</a:t>
                </a: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94" y="3051479"/>
                <a:ext cx="3993398" cy="2650210"/>
              </a:xfrm>
              <a:prstGeom prst="rect">
                <a:avLst/>
              </a:prstGeom>
              <a:blipFill rotWithShape="0">
                <a:blip r:embed="rId6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1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RANK OF A MATRIX BY USING REDUCED ROW ECHELON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 of Matrix A = no. of non zero rows in reduced row echelon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count the no. of non zero rows in the final matrix that we will obtain after applying elementary row operations.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6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ECHELON AND REDUCED ROW ECHELON FORM</a:t>
            </a:r>
            <a:endParaRPr lang="en-US" dirty="0"/>
          </a:p>
        </p:txBody>
      </p:sp>
      <p:pic>
        <p:nvPicPr>
          <p:cNvPr id="4" name="Picture 2" descr="https://i.redd.it/0e1lkdwan3c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05" y="2200759"/>
            <a:ext cx="7268705" cy="39985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95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6" y="753228"/>
            <a:ext cx="9431296" cy="51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714978"/>
            <a:ext cx="8783391" cy="2685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89" y="3540779"/>
            <a:ext cx="2865519" cy="51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052" y="4224991"/>
            <a:ext cx="3296990" cy="17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753228"/>
            <a:ext cx="8950817" cy="43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753228"/>
            <a:ext cx="9298547" cy="53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7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69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Rank of a matrix by using</a:t>
            </a:r>
          </a:p>
          <a:p>
            <a:pPr marL="0" indent="0">
              <a:buNone/>
            </a:pPr>
            <a:r>
              <a:rPr lang="en-US" b="1" dirty="0"/>
              <a:t>Reduced row echelon </a:t>
            </a:r>
          </a:p>
          <a:p>
            <a:pPr marL="0" indent="0">
              <a:buNone/>
            </a:pPr>
            <a:r>
              <a:rPr lang="en-US" b="1" dirty="0"/>
              <a:t>Form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+– </a:t>
            </a:r>
            <a:r>
              <a:rPr lang="en-US" dirty="0" err="1"/>
              <a:t>DR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0" indent="0">
              <a:buNone/>
            </a:pP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=The row which we want to</a:t>
            </a:r>
          </a:p>
          <a:p>
            <a:pPr marL="0" indent="0">
              <a:buNone/>
            </a:pPr>
            <a:r>
              <a:rPr lang="en-US" sz="2000" dirty="0"/>
              <a:t> change</a:t>
            </a:r>
          </a:p>
          <a:p>
            <a:pPr marL="0" indent="0">
              <a:buNone/>
            </a:pPr>
            <a:r>
              <a:rPr lang="en-US" sz="2000" dirty="0" err="1"/>
              <a:t>R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 </a:t>
            </a:r>
            <a:r>
              <a:rPr lang="en-US" sz="2000" dirty="0"/>
              <a:t>= The row, with which we want to </a:t>
            </a:r>
          </a:p>
          <a:p>
            <a:pPr marL="0" indent="0">
              <a:buNone/>
            </a:pPr>
            <a:r>
              <a:rPr lang="en-US" sz="2000" dirty="0"/>
              <a:t>Solve (that contain diagonal </a:t>
            </a:r>
          </a:p>
          <a:p>
            <a:pPr marL="0" indent="0">
              <a:buNone/>
            </a:pPr>
            <a:r>
              <a:rPr lang="en-US" sz="2000" dirty="0"/>
              <a:t>element)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https://semath.info/img/la/rank_calculation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92" y="0"/>
            <a:ext cx="72858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1451" y="996608"/>
            <a:ext cx="1286359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– 2R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20708" y="2417381"/>
            <a:ext cx="1658318" cy="507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-1R</a:t>
            </a:r>
            <a:r>
              <a:rPr lang="en-US" baseline="-25000" dirty="0"/>
              <a:t>2 </a:t>
            </a:r>
            <a:r>
              <a:rPr lang="en-US" dirty="0"/>
              <a:t>OR R</a:t>
            </a:r>
            <a:r>
              <a:rPr lang="en-US" baseline="-25000" dirty="0"/>
              <a:t>2</a:t>
            </a:r>
            <a:r>
              <a:rPr lang="en-US" dirty="0"/>
              <a:t>/-1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1450" y="3927304"/>
            <a:ext cx="1286359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- 2R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21449" y="5348077"/>
            <a:ext cx="1286359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+ 1R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9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USING REDUCED ROW ECHELON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964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convert a given system of linear </a:t>
            </a:r>
          </a:p>
          <a:p>
            <a:pPr marL="0" indent="0">
              <a:buNone/>
            </a:pPr>
            <a:r>
              <a:rPr lang="en-US" dirty="0"/>
              <a:t>equation into reduced row echelon</a:t>
            </a:r>
          </a:p>
          <a:p>
            <a:pPr marL="0" indent="0">
              <a:buNone/>
            </a:pPr>
            <a:r>
              <a:rPr lang="en-US" dirty="0"/>
              <a:t>form we have to use elementary </a:t>
            </a:r>
          </a:p>
          <a:p>
            <a:pPr marL="0" indent="0">
              <a:buNone/>
            </a:pPr>
            <a:r>
              <a:rPr lang="en-US" dirty="0"/>
              <a:t>row operations which are as follows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Interchange of any two rows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Multiplication of a row by a non </a:t>
            </a:r>
          </a:p>
          <a:p>
            <a:pPr marL="0" indent="0">
              <a:buNone/>
            </a:pPr>
            <a:r>
              <a:rPr lang="en-US" dirty="0"/>
              <a:t>       zero number. i.e. (1/C)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,where C</a:t>
            </a:r>
          </a:p>
          <a:p>
            <a:pPr marL="0" indent="0">
              <a:buNone/>
            </a:pPr>
            <a:r>
              <a:rPr lang="en-US" dirty="0"/>
              <a:t>       is a constant</a:t>
            </a:r>
          </a:p>
          <a:p>
            <a:pPr marL="0" indent="0">
              <a:buNone/>
            </a:pPr>
            <a:r>
              <a:rPr lang="en-US" dirty="0"/>
              <a:t>iii.   Addition of a multiple of one row </a:t>
            </a:r>
          </a:p>
          <a:p>
            <a:pPr marL="0" indent="0">
              <a:buNone/>
            </a:pPr>
            <a:r>
              <a:rPr lang="en-US" dirty="0"/>
              <a:t>      to another i.e.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en-US" dirty="0" err="1"/>
              <a:t>DR</a:t>
            </a:r>
            <a:r>
              <a:rPr lang="en-US" baseline="-25000" dirty="0" err="1"/>
              <a:t>j</a:t>
            </a:r>
            <a:r>
              <a:rPr lang="en-US" dirty="0"/>
              <a:t> , here D is a </a:t>
            </a:r>
          </a:p>
          <a:p>
            <a:pPr marL="0" indent="0">
              <a:buNone/>
            </a:pPr>
            <a:r>
              <a:rPr lang="en-US" dirty="0"/>
              <a:t>      constant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i.ytimg.com/vi/DH2JSYx52nk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2877" r="18553" b="5001"/>
          <a:stretch/>
        </p:blipFill>
        <p:spPr bwMode="auto">
          <a:xfrm>
            <a:off x="5408908" y="2138766"/>
            <a:ext cx="5734374" cy="44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8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sz="3200" dirty="0"/>
              <a:t>Rank of Matrix = no. of non zero rows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So Here,</a:t>
            </a:r>
          </a:p>
          <a:p>
            <a:pPr marL="0" indent="0">
              <a:buNone/>
            </a:pPr>
            <a:r>
              <a:rPr lang="en-US" sz="3200" dirty="0"/>
              <a:t>Rank = 2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53" t="86099" r="61346"/>
          <a:stretch/>
        </p:blipFill>
        <p:spPr>
          <a:xfrm>
            <a:off x="3812583" y="3391431"/>
            <a:ext cx="3974596" cy="14819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7503299" y="3523160"/>
            <a:ext cx="790414" cy="36836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503299" y="3949855"/>
            <a:ext cx="790414" cy="365054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503299" y="4443181"/>
            <a:ext cx="790414" cy="37443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490281" y="3390469"/>
            <a:ext cx="2309247" cy="9200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Non zero rows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90281" y="4486839"/>
            <a:ext cx="2309247" cy="3864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Zero row</a:t>
            </a:r>
          </a:p>
        </p:txBody>
      </p:sp>
    </p:spTree>
    <p:extLst>
      <p:ext uri="{BB962C8B-B14F-4D97-AF65-F5344CB8AC3E}">
        <p14:creationId xmlns:p14="http://schemas.microsoft.com/office/powerpoint/2010/main" val="59299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PROPERTIES OF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R(A) = R(A</a:t>
            </a:r>
            <a:r>
              <a:rPr lang="en-US" baseline="30000" dirty="0"/>
              <a:t>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Elementary transformations will not change rank of a matrix</a:t>
            </a:r>
          </a:p>
          <a:p>
            <a:endParaRPr lang="en-US" dirty="0"/>
          </a:p>
          <a:p>
            <a:r>
              <a:rPr lang="en-US" dirty="0"/>
              <a:t>Only null matrix has rank = 0, others atleast have rank = 1.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07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78459" cy="3599316"/>
          </a:xfrm>
        </p:spPr>
        <p:txBody>
          <a:bodyPr/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DEFINITION:</a:t>
            </a:r>
          </a:p>
          <a:p>
            <a:pPr marL="0" indent="0">
              <a:buNone/>
            </a:pPr>
            <a:r>
              <a:rPr lang="en-US" dirty="0"/>
              <a:t>In algebra a linear system of equation is </a:t>
            </a:r>
          </a:p>
          <a:p>
            <a:pPr marL="0" indent="0">
              <a:buNone/>
            </a:pPr>
            <a:r>
              <a:rPr lang="en-US" dirty="0"/>
              <a:t>consistent if there is atleast one set of </a:t>
            </a:r>
          </a:p>
          <a:p>
            <a:pPr marL="0" indent="0">
              <a:buNone/>
            </a:pPr>
            <a:r>
              <a:rPr lang="en-US" dirty="0"/>
              <a:t>values for the unknowns that satisfies </a:t>
            </a:r>
          </a:p>
          <a:p>
            <a:pPr marL="0" indent="0">
              <a:buNone/>
            </a:pPr>
            <a:r>
              <a:rPr lang="en-US" dirty="0"/>
              <a:t>every equation in the system of equations.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421809"/>
              </p:ext>
            </p:extLst>
          </p:nvPr>
        </p:nvGraphicFramePr>
        <p:xfrm>
          <a:off x="5796367" y="2572718"/>
          <a:ext cx="6261315" cy="364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60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BY USING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UNIQUE SOLUTION =&gt; R(A) = 3</a:t>
            </a:r>
          </a:p>
          <a:p>
            <a:pPr marL="0" indent="0" algn="ctr">
              <a:buNone/>
            </a:pPr>
            <a:r>
              <a:rPr lang="en-US" sz="3600" dirty="0"/>
              <a:t>INFINITE SOLUTION =&gt; R(A) &lt; 3</a:t>
            </a:r>
          </a:p>
          <a:p>
            <a:pPr marL="0" indent="0" algn="ctr">
              <a:buNone/>
            </a:pPr>
            <a:r>
              <a:rPr lang="en-US" sz="3600" dirty="0"/>
              <a:t>NO SOLUTION =&gt; R(A) &gt;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6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&amp; Inconsistent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2336873"/>
            <a:ext cx="7052727" cy="3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X + Y +  Z = 9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2X + 5Y + 7Z =  52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2X + Y -  Z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 the augmented matrix is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1        1       1       9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2       5       7      52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     1     −1    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84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 by considering the last </a:t>
            </a:r>
          </a:p>
          <a:p>
            <a:pPr marL="0" indent="0">
              <a:buNone/>
            </a:pPr>
            <a:r>
              <a:rPr lang="en-US" dirty="0"/>
              <a:t>matrix we can say that this is a </a:t>
            </a:r>
          </a:p>
          <a:p>
            <a:pPr marL="0" indent="0">
              <a:buNone/>
            </a:pPr>
            <a:r>
              <a:rPr lang="en-US" dirty="0"/>
              <a:t>Unique solution and for unique </a:t>
            </a:r>
          </a:p>
          <a:p>
            <a:pPr marL="0" indent="0">
              <a:buNone/>
            </a:pPr>
            <a:r>
              <a:rPr lang="en-US" dirty="0"/>
              <a:t>Solution rank(A) = 3 and this </a:t>
            </a:r>
          </a:p>
          <a:p>
            <a:pPr marL="0" indent="0">
              <a:buNone/>
            </a:pPr>
            <a:r>
              <a:rPr lang="en-US" dirty="0"/>
              <a:t>system of equation is consistent.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see that there are </a:t>
            </a:r>
          </a:p>
          <a:p>
            <a:pPr marL="0" indent="0">
              <a:buNone/>
            </a:pPr>
            <a:r>
              <a:rPr lang="en-US" dirty="0"/>
              <a:t>3 non zero rows in the last matrix</a:t>
            </a:r>
          </a:p>
          <a:p>
            <a:pPr marL="0" indent="0">
              <a:buNone/>
            </a:pPr>
            <a:r>
              <a:rPr lang="en-US" dirty="0"/>
              <a:t>So, rank = 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194" t="24524" r="16208" b="9799"/>
          <a:stretch/>
        </p:blipFill>
        <p:spPr>
          <a:xfrm>
            <a:off x="5238427" y="0"/>
            <a:ext cx="6953573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568340" y="544001"/>
            <a:ext cx="1410345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– 2R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05051" y="576558"/>
            <a:ext cx="1286359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– 2R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68339" y="1592382"/>
            <a:ext cx="1410345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/3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68339" y="2640763"/>
            <a:ext cx="1410345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+ 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27573" y="2587394"/>
            <a:ext cx="1410345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–R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92698" y="3718077"/>
            <a:ext cx="1410345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(-3/4)R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7638" y="4828456"/>
            <a:ext cx="1650077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– (5/3/)R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00533" y="4828456"/>
            <a:ext cx="1580129" cy="41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+ (2/3)R</a:t>
            </a:r>
            <a:r>
              <a:rPr lang="en-US" baseline="-25000" dirty="0"/>
              <a:t>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0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" y="501306"/>
            <a:ext cx="10277341" cy="58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Consistency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Rank A = Rank A</a:t>
            </a:r>
            <a:r>
              <a:rPr lang="en-US" sz="2800" baseline="-25000" dirty="0"/>
              <a:t>b</a:t>
            </a:r>
            <a:r>
              <a:rPr lang="en-US" sz="2800" dirty="0"/>
              <a:t> =</a:t>
            </a:r>
            <a:r>
              <a:rPr lang="en-US" sz="2800" baseline="-25000" dirty="0"/>
              <a:t> </a:t>
            </a:r>
            <a:r>
              <a:rPr lang="en-US" sz="2800" dirty="0"/>
              <a:t>number</a:t>
            </a:r>
            <a:r>
              <a:rPr lang="en-US" sz="2800" baseline="-25000" dirty="0"/>
              <a:t> </a:t>
            </a:r>
            <a:r>
              <a:rPr lang="en-US" sz="2800" dirty="0"/>
              <a:t>0f unknowns  → single solution</a:t>
            </a:r>
          </a:p>
          <a:p>
            <a:r>
              <a:rPr lang="en-US" sz="2800" dirty="0"/>
              <a:t> Rank A = Rank A</a:t>
            </a:r>
            <a:r>
              <a:rPr lang="en-US" sz="2800" baseline="-25000" dirty="0"/>
              <a:t>b</a:t>
            </a:r>
            <a:r>
              <a:rPr lang="en-US" sz="2800" dirty="0"/>
              <a:t> &lt;</a:t>
            </a:r>
            <a:r>
              <a:rPr lang="en-US" sz="2800" baseline="-25000" dirty="0"/>
              <a:t> </a:t>
            </a:r>
            <a:r>
              <a:rPr lang="en-US" sz="2800" dirty="0"/>
              <a:t>number</a:t>
            </a:r>
            <a:r>
              <a:rPr lang="en-US" sz="2800" baseline="-25000" dirty="0"/>
              <a:t> </a:t>
            </a:r>
            <a:r>
              <a:rPr lang="en-US" sz="2800" dirty="0"/>
              <a:t>0f unknowns  → infinite solutions </a:t>
            </a:r>
          </a:p>
          <a:p>
            <a:r>
              <a:rPr lang="en-US" sz="2800" dirty="0"/>
              <a:t>Rank A &lt; Rank A</a:t>
            </a:r>
            <a:r>
              <a:rPr lang="en-US" sz="2800" baseline="-25000" dirty="0"/>
              <a:t>b </a:t>
            </a:r>
            <a:r>
              <a:rPr lang="en-US" sz="2800" dirty="0"/>
              <a:t>→ no solution</a:t>
            </a:r>
          </a:p>
          <a:p>
            <a:r>
              <a:rPr lang="en-US" sz="2800" dirty="0"/>
              <a:t>System is consistent for trivial and non-trivial solution	</a:t>
            </a:r>
          </a:p>
          <a:p>
            <a:r>
              <a:rPr lang="en-US" sz="2800" dirty="0"/>
              <a:t>System is in consistent for no solution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45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991673"/>
            <a:ext cx="9613861" cy="49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8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" y="753228"/>
            <a:ext cx="9968248" cy="52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656823"/>
            <a:ext cx="9028091" cy="49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753228"/>
            <a:ext cx="9328266" cy="50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3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753228"/>
            <a:ext cx="9199478" cy="51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72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3" y="868681"/>
            <a:ext cx="8989454" cy="39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914400"/>
            <a:ext cx="9442472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0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2" y="914401"/>
            <a:ext cx="9613861" cy="53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1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and non trivial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of equation </a:t>
            </a:r>
            <a:r>
              <a:rPr lang="en-US" dirty="0" smtClean="0"/>
              <a:t>in </a:t>
            </a:r>
            <a:r>
              <a:rPr lang="en-US" dirty="0"/>
              <a:t>which the determinant of the coefficient matrix is zero is called non trivial solution.</a:t>
            </a:r>
          </a:p>
          <a:p>
            <a:r>
              <a:rPr lang="en-US" dirty="0"/>
              <a:t>The system of equation in which the determinant of the coefficient matrix is not zero but the solutions are x=y=z=0 is called trivial solution.</a:t>
            </a:r>
          </a:p>
          <a:p>
            <a:r>
              <a:rPr lang="en-US" dirty="0"/>
              <a:t>In fact the trivial solutions occur in homogeneous equations in which constant terms are equal to zero.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34850"/>
            <a:ext cx="9970507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373487"/>
            <a:ext cx="11410682" cy="62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RANK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DEFINITION:</a:t>
            </a:r>
          </a:p>
          <a:p>
            <a:pPr marL="0" indent="0">
              <a:buNone/>
            </a:pPr>
            <a:r>
              <a:rPr lang="en-US" dirty="0"/>
              <a:t>Rank of a matrix is the maximum no. of linearly independent row/column vectors.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 of a matrix can be calculated by two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finding highest order non zero minor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using reduced row echelon 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2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SINGULAR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singular matrix is a matrix whose determinant is 0.</a:t>
            </a:r>
          </a:p>
        </p:txBody>
      </p:sp>
      <p:sp>
        <p:nvSpPr>
          <p:cNvPr id="4" name="AutoShape 2" descr="Mathematics Education: What are Singular and Non Singular Matrice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95" y="2752724"/>
            <a:ext cx="6416298" cy="3686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75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10" y="802827"/>
            <a:ext cx="9613861" cy="1080938"/>
          </a:xfrm>
        </p:spPr>
        <p:txBody>
          <a:bodyPr/>
          <a:lstStyle/>
          <a:p>
            <a:r>
              <a:rPr lang="en-US" u="sng" dirty="0"/>
              <a:t>HIGHEST ORDER NON ZERO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value of rank can be 3, 2, 1 or 0</a:t>
                </a:r>
              </a:p>
              <a:p>
                <a:pPr marL="0" indent="0">
                  <a:buNone/>
                </a:pPr>
                <a:r>
                  <a:rPr lang="en-US" dirty="0"/>
                  <a:t>Suppose we have a Matrix ‘A’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Rank(A) = 3 iff, A is a non singular matrix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≠ 0.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Rank(A) = 2 iff, A is a singular matrix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0 </a:t>
                </a:r>
              </a:p>
              <a:p>
                <a:pPr marL="0" indent="0">
                  <a:buNone/>
                </a:pPr>
                <a:r>
                  <a:rPr lang="en-US" dirty="0"/>
                  <a:t>    and at least one of its sub matrix is non singular</a:t>
                </a:r>
              </a:p>
              <a:p>
                <a:pPr marL="0" indent="0">
                  <a:buNone/>
                </a:pPr>
                <a:r>
                  <a:rPr lang="en-US" dirty="0"/>
                  <a:t>   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 baseline="-25000"/>
                          <m:t>1</m:t>
                        </m:r>
                      </m:e>
                    </m:d>
                  </m:oMath>
                </a14:m>
                <a:r>
                  <a:rPr lang="en-US" dirty="0"/>
                  <a:t> ≠ 0.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937" y="2149377"/>
            <a:ext cx="2038350" cy="1987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18750"/>
          <a:stretch/>
        </p:blipFill>
        <p:spPr>
          <a:xfrm>
            <a:off x="7919634" y="4324027"/>
            <a:ext cx="3962400" cy="22472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11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3200" dirty="0"/>
                  <a:t>Rank(A) = 1, iff A is a singular matrix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3200" dirty="0"/>
                  <a:t> = 0.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32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3200" dirty="0"/>
                  <a:t>Rank(A) = 0 iff, A is a null matrix.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63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8.5|11.7|4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1.8|9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7.6|1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42.1|2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0.9|4.7|26.8|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40.8|4.8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9.4|42.5|41.6|3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8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2.1|10.8|28|2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0|26.4|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8|3.1|18.1|19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711</TotalTime>
  <Words>760</Words>
  <Application>Microsoft Office PowerPoint</Application>
  <PresentationFormat>Widescreen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Trebuchet MS</vt:lpstr>
      <vt:lpstr>Wingdings</vt:lpstr>
      <vt:lpstr>Berlin</vt:lpstr>
      <vt:lpstr>LAST LECTURE</vt:lpstr>
      <vt:lpstr>USING REDUCED ROW ECHELON FORM</vt:lpstr>
      <vt:lpstr>PowerPoint Presentation</vt:lpstr>
      <vt:lpstr>PowerPoint Presentation</vt:lpstr>
      <vt:lpstr>PowerPoint Presentation</vt:lpstr>
      <vt:lpstr>RANK OF A MATRIX</vt:lpstr>
      <vt:lpstr>SINGULAR MATRIX</vt:lpstr>
      <vt:lpstr>HIGHEST ORDER NON ZERO MINOR</vt:lpstr>
      <vt:lpstr>CONT.</vt:lpstr>
      <vt:lpstr>EXAMPLE: Finding rank by using ‘highest order non zero minor’</vt:lpstr>
      <vt:lpstr>CONT.</vt:lpstr>
      <vt:lpstr>EXAMPLE 2</vt:lpstr>
      <vt:lpstr>RANK OF A MATRIX BY USING REDUCED ROW ECHELON FORM</vt:lpstr>
      <vt:lpstr>ECHELON AND REDUCED ROW ECHELON FORM</vt:lpstr>
      <vt:lpstr>PowerPoint Presentation</vt:lpstr>
      <vt:lpstr>PowerPoint Presentation</vt:lpstr>
      <vt:lpstr>PowerPoint Presentation</vt:lpstr>
      <vt:lpstr>PowerPoint Presentation</vt:lpstr>
      <vt:lpstr>EXAMPLE</vt:lpstr>
      <vt:lpstr>CONT.</vt:lpstr>
      <vt:lpstr>PROPERTIES OF RANK</vt:lpstr>
      <vt:lpstr>CONSISTENCY</vt:lpstr>
      <vt:lpstr>CONSISTENCY BY USING RANK</vt:lpstr>
      <vt:lpstr>Consistent &amp; Inconsistent system</vt:lpstr>
      <vt:lpstr>EXAMPLE:</vt:lpstr>
      <vt:lpstr>SOLUTION</vt:lpstr>
      <vt:lpstr>PowerPoint Presentation</vt:lpstr>
      <vt:lpstr>Consistency Criteria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Trivial and non trivial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svc1</dc:creator>
  <cp:lastModifiedBy>Amber Shaikh</cp:lastModifiedBy>
  <cp:revision>55</cp:revision>
  <dcterms:created xsi:type="dcterms:W3CDTF">2020-05-27T21:08:41Z</dcterms:created>
  <dcterms:modified xsi:type="dcterms:W3CDTF">2020-09-21T06:25:28Z</dcterms:modified>
</cp:coreProperties>
</file>