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4kvc94ZKP98WG9jRPjDK9vY6s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1A6B82-CEE3-4AC2-85D4-806C878F2552}">
  <a:tblStyle styleId="{661A6B82-CEE3-4AC2-85D4-806C878F255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Arial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P(A&amp;B) = 0.9016		(14) P(A&amp;B) = 35/144 </a:t>
            </a:r>
            <a:endParaRPr/>
          </a:p>
        </p:txBody>
      </p:sp>
      <p:sp>
        <p:nvSpPr>
          <p:cNvPr id="170" name="Google Shape;170;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(15) ½	(16) (a) 0.32, (b) =0.12, (c) = 0.08	</a:t>
            </a:r>
            <a:endParaRPr/>
          </a:p>
          <a:p>
            <a:pPr indent="0" lvl="0" marL="0" rtl="0" algn="l">
              <a:lnSpc>
                <a:spcPct val="100000"/>
              </a:lnSpc>
              <a:spcBef>
                <a:spcPts val="0"/>
              </a:spcBef>
              <a:spcAft>
                <a:spcPts val="0"/>
              </a:spcAft>
              <a:buSzPts val="1400"/>
              <a:buNone/>
            </a:pPr>
            <a:r>
              <a:rPr lang="en-US"/>
              <a:t>(17) P(neither available = A’&amp;B”) = 0.0016	(b)P(available when needed)=0.9984. </a:t>
            </a:r>
            <a:endParaRPr/>
          </a:p>
        </p:txBody>
      </p:sp>
      <p:sp>
        <p:nvSpPr>
          <p:cNvPr id="177" name="Google Shape;177;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(18) </a:t>
            </a:r>
            <a:r>
              <a:rPr lang="en-US"/>
              <a:t>P(A&amp;B) = 1/19. 	</a:t>
            </a:r>
            <a:r>
              <a:rPr b="1" lang="en-US"/>
              <a:t>(19).</a:t>
            </a:r>
            <a:r>
              <a:rPr lang="en-US"/>
              <a:t>1/17 	(20). 5/14 </a:t>
            </a:r>
            <a:endParaRPr/>
          </a:p>
        </p:txBody>
      </p:sp>
      <p:sp>
        <p:nvSpPr>
          <p:cNvPr id="193" name="Google Shape;193;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(21) a. 0.10/0.15 = 2/3	(b) 2/5 	(22) P(B\A) = [2/36]/11/36 = 2/11 </a:t>
            </a:r>
            <a:endParaRPr/>
          </a:p>
        </p:txBody>
      </p:sp>
      <p:sp>
        <p:nvSpPr>
          <p:cNvPr id="200" name="Google Shape;200;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P(A\B) = 30/49.	P(c\A’)=48/93 		total = 180 </a:t>
            </a:r>
            <a:endParaRPr/>
          </a:p>
        </p:txBody>
      </p:sp>
      <p:sp>
        <p:nvSpPr>
          <p:cNvPr id="207" name="Google Shape;20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(a) = (b) = </a:t>
            </a:r>
            <a:r>
              <a:rPr b="1" lang="en-US"/>
              <a:t>(c)</a:t>
            </a:r>
            <a:r>
              <a:rPr b="1" lang="en-US"/>
              <a:t> = </a:t>
            </a:r>
            <a:r>
              <a:rPr lang="en-US"/>
              <a:t>91/323		</a:t>
            </a:r>
            <a:r>
              <a:rPr b="1" lang="en-US"/>
              <a:t>	</a:t>
            </a:r>
            <a:endParaRPr/>
          </a:p>
        </p:txBody>
      </p:sp>
      <p:sp>
        <p:nvSpPr>
          <p:cNvPr id="215" name="Google Shape;215;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 (A U B U C ) = 22/52 = 0.423 </a:t>
            </a:r>
            <a:endParaRPr/>
          </a:p>
        </p:txBody>
      </p:sp>
      <p:sp>
        <p:nvSpPr>
          <p:cNvPr id="232" name="Google Shape;232;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 = 6/36</a:t>
            </a:r>
            <a:endParaRPr/>
          </a:p>
          <a:p>
            <a:pPr indent="0" lvl="0" marL="0" rtl="0" algn="l">
              <a:lnSpc>
                <a:spcPct val="100000"/>
              </a:lnSpc>
              <a:spcBef>
                <a:spcPts val="0"/>
              </a:spcBef>
              <a:spcAft>
                <a:spcPts val="0"/>
              </a:spcAft>
              <a:buSzPts val="1400"/>
              <a:buNone/>
            </a:pPr>
            <a:r>
              <a:rPr lang="en-US"/>
              <a:t>P(A|B) = (6/36)*(36/18) = 1/3		P(A|C) = (6/36)*(36/21)	P(A|D) = 0 * (36/6) = 0 </a:t>
            </a:r>
            <a:endParaRPr/>
          </a:p>
        </p:txBody>
      </p:sp>
      <p:sp>
        <p:nvSpPr>
          <p:cNvPr id="239" name="Google Shape;239;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P(A|B) = 1/3 </a:t>
            </a:r>
            <a:endParaRPr/>
          </a:p>
        </p:txBody>
      </p:sp>
      <p:sp>
        <p:nvSpPr>
          <p:cNvPr id="247" name="Google Shape;247;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Not independent, P(A) not equal to P(A|B)	(ii) if mutually exclusive then it should be P(A|B) = 0 but here P(A|B) = 1/2</a:t>
            </a:r>
            <a:r>
              <a:rPr lang="en-US"/>
              <a:t>	(iii) P(A∩</a:t>
            </a:r>
            <a:r>
              <a:rPr b="0" lang="en-US"/>
              <a:t>B)=P(A).P(B|A) = (1/4)*((2/3) = 1/6</a:t>
            </a:r>
            <a:endParaRPr/>
          </a:p>
        </p:txBody>
      </p:sp>
      <p:sp>
        <p:nvSpPr>
          <p:cNvPr id="254" name="Google Shape;254;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0.0245. </a:t>
            </a:r>
            <a:endParaRPr/>
          </a:p>
        </p:txBody>
      </p:sp>
      <p:sp>
        <p:nvSpPr>
          <p:cNvPr id="261" name="Google Shape;261;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P(B3|A) </a:t>
            </a:r>
            <a:r>
              <a:rPr lang="en-US"/>
              <a:t>= </a:t>
            </a:r>
            <a:r>
              <a:rPr b="1" lang="en-US"/>
              <a:t>10/49</a:t>
            </a:r>
            <a:endParaRPr b="1"/>
          </a:p>
        </p:txBody>
      </p:sp>
      <p:sp>
        <p:nvSpPr>
          <p:cNvPr id="293" name="Google Shape;293;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P(M|D)= 0.4 </a:t>
            </a:r>
            <a:endParaRPr/>
          </a:p>
        </p:txBody>
      </p:sp>
      <p:sp>
        <p:nvSpPr>
          <p:cNvPr id="301" name="Google Shape;30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 </a:t>
            </a:r>
            <a:r>
              <a:rPr b="1" lang="en-US"/>
              <a:t>P(Y) </a:t>
            </a:r>
            <a:r>
              <a:rPr lang="en-US"/>
              <a:t>= 0.2869	(B) 0.23 </a:t>
            </a:r>
            <a:endParaRPr/>
          </a:p>
        </p:txBody>
      </p:sp>
      <p:sp>
        <p:nvSpPr>
          <p:cNvPr id="309" name="Google Shape;309;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(8) 0.9 (not-Mutually)	(9) (6 + 2)/36 (mutually)= 8/36 = 2/9 	(10) Mutually = 0.68 </a:t>
            </a:r>
            <a:endParaRPr/>
          </a:p>
        </p:txBody>
      </p:sp>
      <p:sp>
        <p:nvSpPr>
          <p:cNvPr id="104" name="Google Shape;10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0.2632 = P(C|E) </a:t>
            </a:r>
            <a:endParaRPr/>
          </a:p>
          <a:p>
            <a:pPr indent="0" lvl="0" marL="0" marR="0" rtl="0" algn="l">
              <a:lnSpc>
                <a:spcPct val="100000"/>
              </a:lnSpc>
              <a:spcBef>
                <a:spcPts val="0"/>
              </a:spcBef>
              <a:spcAft>
                <a:spcPts val="0"/>
              </a:spcAft>
              <a:buClr>
                <a:schemeClr val="dk1"/>
              </a:buClr>
              <a:buSzPts val="1200"/>
              <a:buFont typeface="Calibri"/>
              <a:buNone/>
            </a:pPr>
            <a:r>
              <a:rPr lang="en-US"/>
              <a:t>Grant total = 43, HumanErrorTotal = 19 </a:t>
            </a:r>
            <a:endParaRPr/>
          </a:p>
          <a:p>
            <a:pPr indent="0" lvl="0" marL="0" rtl="0" algn="l">
              <a:lnSpc>
                <a:spcPct val="100000"/>
              </a:lnSpc>
              <a:spcBef>
                <a:spcPts val="0"/>
              </a:spcBef>
              <a:spcAft>
                <a:spcPts val="0"/>
              </a:spcAft>
              <a:buSzPts val="1400"/>
              <a:buNone/>
            </a:pPr>
            <a:r>
              <a:t/>
            </a:r>
            <a:endParaRPr/>
          </a:p>
        </p:txBody>
      </p:sp>
      <p:sp>
        <p:nvSpPr>
          <p:cNvPr id="317" name="Google Shape;31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P(E’) = 0.31	P(E) 0.69 	(12) P(S) = P(L) = (1-0.99)/2 = 0.005 &amp; P (X&gt;1990) = 1 – P(S) = 1 – 0.005 = 0.995 </a:t>
            </a:r>
            <a:endParaRPr/>
          </a:p>
        </p:txBody>
      </p:sp>
      <p:sp>
        <p:nvSpPr>
          <p:cNvPr id="111" name="Google Shape;111;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P(S&amp;B) =   (non-mutually) 	(b) P(S’&amp;B’) = 0.2 </a:t>
            </a:r>
            <a:endParaRPr/>
          </a:p>
        </p:txBody>
      </p:sp>
      <p:sp>
        <p:nvSpPr>
          <p:cNvPr id="133" name="Google Shape;133;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 Defect in brake, B = Defect in fuel, 	(a) P (A U B) = 0.27	(b) P (No defect ) = 0.73 </a:t>
            </a:r>
            <a:endParaRPr/>
          </a:p>
        </p:txBody>
      </p:sp>
      <p:sp>
        <p:nvSpPr>
          <p:cNvPr id="142" name="Google Shape;14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3"/>
          <p:cNvSpPr txBox="1"/>
          <p:nvPr>
            <p:ph type="title"/>
          </p:nvPr>
        </p:nvSpPr>
        <p:spPr>
          <a:xfrm>
            <a:off x="838200" y="205469"/>
            <a:ext cx="10515600" cy="82504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Additive Rule: </a:t>
            </a:r>
            <a:br>
              <a:rPr lang="en-US" sz="3000">
                <a:solidFill>
                  <a:srgbClr val="00B050"/>
                </a:solidFill>
                <a:latin typeface="Arial Black"/>
                <a:ea typeface="Arial Black"/>
                <a:cs typeface="Arial Black"/>
                <a:sym typeface="Arial Black"/>
              </a:rPr>
            </a:br>
            <a:r>
              <a:rPr lang="en-US" sz="3000">
                <a:solidFill>
                  <a:srgbClr val="00B050"/>
                </a:solidFill>
                <a:latin typeface="Arial Black"/>
                <a:ea typeface="Arial Black"/>
                <a:cs typeface="Arial Black"/>
                <a:sym typeface="Arial Black"/>
              </a:rPr>
              <a:t>Not - Mutually Exclusive Events </a:t>
            </a:r>
            <a:endParaRPr sz="3000"/>
          </a:p>
        </p:txBody>
      </p:sp>
      <p:sp>
        <p:nvSpPr>
          <p:cNvPr id="89" name="Google Shape;89;p33"/>
          <p:cNvSpPr txBox="1"/>
          <p:nvPr>
            <p:ph idx="1" type="body"/>
          </p:nvPr>
        </p:nvSpPr>
        <p:spPr>
          <a:xfrm>
            <a:off x="838200" y="1165452"/>
            <a:ext cx="10515600" cy="501151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0" name="Google Shape;90;p33"/>
          <p:cNvPicPr preferRelativeResize="0"/>
          <p:nvPr/>
        </p:nvPicPr>
        <p:blipFill rotWithShape="1">
          <a:blip r:embed="rId3">
            <a:alphaModFix/>
          </a:blip>
          <a:srcRect b="0" l="0" r="0" t="0"/>
          <a:stretch/>
        </p:blipFill>
        <p:spPr>
          <a:xfrm>
            <a:off x="941031" y="1030515"/>
            <a:ext cx="10412769" cy="1304925"/>
          </a:xfrm>
          <a:prstGeom prst="rect">
            <a:avLst/>
          </a:prstGeom>
          <a:noFill/>
          <a:ln>
            <a:noFill/>
          </a:ln>
        </p:spPr>
      </p:pic>
      <p:pic>
        <p:nvPicPr>
          <p:cNvPr id="91" name="Google Shape;91;p33"/>
          <p:cNvPicPr preferRelativeResize="0"/>
          <p:nvPr/>
        </p:nvPicPr>
        <p:blipFill rotWithShape="1">
          <a:blip r:embed="rId4">
            <a:alphaModFix/>
          </a:blip>
          <a:srcRect b="0" l="0" r="0" t="0"/>
          <a:stretch/>
        </p:blipFill>
        <p:spPr>
          <a:xfrm>
            <a:off x="3868767" y="2406112"/>
            <a:ext cx="4557296" cy="3151188"/>
          </a:xfrm>
          <a:prstGeom prst="rect">
            <a:avLst/>
          </a:prstGeom>
          <a:noFill/>
          <a:ln>
            <a:noFill/>
          </a:ln>
        </p:spPr>
      </p:pic>
      <p:pic>
        <p:nvPicPr>
          <p:cNvPr id="92" name="Google Shape;92;p33"/>
          <p:cNvPicPr preferRelativeResize="0"/>
          <p:nvPr/>
        </p:nvPicPr>
        <p:blipFill rotWithShape="1">
          <a:blip r:embed="rId5">
            <a:alphaModFix/>
          </a:blip>
          <a:srcRect b="0" l="0" r="0" t="0"/>
          <a:stretch/>
        </p:blipFill>
        <p:spPr>
          <a:xfrm>
            <a:off x="941032" y="5609148"/>
            <a:ext cx="10412768" cy="1135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Some important results for Independent events</a:t>
            </a:r>
            <a:endParaRPr b="1" sz="3600">
              <a:solidFill>
                <a:srgbClr val="00B050"/>
              </a:solidFill>
            </a:endParaRPr>
          </a:p>
        </p:txBody>
      </p:sp>
      <p:sp>
        <p:nvSpPr>
          <p:cNvPr id="159" name="Google Shape;15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A’ and B are independent = P (A’∩ B ) = P(A’).P(B)</a:t>
            </a:r>
            <a:endParaRPr/>
          </a:p>
          <a:p>
            <a:pPr indent="-228600" lvl="0" marL="228600" rtl="0" algn="l">
              <a:lnSpc>
                <a:spcPct val="90000"/>
              </a:lnSpc>
              <a:spcBef>
                <a:spcPts val="1000"/>
              </a:spcBef>
              <a:spcAft>
                <a:spcPts val="0"/>
              </a:spcAft>
              <a:buClr>
                <a:schemeClr val="dk1"/>
              </a:buClr>
              <a:buSzPts val="2800"/>
              <a:buChar char="•"/>
            </a:pPr>
            <a:r>
              <a:rPr lang="en-US"/>
              <a:t>(ii) A and B’ are independent = P (A ∩ B’) = P(A).P(B’)</a:t>
            </a:r>
            <a:endParaRPr/>
          </a:p>
          <a:p>
            <a:pPr indent="-228600" lvl="0" marL="228600" rtl="0" algn="l">
              <a:lnSpc>
                <a:spcPct val="90000"/>
              </a:lnSpc>
              <a:spcBef>
                <a:spcPts val="1000"/>
              </a:spcBef>
              <a:spcAft>
                <a:spcPts val="0"/>
              </a:spcAft>
              <a:buClr>
                <a:schemeClr val="dk1"/>
              </a:buClr>
              <a:buSzPts val="2800"/>
              <a:buChar char="•"/>
            </a:pPr>
            <a:r>
              <a:rPr lang="en-US"/>
              <a:t>(iii) A’ and B’ are independent = P(A’ ∩ B’) = P(A’).P(B’) </a:t>
            </a:r>
            <a:endParaRPr/>
          </a:p>
          <a:p>
            <a:pPr indent="-228600" lvl="0" marL="228600" rtl="0" algn="l">
              <a:lnSpc>
                <a:spcPct val="90000"/>
              </a:lnSpc>
              <a:spcBef>
                <a:spcPts val="1000"/>
              </a:spcBef>
              <a:spcAft>
                <a:spcPts val="0"/>
              </a:spcAft>
              <a:buClr>
                <a:schemeClr val="dk1"/>
              </a:buClr>
              <a:buSzPts val="2800"/>
              <a:buChar char="•"/>
            </a:pPr>
            <a:r>
              <a:rPr lang="en-US"/>
              <a:t>If A and B are independent then they are not mutually exclusive. </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P(A ∩B ∩ C)’ = 1 - P(A).P(B).P(C)</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 (A U B U C) = 1 – P(A’ ∩ B’ ∩ 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Relationship among events </a:t>
            </a:r>
            <a:endParaRPr>
              <a:solidFill>
                <a:srgbClr val="00B050"/>
              </a:solidFill>
              <a:latin typeface="Arial Black"/>
              <a:ea typeface="Arial Black"/>
              <a:cs typeface="Arial Black"/>
              <a:sym typeface="Arial Black"/>
            </a:endParaRPr>
          </a:p>
        </p:txBody>
      </p:sp>
      <p:sp>
        <p:nvSpPr>
          <p:cNvPr id="165" name="Google Shape;16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6" name="Google Shape;166;p43"/>
          <p:cNvPicPr preferRelativeResize="0"/>
          <p:nvPr/>
        </p:nvPicPr>
        <p:blipFill rotWithShape="1">
          <a:blip r:embed="rId3">
            <a:alphaModFix/>
          </a:blip>
          <a:srcRect b="0" l="0" r="0" t="0"/>
          <a:stretch/>
        </p:blipFill>
        <p:spPr>
          <a:xfrm>
            <a:off x="1230666" y="2833530"/>
            <a:ext cx="9730668" cy="18733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 13 – 14 </a:t>
            </a:r>
            <a:endParaRPr>
              <a:solidFill>
                <a:srgbClr val="00B050"/>
              </a:solidFill>
            </a:endParaRPr>
          </a:p>
        </p:txBody>
      </p:sp>
      <p:sp>
        <p:nvSpPr>
          <p:cNvPr id="173" name="Google Shape;173;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endParaRPr/>
          </a:p>
          <a:p>
            <a:pPr indent="-228600" lvl="0" marL="228600" rtl="0" algn="l">
              <a:lnSpc>
                <a:spcPct val="80000"/>
              </a:lnSpc>
              <a:spcBef>
                <a:spcPts val="1000"/>
              </a:spcBef>
              <a:spcAft>
                <a:spcPts val="0"/>
              </a:spcAft>
              <a:buClr>
                <a:schemeClr val="dk1"/>
              </a:buClr>
              <a:buSzPts val="2800"/>
              <a:buChar char="•"/>
            </a:pPr>
            <a:r>
              <a:rPr lang="en-US"/>
              <a:t> A bag contains 5 red and 7 black balls. A ball is drawn at random from the bag, the color is noted and the ball is replaced. A second balls is then drawn. Find the probability that the first balls is red and the second is black. </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15 – 17 </a:t>
            </a:r>
            <a:endParaRPr>
              <a:solidFill>
                <a:srgbClr val="00B050"/>
              </a:solidFill>
            </a:endParaRPr>
          </a:p>
        </p:txBody>
      </p:sp>
      <p:sp>
        <p:nvSpPr>
          <p:cNvPr id="180" name="Google Shape;180;p45"/>
          <p:cNvSpPr txBox="1"/>
          <p:nvPr>
            <p:ph idx="1" type="body"/>
          </p:nvPr>
        </p:nvSpPr>
        <p:spPr>
          <a:xfrm>
            <a:off x="838200" y="1825625"/>
            <a:ext cx="10515600" cy="480740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(15).	A die is rolled two times. Find the probability of obtaining a 5 on 	the first thrown and an even number on the second thrown. </a:t>
            </a:r>
            <a:endParaRPr/>
          </a:p>
          <a:p>
            <a:pPr indent="0" lvl="0" marL="0" rtl="0" algn="just">
              <a:lnSpc>
                <a:spcPct val="80000"/>
              </a:lnSpc>
              <a:spcBef>
                <a:spcPts val="1000"/>
              </a:spcBef>
              <a:spcAft>
                <a:spcPts val="0"/>
              </a:spcAft>
              <a:buClr>
                <a:schemeClr val="dk1"/>
              </a:buClr>
              <a:buSzPts val="2590"/>
              <a:buNone/>
            </a:pPr>
            <a:r>
              <a:rPr lang="en-US" sz="2590"/>
              <a:t>(16).	The probability that Ahsan will be alive in 30 years is 0.4 and the 	probability that Bilawal will be alive in 30 years is 0.8. What is the 	probability that:	</a:t>
            </a:r>
            <a:r>
              <a:rPr b="1" lang="en-US" sz="2590"/>
              <a:t>(a) </a:t>
            </a:r>
            <a:r>
              <a:rPr lang="en-US" sz="2590"/>
              <a:t>both will be alive in 30 years		</a:t>
            </a:r>
            <a:endParaRPr/>
          </a:p>
          <a:p>
            <a:pPr indent="0" lvl="0" marL="0" rtl="0" algn="just">
              <a:lnSpc>
                <a:spcPct val="80000"/>
              </a:lnSpc>
              <a:spcBef>
                <a:spcPts val="1000"/>
              </a:spcBef>
              <a:spcAft>
                <a:spcPts val="0"/>
              </a:spcAft>
              <a:buClr>
                <a:schemeClr val="dk1"/>
              </a:buClr>
              <a:buSzPts val="2590"/>
              <a:buNone/>
            </a:pPr>
            <a:r>
              <a:rPr lang="en-US" sz="2590"/>
              <a:t>	</a:t>
            </a:r>
            <a:r>
              <a:rPr b="1" lang="en-US" sz="2590"/>
              <a:t>(b) </a:t>
            </a:r>
            <a:r>
              <a:rPr lang="en-US" sz="2590"/>
              <a:t>both of them die	</a:t>
            </a:r>
            <a:r>
              <a:rPr b="1" lang="en-US" sz="2590"/>
              <a:t>(c) </a:t>
            </a:r>
            <a:r>
              <a:rPr lang="en-US" sz="2590"/>
              <a:t>Ahsan will be alive and B dead. </a:t>
            </a:r>
            <a:endParaRPr/>
          </a:p>
          <a:p>
            <a:pPr indent="0" lvl="0" marL="0" rtl="0" algn="just">
              <a:lnSpc>
                <a:spcPct val="80000"/>
              </a:lnSpc>
              <a:spcBef>
                <a:spcPts val="1000"/>
              </a:spcBef>
              <a:spcAft>
                <a:spcPts val="0"/>
              </a:spcAft>
              <a:buClr>
                <a:schemeClr val="dk1"/>
              </a:buClr>
              <a:buSzPts val="2590"/>
              <a:buNone/>
            </a:pPr>
            <a:r>
              <a:rPr lang="en-US" sz="2590"/>
              <a:t>(17). 	 A town has two fire engines operating independently. The 	probability that a specific engine is available when needed is </a:t>
            </a:r>
            <a:endParaRPr sz="2590"/>
          </a:p>
          <a:p>
            <a:pPr indent="0" lvl="0" marL="0" rtl="0" algn="just">
              <a:lnSpc>
                <a:spcPct val="80000"/>
              </a:lnSpc>
              <a:spcBef>
                <a:spcPts val="1000"/>
              </a:spcBef>
              <a:spcAft>
                <a:spcPts val="0"/>
              </a:spcAft>
              <a:buClr>
                <a:schemeClr val="dk1"/>
              </a:buClr>
              <a:buSzPts val="2590"/>
              <a:buNone/>
            </a:pPr>
            <a:r>
              <a:rPr lang="en-US" sz="2590"/>
              <a:t>	0.96. </a:t>
            </a:r>
            <a:endParaRPr sz="2590"/>
          </a:p>
          <a:p>
            <a:pPr indent="0" lvl="0" marL="0" rtl="0" algn="just">
              <a:lnSpc>
                <a:spcPct val="80000"/>
              </a:lnSpc>
              <a:spcBef>
                <a:spcPts val="1000"/>
              </a:spcBef>
              <a:spcAft>
                <a:spcPts val="0"/>
              </a:spcAft>
              <a:buClr>
                <a:schemeClr val="dk1"/>
              </a:buClr>
              <a:buSzPts val="2590"/>
              <a:buNone/>
            </a:pPr>
            <a:r>
              <a:rPr lang="en-US" sz="2590"/>
              <a:t>	</a:t>
            </a:r>
            <a:r>
              <a:rPr b="1" lang="en-US" sz="2590"/>
              <a:t>(a) </a:t>
            </a:r>
            <a:r>
              <a:rPr lang="en-US" sz="2590"/>
              <a:t>What is the probability that neither is available when needed?</a:t>
            </a:r>
            <a:br>
              <a:rPr lang="en-US" sz="2590"/>
            </a:br>
            <a:r>
              <a:rPr lang="en-US" sz="2590"/>
              <a:t>	</a:t>
            </a:r>
            <a:r>
              <a:rPr b="1" lang="en-US" sz="2590"/>
              <a:t>(b) </a:t>
            </a:r>
            <a:r>
              <a:rPr lang="en-US" sz="2590"/>
              <a:t>What is the probability that a fire engine is available when 			needed? </a:t>
            </a:r>
            <a:endParaRPr sz="2590"/>
          </a:p>
          <a:p>
            <a:pPr indent="0" lvl="0" marL="0" rtl="0" algn="just">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The Product Rule: Dependent Events </a:t>
            </a:r>
            <a:endParaRPr sz="4000">
              <a:solidFill>
                <a:srgbClr val="00B050"/>
              </a:solidFill>
              <a:latin typeface="Arial Black"/>
              <a:ea typeface="Arial Black"/>
              <a:cs typeface="Arial Black"/>
              <a:sym typeface="Arial Black"/>
            </a:endParaRPr>
          </a:p>
        </p:txBody>
      </p:sp>
      <p:sp>
        <p:nvSpPr>
          <p:cNvPr id="186" name="Google Shape;18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7" name="Google Shape;187;p46"/>
          <p:cNvPicPr preferRelativeResize="0"/>
          <p:nvPr/>
        </p:nvPicPr>
        <p:blipFill rotWithShape="1">
          <a:blip r:embed="rId3">
            <a:alphaModFix/>
          </a:blip>
          <a:srcRect b="0" l="0" r="0" t="0"/>
          <a:stretch/>
        </p:blipFill>
        <p:spPr>
          <a:xfrm>
            <a:off x="838200" y="1825625"/>
            <a:ext cx="10515600" cy="1132342"/>
          </a:xfrm>
          <a:prstGeom prst="rect">
            <a:avLst/>
          </a:prstGeom>
          <a:noFill/>
          <a:ln>
            <a:noFill/>
          </a:ln>
        </p:spPr>
      </p:pic>
      <p:pic>
        <p:nvPicPr>
          <p:cNvPr id="188" name="Google Shape;188;p46"/>
          <p:cNvPicPr preferRelativeResize="0"/>
          <p:nvPr/>
        </p:nvPicPr>
        <p:blipFill rotWithShape="1">
          <a:blip r:embed="rId4">
            <a:alphaModFix/>
          </a:blip>
          <a:srcRect b="0" l="0" r="0" t="0"/>
          <a:stretch/>
        </p:blipFill>
        <p:spPr>
          <a:xfrm>
            <a:off x="838200" y="3045733"/>
            <a:ext cx="10515600" cy="1395638"/>
          </a:xfrm>
          <a:prstGeom prst="rect">
            <a:avLst/>
          </a:prstGeom>
          <a:noFill/>
          <a:ln>
            <a:noFill/>
          </a:ln>
        </p:spPr>
      </p:pic>
      <p:pic>
        <p:nvPicPr>
          <p:cNvPr id="189" name="Google Shape;189;p46"/>
          <p:cNvPicPr preferRelativeResize="0"/>
          <p:nvPr/>
        </p:nvPicPr>
        <p:blipFill rotWithShape="1">
          <a:blip r:embed="rId5">
            <a:alphaModFix/>
          </a:blip>
          <a:srcRect b="0" l="0" r="0" t="0"/>
          <a:stretch/>
        </p:blipFill>
        <p:spPr>
          <a:xfrm>
            <a:off x="838200" y="4658746"/>
            <a:ext cx="10515600" cy="18291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18 </a:t>
            </a:r>
            <a:endParaRPr>
              <a:solidFill>
                <a:srgbClr val="00B050"/>
              </a:solidFill>
            </a:endParaRPr>
          </a:p>
        </p:txBody>
      </p:sp>
      <p:sp>
        <p:nvSpPr>
          <p:cNvPr id="196" name="Google Shape;196;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en-US" sz="2590"/>
              <a:t>(18).	Suppose that we have a fuse box containing 20 fuses, of which 5 	are defective. If 2 fuses are selected at random and removed 	from the 	box in succession without replacing the first, what is 	the probability 	that both fuses are defective? </a:t>
            </a:r>
            <a:endParaRPr sz="2590"/>
          </a:p>
          <a:p>
            <a:pPr indent="0" lvl="0" marL="0" rtl="0" algn="l">
              <a:lnSpc>
                <a:spcPct val="90000"/>
              </a:lnSpc>
              <a:spcBef>
                <a:spcPts val="1000"/>
              </a:spcBef>
              <a:spcAft>
                <a:spcPts val="0"/>
              </a:spcAft>
              <a:buClr>
                <a:schemeClr val="dk1"/>
              </a:buClr>
              <a:buSzPts val="2590"/>
              <a:buNone/>
            </a:pPr>
            <a:r>
              <a:rPr lang="en-US" sz="2590"/>
              <a:t>(19). 	Two cards are drawn in succession from a deck of 52 playing 	cards 	without replacement. What is the probability that both cards a	are spades. </a:t>
            </a:r>
            <a:endParaRPr/>
          </a:p>
          <a:p>
            <a:pPr indent="0" lvl="0" marL="0" rtl="0" algn="l">
              <a:lnSpc>
                <a:spcPct val="90000"/>
              </a:lnSpc>
              <a:spcBef>
                <a:spcPts val="1000"/>
              </a:spcBef>
              <a:spcAft>
                <a:spcPts val="0"/>
              </a:spcAft>
              <a:buClr>
                <a:schemeClr val="dk1"/>
              </a:buClr>
              <a:buSzPts val="2590"/>
              <a:buNone/>
            </a:pPr>
            <a:r>
              <a:rPr lang="en-US" sz="2590"/>
              <a:t>(20).	A box contains 8 tickets bearing the numbers 1, 2, 3, 4, 5, 6, 8, 	10. One ticket is drawn and kept aside. Then a second ticket is drawn. 	What is the probability that both the tickets show even numbers. </a:t>
            </a:r>
            <a:br>
              <a:rPr lang="en-US" sz="2590"/>
            </a:br>
            <a:endParaRPr sz="259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21</a:t>
            </a:r>
            <a:endParaRPr>
              <a:solidFill>
                <a:srgbClr val="00B050"/>
              </a:solidFill>
            </a:endParaRPr>
          </a:p>
        </p:txBody>
      </p:sp>
      <p:sp>
        <p:nvSpPr>
          <p:cNvPr id="203" name="Google Shape;20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(21). In a certain college 25% of the students passed Mathematics, 15% 	of the students passed statistics and 10% of the students passed 	both mathematics and Statistics. A students is selected at 	random.</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if he passed statistics, what is the probability that he passed 	mathematics.</a:t>
            </a:r>
            <a:endParaRPr/>
          </a:p>
          <a:p>
            <a:pPr indent="0" lvl="0" marL="0" rtl="0" algn="l">
              <a:lnSpc>
                <a:spcPct val="90000"/>
              </a:lnSpc>
              <a:spcBef>
                <a:spcPts val="1000"/>
              </a:spcBef>
              <a:spcAft>
                <a:spcPts val="0"/>
              </a:spcAft>
              <a:buClr>
                <a:schemeClr val="dk1"/>
              </a:buClr>
              <a:buSzPts val="2800"/>
              <a:buNone/>
            </a:pPr>
            <a:r>
              <a:rPr lang="en-US"/>
              <a:t>	</a:t>
            </a:r>
            <a:r>
              <a:rPr b="1" lang="en-US"/>
              <a:t>(b) </a:t>
            </a:r>
            <a:r>
              <a:rPr lang="en-US"/>
              <a:t>if he passed mathematics, what is the probability that he 	passed statistics.</a:t>
            </a:r>
            <a:endParaRPr/>
          </a:p>
          <a:p>
            <a:pPr indent="0" lvl="0" marL="0" rtl="0" algn="l">
              <a:lnSpc>
                <a:spcPct val="90000"/>
              </a:lnSpc>
              <a:spcBef>
                <a:spcPts val="1000"/>
              </a:spcBef>
              <a:spcAft>
                <a:spcPts val="0"/>
              </a:spcAft>
              <a:buClr>
                <a:schemeClr val="dk1"/>
              </a:buClr>
              <a:buSzPts val="2800"/>
              <a:buNone/>
            </a:pPr>
            <a:r>
              <a:rPr lang="en-US"/>
              <a:t>(22). 	Suppose a pair of dice is tossed once. If it is known that one die 	shows a 3. what is the probability that other die shows a 6.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5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5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5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5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500"/>
                                        <p:tgtEl>
                                          <p:spTgt spid="2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9"/>
          <p:cNvSpPr txBox="1"/>
          <p:nvPr>
            <p:ph type="title"/>
          </p:nvPr>
        </p:nvSpPr>
        <p:spPr>
          <a:xfrm>
            <a:off x="838200" y="365126"/>
            <a:ext cx="10515600" cy="6177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lang="en-US" sz="3959">
                <a:solidFill>
                  <a:srgbClr val="00B050"/>
                </a:solidFill>
              </a:rPr>
              <a:t>Example # 22 </a:t>
            </a:r>
            <a:endParaRPr sz="3959">
              <a:solidFill>
                <a:srgbClr val="00B050"/>
              </a:solidFill>
            </a:endParaRPr>
          </a:p>
        </p:txBody>
      </p:sp>
      <p:sp>
        <p:nvSpPr>
          <p:cNvPr id="210" name="Google Shape;21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1" name="Google Shape;211;p49"/>
          <p:cNvPicPr preferRelativeResize="0"/>
          <p:nvPr/>
        </p:nvPicPr>
        <p:blipFill rotWithShape="1">
          <a:blip r:embed="rId3">
            <a:alphaModFix/>
          </a:blip>
          <a:srcRect b="0" l="0" r="0" t="0"/>
          <a:stretch/>
        </p:blipFill>
        <p:spPr>
          <a:xfrm>
            <a:off x="2158584" y="982872"/>
            <a:ext cx="8199033" cy="54778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0"/>
          <p:cNvSpPr txBox="1"/>
          <p:nvPr>
            <p:ph type="title"/>
          </p:nvPr>
        </p:nvSpPr>
        <p:spPr>
          <a:xfrm>
            <a:off x="921543" y="136524"/>
            <a:ext cx="10515600" cy="5635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Calibri"/>
              <a:buNone/>
            </a:pPr>
            <a:r>
              <a:rPr b="1" lang="en-US" sz="3200">
                <a:solidFill>
                  <a:srgbClr val="00B050"/>
                </a:solidFill>
              </a:rPr>
              <a:t>Example # 23</a:t>
            </a:r>
            <a:endParaRPr b="1" sz="3200">
              <a:solidFill>
                <a:srgbClr val="00B050"/>
              </a:solidFill>
            </a:endParaRPr>
          </a:p>
        </p:txBody>
      </p:sp>
      <p:sp>
        <p:nvSpPr>
          <p:cNvPr id="218" name="Google Shape;218;p50"/>
          <p:cNvSpPr txBox="1"/>
          <p:nvPr>
            <p:ph idx="1" type="body"/>
          </p:nvPr>
        </p:nvSpPr>
        <p:spPr>
          <a:xfrm>
            <a:off x="557213" y="1042988"/>
            <a:ext cx="11244262" cy="513397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b="1" lang="en-US" sz="2600"/>
              <a:t>(2.91)	</a:t>
            </a:r>
            <a:r>
              <a:rPr lang="en-US" sz="2600"/>
              <a:t>Find the probability of randomly selecting 4 good quarts of milk in succession from a cooler containing 20 quarts of which 5 have spoiled, by using </a:t>
            </a:r>
            <a:endParaRPr sz="2600"/>
          </a:p>
          <a:p>
            <a:pPr indent="0" lvl="0" marL="0" rtl="0" algn="just">
              <a:lnSpc>
                <a:spcPct val="90000"/>
              </a:lnSpc>
              <a:spcBef>
                <a:spcPts val="1000"/>
              </a:spcBef>
              <a:spcAft>
                <a:spcPts val="0"/>
              </a:spcAft>
              <a:buClr>
                <a:schemeClr val="dk1"/>
              </a:buClr>
              <a:buSzPts val="2600"/>
              <a:buNone/>
            </a:pPr>
            <a:r>
              <a:rPr b="1" lang="en-US" sz="2600"/>
              <a:t>(a)	</a:t>
            </a:r>
            <a:r>
              <a:rPr lang="en-US" sz="2600"/>
              <a:t>the first formula of Theorem 2.12 on page 68.</a:t>
            </a:r>
            <a:endParaRPr/>
          </a:p>
          <a:p>
            <a:pPr indent="0" lvl="0" marL="0" rtl="0" algn="just">
              <a:lnSpc>
                <a:spcPct val="90000"/>
              </a:lnSpc>
              <a:spcBef>
                <a:spcPts val="1000"/>
              </a:spcBef>
              <a:spcAft>
                <a:spcPts val="0"/>
              </a:spcAft>
              <a:buClr>
                <a:schemeClr val="dk1"/>
              </a:buClr>
              <a:buSzPts val="2600"/>
              <a:buNone/>
            </a:pPr>
            <a:r>
              <a:rPr b="1" lang="en-US" sz="2600"/>
              <a:t>(b) </a:t>
            </a:r>
            <a:r>
              <a:rPr lang="en-US" sz="2600"/>
              <a:t>the formulas of Theorem 2.6 and Rule 2.3 on pages 50 and 54, respectively. </a:t>
            </a:r>
            <a:endParaRPr sz="2600"/>
          </a:p>
          <a:p>
            <a:pPr indent="0" lvl="0" marL="0" rtl="0" algn="just">
              <a:lnSpc>
                <a:spcPct val="90000"/>
              </a:lnSpc>
              <a:spcBef>
                <a:spcPts val="1000"/>
              </a:spcBef>
              <a:spcAft>
                <a:spcPts val="0"/>
              </a:spcAft>
              <a:buClr>
                <a:schemeClr val="dk1"/>
              </a:buClr>
              <a:buSzPts val="2800"/>
              <a:buNone/>
            </a:pPr>
            <a:br>
              <a:rPr lang="en-US"/>
            </a:br>
            <a:br>
              <a:rPr lang="en-US"/>
            </a:br>
            <a:endParaRPr/>
          </a:p>
        </p:txBody>
      </p:sp>
      <p:pic>
        <p:nvPicPr>
          <p:cNvPr id="219" name="Google Shape;219;p50"/>
          <p:cNvPicPr preferRelativeResize="0"/>
          <p:nvPr/>
        </p:nvPicPr>
        <p:blipFill rotWithShape="1">
          <a:blip r:embed="rId3">
            <a:alphaModFix/>
          </a:blip>
          <a:srcRect b="0" l="0" r="0" t="0"/>
          <a:stretch/>
        </p:blipFill>
        <p:spPr>
          <a:xfrm>
            <a:off x="557213" y="3111104"/>
            <a:ext cx="8858250" cy="2809874"/>
          </a:xfrm>
          <a:prstGeom prst="rect">
            <a:avLst/>
          </a:prstGeom>
          <a:noFill/>
          <a:ln>
            <a:noFill/>
          </a:ln>
        </p:spPr>
      </p:pic>
      <p:pic>
        <p:nvPicPr>
          <p:cNvPr id="220" name="Google Shape;220;p50"/>
          <p:cNvPicPr preferRelativeResize="0"/>
          <p:nvPr/>
        </p:nvPicPr>
        <p:blipFill rotWithShape="1">
          <a:blip r:embed="rId4">
            <a:alphaModFix/>
          </a:blip>
          <a:srcRect b="0" l="0" r="0" t="0"/>
          <a:stretch/>
        </p:blipFill>
        <p:spPr>
          <a:xfrm>
            <a:off x="9485541" y="3312319"/>
            <a:ext cx="2386012" cy="1200151"/>
          </a:xfrm>
          <a:prstGeom prst="rect">
            <a:avLst/>
          </a:prstGeom>
          <a:noFill/>
          <a:ln>
            <a:noFill/>
          </a:ln>
        </p:spPr>
      </p:pic>
      <p:pic>
        <p:nvPicPr>
          <p:cNvPr id="221" name="Google Shape;221;p50"/>
          <p:cNvPicPr preferRelativeResize="0"/>
          <p:nvPr/>
        </p:nvPicPr>
        <p:blipFill rotWithShape="1">
          <a:blip r:embed="rId5">
            <a:alphaModFix/>
          </a:blip>
          <a:srcRect b="0" l="0" r="0" t="0"/>
          <a:stretch/>
        </p:blipFill>
        <p:spPr>
          <a:xfrm>
            <a:off x="9485541" y="4770240"/>
            <a:ext cx="2245855" cy="11489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7" name="Google Shape;227;p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8" name="Google Shape;228;p51"/>
          <p:cNvPicPr preferRelativeResize="0"/>
          <p:nvPr/>
        </p:nvPicPr>
        <p:blipFill rotWithShape="1">
          <a:blip r:embed="rId3">
            <a:alphaModFix/>
          </a:blip>
          <a:srcRect b="0" l="0" r="0" t="0"/>
          <a:stretch/>
        </p:blipFill>
        <p:spPr>
          <a:xfrm>
            <a:off x="164892" y="365125"/>
            <a:ext cx="11722309" cy="61855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Additive Rule: Mutually Exclusive Events </a:t>
            </a:r>
            <a:endParaRPr sz="3600">
              <a:solidFill>
                <a:srgbClr val="00B050"/>
              </a:solidFill>
              <a:latin typeface="Arial Black"/>
              <a:ea typeface="Arial Black"/>
              <a:cs typeface="Arial Black"/>
              <a:sym typeface="Arial Black"/>
            </a:endParaRPr>
          </a:p>
        </p:txBody>
      </p:sp>
      <p:sp>
        <p:nvSpPr>
          <p:cNvPr id="98" name="Google Shape;98;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9" name="Google Shape;99;p34"/>
          <p:cNvPicPr preferRelativeResize="0"/>
          <p:nvPr/>
        </p:nvPicPr>
        <p:blipFill rotWithShape="1">
          <a:blip r:embed="rId3">
            <a:alphaModFix/>
          </a:blip>
          <a:srcRect b="0" l="0" r="0" t="0"/>
          <a:stretch/>
        </p:blipFill>
        <p:spPr>
          <a:xfrm>
            <a:off x="838200" y="2994251"/>
            <a:ext cx="10515600" cy="1232127"/>
          </a:xfrm>
          <a:prstGeom prst="rect">
            <a:avLst/>
          </a:prstGeom>
          <a:noFill/>
          <a:ln>
            <a:noFill/>
          </a:ln>
        </p:spPr>
      </p:pic>
      <p:pic>
        <p:nvPicPr>
          <p:cNvPr id="100" name="Google Shape;100;p34"/>
          <p:cNvPicPr preferRelativeResize="0"/>
          <p:nvPr/>
        </p:nvPicPr>
        <p:blipFill rotWithShape="1">
          <a:blip r:embed="rId4">
            <a:alphaModFix/>
          </a:blip>
          <a:srcRect b="0" l="0" r="0" t="0"/>
          <a:stretch/>
        </p:blipFill>
        <p:spPr>
          <a:xfrm>
            <a:off x="939801" y="1825625"/>
            <a:ext cx="10414000" cy="1033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2"/>
          <p:cNvSpPr txBox="1"/>
          <p:nvPr>
            <p:ph type="title"/>
          </p:nvPr>
        </p:nvSpPr>
        <p:spPr>
          <a:xfrm>
            <a:off x="838200" y="365126"/>
            <a:ext cx="10515600" cy="635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23 </a:t>
            </a:r>
            <a:endParaRPr b="1" sz="3600">
              <a:solidFill>
                <a:srgbClr val="00B050"/>
              </a:solidFill>
            </a:endParaRPr>
          </a:p>
        </p:txBody>
      </p:sp>
      <p:sp>
        <p:nvSpPr>
          <p:cNvPr id="235" name="Google Shape;235;p52"/>
          <p:cNvSpPr txBox="1"/>
          <p:nvPr>
            <p:ph idx="1" type="body"/>
          </p:nvPr>
        </p:nvSpPr>
        <p:spPr>
          <a:xfrm>
            <a:off x="838200" y="1343025"/>
            <a:ext cx="10515600" cy="48339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card is drawn is random from a deck of ordinary playing cards. What is the probability that it is a diamond, a face card or a king?</a:t>
            </a:r>
            <a:endParaRPr/>
          </a:p>
          <a:p>
            <a:pPr indent="0" lvl="0" marL="0" rtl="0" algn="l">
              <a:lnSpc>
                <a:spcPct val="90000"/>
              </a:lnSpc>
              <a:spcBef>
                <a:spcPts val="1000"/>
              </a:spcBef>
              <a:spcAft>
                <a:spcPts val="0"/>
              </a:spcAft>
              <a:buClr>
                <a:schemeClr val="dk1"/>
              </a:buClr>
              <a:buSzPts val="2800"/>
              <a:buNone/>
            </a:pPr>
            <a:r>
              <a:rPr b="1" lang="en-US"/>
              <a:t>Solution:</a:t>
            </a:r>
            <a:endParaRPr/>
          </a:p>
          <a:p>
            <a:pPr indent="0" lvl="1" marL="457200" rtl="0" algn="l">
              <a:lnSpc>
                <a:spcPct val="90000"/>
              </a:lnSpc>
              <a:spcBef>
                <a:spcPts val="500"/>
              </a:spcBef>
              <a:spcAft>
                <a:spcPts val="0"/>
              </a:spcAft>
              <a:buClr>
                <a:schemeClr val="dk1"/>
              </a:buClr>
              <a:buSzPts val="2400"/>
              <a:buNone/>
            </a:pPr>
            <a:r>
              <a:rPr lang="en-US"/>
              <a:t>Let 		</a:t>
            </a:r>
            <a:r>
              <a:rPr lang="en-US" sz="2200"/>
              <a:t>A = the card drawn is diamond</a:t>
            </a:r>
            <a:endParaRPr/>
          </a:p>
          <a:p>
            <a:pPr indent="0" lvl="2" marL="914400" rtl="0" algn="l">
              <a:lnSpc>
                <a:spcPct val="90000"/>
              </a:lnSpc>
              <a:spcBef>
                <a:spcPts val="500"/>
              </a:spcBef>
              <a:spcAft>
                <a:spcPts val="0"/>
              </a:spcAft>
              <a:buClr>
                <a:schemeClr val="dk1"/>
              </a:buClr>
              <a:buSzPts val="2200"/>
              <a:buNone/>
            </a:pPr>
            <a:r>
              <a:rPr lang="en-US" sz="2200"/>
              <a:t>  	B = the card drawn is face card, &amp;</a:t>
            </a:r>
            <a:endParaRPr/>
          </a:p>
          <a:p>
            <a:pPr indent="0" lvl="2" marL="914400" rtl="0" algn="l">
              <a:lnSpc>
                <a:spcPct val="90000"/>
              </a:lnSpc>
              <a:spcBef>
                <a:spcPts val="500"/>
              </a:spcBef>
              <a:spcAft>
                <a:spcPts val="0"/>
              </a:spcAft>
              <a:buClr>
                <a:schemeClr val="dk1"/>
              </a:buClr>
              <a:buSzPts val="2200"/>
              <a:buNone/>
            </a:pPr>
            <a:r>
              <a:rPr lang="en-US" sz="2200"/>
              <a:t>              C = the card drawn is a king</a:t>
            </a:r>
            <a:endParaRPr sz="2400"/>
          </a:p>
          <a:p>
            <a:pPr indent="0" lvl="2" marL="914400" rtl="0" algn="l">
              <a:lnSpc>
                <a:spcPct val="90000"/>
              </a:lnSpc>
              <a:spcBef>
                <a:spcPts val="500"/>
              </a:spcBef>
              <a:spcAft>
                <a:spcPts val="0"/>
              </a:spcAft>
              <a:buClr>
                <a:schemeClr val="dk1"/>
              </a:buClr>
              <a:buSzPts val="2400"/>
              <a:buNone/>
            </a:pPr>
            <a:r>
              <a:rPr lang="en-US" sz="2400"/>
              <a:t>P (A U B U C) =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3"/>
          <p:cNvSpPr txBox="1"/>
          <p:nvPr>
            <p:ph type="title"/>
          </p:nvPr>
        </p:nvSpPr>
        <p:spPr>
          <a:xfrm>
            <a:off x="838200" y="365126"/>
            <a:ext cx="10515600" cy="4603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24 </a:t>
            </a:r>
            <a:endParaRPr b="1" sz="3240">
              <a:solidFill>
                <a:srgbClr val="00B050"/>
              </a:solidFill>
            </a:endParaRPr>
          </a:p>
        </p:txBody>
      </p:sp>
      <p:sp>
        <p:nvSpPr>
          <p:cNvPr id="242" name="Google Shape;242;p53"/>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man tosses two fair dice. What is the conditional probability that the sum of two dice will be 7, given that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 </a:t>
            </a:r>
            <a:r>
              <a:rPr lang="en-US" sz="2600">
                <a:solidFill>
                  <a:srgbClr val="0070C0"/>
                </a:solidFill>
              </a:rPr>
              <a:t>the sum is odd.	</a:t>
            </a:r>
            <a:r>
              <a:rPr lang="en-US" sz="2600">
                <a:solidFill>
                  <a:srgbClr val="FF0000"/>
                </a:solidFill>
              </a:rPr>
              <a:t>(B)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 </a:t>
            </a:r>
            <a:r>
              <a:rPr lang="en-US" sz="2600">
                <a:solidFill>
                  <a:srgbClr val="0070C0"/>
                </a:solidFill>
              </a:rPr>
              <a:t>the sum  is greater than 6. </a:t>
            </a:r>
            <a:r>
              <a:rPr lang="en-US" sz="2600">
                <a:solidFill>
                  <a:srgbClr val="FF0000"/>
                </a:solidFill>
              </a:rPr>
              <a:t>(C)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(iii) </a:t>
            </a:r>
            <a:r>
              <a:rPr lang="en-US" sz="2600">
                <a:solidFill>
                  <a:srgbClr val="0070C0"/>
                </a:solidFill>
              </a:rPr>
              <a:t>the two dice had the same outcome.</a:t>
            </a:r>
            <a:r>
              <a:rPr lang="en-US" sz="2600">
                <a:solidFill>
                  <a:srgbClr val="FF0000"/>
                </a:solidFill>
              </a:rPr>
              <a:t> (D)</a:t>
            </a:r>
            <a:endParaRPr/>
          </a:p>
          <a:p>
            <a:pPr indent="0" lvl="0" marL="0" rtl="0" algn="just">
              <a:lnSpc>
                <a:spcPct val="90000"/>
              </a:lnSpc>
              <a:spcBef>
                <a:spcPts val="1000"/>
              </a:spcBef>
              <a:spcAft>
                <a:spcPts val="0"/>
              </a:spcAft>
              <a:buClr>
                <a:schemeClr val="dk1"/>
              </a:buClr>
              <a:buSzPts val="2600"/>
              <a:buNone/>
            </a:pPr>
            <a:r>
              <a:rPr b="1" lang="en-US" sz="2600"/>
              <a:t>Solution: </a:t>
            </a:r>
            <a:endParaRPr b="1" sz="2600"/>
          </a:p>
        </p:txBody>
      </p:sp>
      <p:pic>
        <p:nvPicPr>
          <p:cNvPr id="243" name="Google Shape;243;p53"/>
          <p:cNvPicPr preferRelativeResize="0"/>
          <p:nvPr/>
        </p:nvPicPr>
        <p:blipFill rotWithShape="1">
          <a:blip r:embed="rId3">
            <a:alphaModFix/>
          </a:blip>
          <a:srcRect b="0" l="0" r="0" t="0"/>
          <a:stretch/>
        </p:blipFill>
        <p:spPr>
          <a:xfrm>
            <a:off x="2113613" y="3718069"/>
            <a:ext cx="5891135" cy="29781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4"/>
          <p:cNvSpPr txBox="1"/>
          <p:nvPr>
            <p:ph type="title"/>
          </p:nvPr>
        </p:nvSpPr>
        <p:spPr>
          <a:xfrm>
            <a:off x="838200" y="365126"/>
            <a:ext cx="10515600" cy="8041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250" name="Google Shape;250;p54"/>
          <p:cNvSpPr txBox="1"/>
          <p:nvPr>
            <p:ph idx="1" type="body"/>
          </p:nvPr>
        </p:nvSpPr>
        <p:spPr>
          <a:xfrm>
            <a:off x="838200" y="1543987"/>
            <a:ext cx="10515600" cy="46329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coins are tossed. What is the conditional probability that two heads results, given that there is at least one head?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5"/>
          <p:cNvSpPr txBox="1"/>
          <p:nvPr>
            <p:ph type="title"/>
          </p:nvPr>
        </p:nvSpPr>
        <p:spPr>
          <a:xfrm>
            <a:off x="838200" y="365126"/>
            <a:ext cx="10515600" cy="6542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257" name="Google Shape;257;p55"/>
          <p:cNvSpPr txBox="1"/>
          <p:nvPr>
            <p:ph idx="1" type="body"/>
          </p:nvPr>
        </p:nvSpPr>
        <p:spPr>
          <a:xfrm>
            <a:off x="838200" y="1274164"/>
            <a:ext cx="10515600" cy="4902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events A &amp; B are such that P(A) = 1/4, P(A|B)=1/2,	P(B|A) = 2/3</a:t>
            </a:r>
            <a:endParaRPr/>
          </a:p>
          <a:p>
            <a:pPr indent="-571500" lvl="0" marL="571500" rtl="0" algn="l">
              <a:lnSpc>
                <a:spcPct val="90000"/>
              </a:lnSpc>
              <a:spcBef>
                <a:spcPts val="1000"/>
              </a:spcBef>
              <a:spcAft>
                <a:spcPts val="0"/>
              </a:spcAft>
              <a:buClr>
                <a:schemeClr val="dk1"/>
              </a:buClr>
              <a:buSzPts val="2800"/>
              <a:buAutoNum type="romanLcParenBoth"/>
            </a:pPr>
            <a:r>
              <a:rPr lang="en-US"/>
              <a:t>Are A and B independent events?</a:t>
            </a:r>
            <a:endParaRPr/>
          </a:p>
          <a:p>
            <a:pPr indent="-571500" lvl="0" marL="571500" rtl="0" algn="l">
              <a:lnSpc>
                <a:spcPct val="90000"/>
              </a:lnSpc>
              <a:spcBef>
                <a:spcPts val="1000"/>
              </a:spcBef>
              <a:spcAft>
                <a:spcPts val="0"/>
              </a:spcAft>
              <a:buClr>
                <a:schemeClr val="dk1"/>
              </a:buClr>
              <a:buSzPts val="2800"/>
              <a:buAutoNum type="romanLcParenBoth"/>
            </a:pPr>
            <a:r>
              <a:rPr lang="en-US"/>
              <a:t>Are A and B mutually exclusive events?</a:t>
            </a:r>
            <a:endParaRPr/>
          </a:p>
          <a:p>
            <a:pPr indent="-571500" lvl="0" marL="571500" rtl="0" algn="l">
              <a:lnSpc>
                <a:spcPct val="90000"/>
              </a:lnSpc>
              <a:spcBef>
                <a:spcPts val="1000"/>
              </a:spcBef>
              <a:spcAft>
                <a:spcPts val="0"/>
              </a:spcAft>
              <a:buClr>
                <a:schemeClr val="dk1"/>
              </a:buClr>
              <a:buSzPts val="2800"/>
              <a:buAutoNum type="romanLcParenBoth"/>
            </a:pPr>
            <a:r>
              <a:rPr lang="en-US"/>
              <a:t>Find P(A∩B) </a:t>
            </a:r>
            <a:endParaRPr/>
          </a:p>
          <a:p>
            <a:pPr indent="0" lvl="0" marL="0" rtl="0" algn="l">
              <a:lnSpc>
                <a:spcPct val="90000"/>
              </a:lnSpc>
              <a:spcBef>
                <a:spcPts val="1000"/>
              </a:spcBef>
              <a:spcAft>
                <a:spcPts val="0"/>
              </a:spcAft>
              <a:buClr>
                <a:schemeClr val="dk1"/>
              </a:buClr>
              <a:buSzPts val="2800"/>
              <a:buNone/>
            </a:pPr>
            <a:r>
              <a:rPr lang="en-US"/>
              <a:t>Solution: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6"/>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26 </a:t>
            </a:r>
            <a:endParaRPr b="1" sz="3600">
              <a:solidFill>
                <a:srgbClr val="00B050"/>
              </a:solidFill>
            </a:endParaRPr>
          </a:p>
        </p:txBody>
      </p:sp>
      <p:sp>
        <p:nvSpPr>
          <p:cNvPr id="264" name="Google Shape;264;p56"/>
          <p:cNvSpPr txBox="1"/>
          <p:nvPr>
            <p:ph idx="1" type="body"/>
          </p:nvPr>
        </p:nvSpPr>
        <p:spPr>
          <a:xfrm>
            <a:off x="838200" y="1259174"/>
            <a:ext cx="10515600" cy="491778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endParaRPr/>
          </a:p>
          <a:p>
            <a:pPr indent="-228600" lvl="0" marL="228600" rtl="0" algn="l">
              <a:lnSpc>
                <a:spcPct val="80000"/>
              </a:lnSpc>
              <a:spcBef>
                <a:spcPts val="1000"/>
              </a:spcBef>
              <a:spcAft>
                <a:spcPts val="0"/>
              </a:spcAft>
              <a:buClr>
                <a:schemeClr val="dk1"/>
              </a:buClr>
              <a:buSzPts val="2800"/>
              <a:buChar char="•"/>
            </a:pPr>
            <a:r>
              <a:rPr lang="en-US"/>
              <a:t>Solution:</a:t>
            </a:r>
            <a:endParaRPr/>
          </a:p>
          <a:p>
            <a:pPr indent="0" lvl="0" marL="0" rtl="0" algn="l">
              <a:lnSpc>
                <a:spcPct val="80000"/>
              </a:lnSpc>
              <a:spcBef>
                <a:spcPts val="1000"/>
              </a:spcBef>
              <a:spcAft>
                <a:spcPts val="0"/>
              </a:spcAft>
              <a:buClr>
                <a:schemeClr val="dk1"/>
              </a:buClr>
              <a:buSzPts val="2800"/>
              <a:buNone/>
            </a:pPr>
            <a:r>
              <a:rPr i="1" lang="en-US"/>
              <a:t>		A</a:t>
            </a:r>
            <a:r>
              <a:rPr lang="en-US"/>
              <a:t>: the product is defective,</a:t>
            </a:r>
            <a:br>
              <a:rPr lang="en-US"/>
            </a:br>
            <a:r>
              <a:rPr lang="en-US"/>
              <a:t>		</a:t>
            </a:r>
            <a:r>
              <a:rPr i="1" lang="en-US"/>
              <a:t>B</a:t>
            </a:r>
            <a:r>
              <a:rPr lang="en-US"/>
              <a:t>1: the product is made by machine </a:t>
            </a:r>
            <a:r>
              <a:rPr i="1" lang="en-US"/>
              <a:t>B</a:t>
            </a:r>
            <a:r>
              <a:rPr lang="en-US"/>
              <a:t>1,</a:t>
            </a:r>
            <a:br>
              <a:rPr lang="en-US"/>
            </a:br>
            <a:r>
              <a:rPr lang="en-US"/>
              <a:t>		</a:t>
            </a:r>
            <a:r>
              <a:rPr i="1" lang="en-US"/>
              <a:t>B</a:t>
            </a:r>
            <a:r>
              <a:rPr lang="en-US"/>
              <a:t>2: the product is made by machine </a:t>
            </a:r>
            <a:r>
              <a:rPr i="1" lang="en-US"/>
              <a:t>B</a:t>
            </a:r>
            <a:r>
              <a:rPr lang="en-US"/>
              <a:t>2,</a:t>
            </a:r>
            <a:br>
              <a:rPr lang="en-US"/>
            </a:br>
            <a:r>
              <a:rPr lang="en-US"/>
              <a:t>		</a:t>
            </a:r>
            <a:r>
              <a:rPr i="1" lang="en-US"/>
              <a:t>B</a:t>
            </a:r>
            <a:r>
              <a:rPr lang="en-US"/>
              <a:t>3: the product is made by machine B3, </a:t>
            </a:r>
            <a:br>
              <a:rPr lang="en-US"/>
            </a:br>
            <a:br>
              <a:rPr lang="en-US"/>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Tree Diagram for Example # 26  </a:t>
            </a:r>
            <a:endParaRPr b="1">
              <a:solidFill>
                <a:srgbClr val="00B050"/>
              </a:solidFill>
            </a:endParaRPr>
          </a:p>
        </p:txBody>
      </p:sp>
      <p:sp>
        <p:nvSpPr>
          <p:cNvPr id="270" name="Google Shape;270;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71" name="Google Shape;271;p57"/>
          <p:cNvCxnSpPr/>
          <p:nvPr/>
        </p:nvCxnSpPr>
        <p:spPr>
          <a:xfrm flipH="1" rot="10800000">
            <a:off x="2968052" y="2353456"/>
            <a:ext cx="1678899" cy="1259174"/>
          </a:xfrm>
          <a:prstGeom prst="straightConnector1">
            <a:avLst/>
          </a:prstGeom>
          <a:noFill/>
          <a:ln cap="flat" cmpd="sng" w="38100">
            <a:solidFill>
              <a:srgbClr val="00B050"/>
            </a:solidFill>
            <a:prstDash val="solid"/>
            <a:miter lim="800000"/>
            <a:headEnd len="sm" w="sm" type="none"/>
            <a:tailEnd len="med" w="med" type="triangle"/>
          </a:ln>
        </p:spPr>
      </p:cxnSp>
      <p:cxnSp>
        <p:nvCxnSpPr>
          <p:cNvPr id="272" name="Google Shape;272;p57"/>
          <p:cNvCxnSpPr/>
          <p:nvPr/>
        </p:nvCxnSpPr>
        <p:spPr>
          <a:xfrm>
            <a:off x="2968052" y="3612630"/>
            <a:ext cx="1678899"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73" name="Google Shape;273;p57"/>
          <p:cNvCxnSpPr/>
          <p:nvPr/>
        </p:nvCxnSpPr>
        <p:spPr>
          <a:xfrm>
            <a:off x="2968052" y="3612630"/>
            <a:ext cx="1678899" cy="1178445"/>
          </a:xfrm>
          <a:prstGeom prst="straightConnector1">
            <a:avLst/>
          </a:prstGeom>
          <a:noFill/>
          <a:ln cap="flat" cmpd="sng" w="38100">
            <a:solidFill>
              <a:srgbClr val="00B050"/>
            </a:solidFill>
            <a:prstDash val="solid"/>
            <a:miter lim="800000"/>
            <a:headEnd len="sm" w="sm" type="none"/>
            <a:tailEnd len="med" w="med" type="triangle"/>
          </a:ln>
        </p:spPr>
      </p:cxnSp>
      <p:cxnSp>
        <p:nvCxnSpPr>
          <p:cNvPr id="274" name="Google Shape;274;p57"/>
          <p:cNvCxnSpPr/>
          <p:nvPr/>
        </p:nvCxnSpPr>
        <p:spPr>
          <a:xfrm>
            <a:off x="4646951" y="2353456"/>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5" name="Google Shape;275;p57"/>
          <p:cNvCxnSpPr/>
          <p:nvPr/>
        </p:nvCxnSpPr>
        <p:spPr>
          <a:xfrm>
            <a:off x="4644453" y="3615129"/>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6" name="Google Shape;276;p57"/>
          <p:cNvCxnSpPr/>
          <p:nvPr/>
        </p:nvCxnSpPr>
        <p:spPr>
          <a:xfrm>
            <a:off x="4639769" y="4763593"/>
            <a:ext cx="2533962" cy="0"/>
          </a:xfrm>
          <a:prstGeom prst="straightConnector1">
            <a:avLst/>
          </a:prstGeom>
          <a:noFill/>
          <a:ln cap="flat" cmpd="sng" w="38100">
            <a:solidFill>
              <a:srgbClr val="FF0000"/>
            </a:solidFill>
            <a:prstDash val="solid"/>
            <a:miter lim="800000"/>
            <a:headEnd len="sm" w="sm" type="none"/>
            <a:tailEnd len="med" w="med" type="triangle"/>
          </a:ln>
        </p:spPr>
      </p:cxnSp>
      <p:sp>
        <p:nvSpPr>
          <p:cNvPr id="277" name="Google Shape;277;p57"/>
          <p:cNvSpPr txBox="1"/>
          <p:nvPr/>
        </p:nvSpPr>
        <p:spPr>
          <a:xfrm>
            <a:off x="1978702" y="2593298"/>
            <a:ext cx="170887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P(B1) = 0.3</a:t>
            </a:r>
            <a:endParaRPr b="0" i="0" sz="2200" u="none" cap="none" strike="noStrike">
              <a:solidFill>
                <a:schemeClr val="dk1"/>
              </a:solidFill>
              <a:latin typeface="Calibri"/>
              <a:ea typeface="Calibri"/>
              <a:cs typeface="Calibri"/>
              <a:sym typeface="Calibri"/>
            </a:endParaRPr>
          </a:p>
        </p:txBody>
      </p:sp>
      <p:sp>
        <p:nvSpPr>
          <p:cNvPr id="278" name="Google Shape;278;p57"/>
          <p:cNvSpPr txBox="1"/>
          <p:nvPr/>
        </p:nvSpPr>
        <p:spPr>
          <a:xfrm>
            <a:off x="3582650" y="3149565"/>
            <a:ext cx="160394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P(B2) = 0.45</a:t>
            </a:r>
            <a:endParaRPr b="0" i="0" sz="2200" u="none" cap="none" strike="noStrike">
              <a:solidFill>
                <a:schemeClr val="dk1"/>
              </a:solidFill>
              <a:latin typeface="Calibri"/>
              <a:ea typeface="Calibri"/>
              <a:cs typeface="Calibri"/>
              <a:sym typeface="Calibri"/>
            </a:endParaRPr>
          </a:p>
        </p:txBody>
      </p:sp>
      <p:sp>
        <p:nvSpPr>
          <p:cNvPr id="279" name="Google Shape;279;p57"/>
          <p:cNvSpPr txBox="1"/>
          <p:nvPr/>
        </p:nvSpPr>
        <p:spPr>
          <a:xfrm>
            <a:off x="2428406" y="4334301"/>
            <a:ext cx="160394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P(B3) = 0.25</a:t>
            </a:r>
            <a:endParaRPr b="0" i="0" sz="2200" u="none" cap="none" strike="noStrike">
              <a:solidFill>
                <a:schemeClr val="dk1"/>
              </a:solidFill>
              <a:latin typeface="Calibri"/>
              <a:ea typeface="Calibri"/>
              <a:cs typeface="Calibri"/>
              <a:sym typeface="Calibri"/>
            </a:endParaRPr>
          </a:p>
        </p:txBody>
      </p:sp>
      <p:sp>
        <p:nvSpPr>
          <p:cNvPr id="280" name="Google Shape;280;p57"/>
          <p:cNvSpPr txBox="1"/>
          <p:nvPr/>
        </p:nvSpPr>
        <p:spPr>
          <a:xfrm>
            <a:off x="5175979" y="1847448"/>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P(A|B1) = 0.02</a:t>
            </a:r>
            <a:endParaRPr b="0" i="0" sz="2200" u="none" cap="none" strike="noStrike">
              <a:solidFill>
                <a:schemeClr val="dk1"/>
              </a:solidFill>
              <a:latin typeface="Calibri"/>
              <a:ea typeface="Calibri"/>
              <a:cs typeface="Calibri"/>
              <a:sym typeface="Calibri"/>
            </a:endParaRPr>
          </a:p>
        </p:txBody>
      </p:sp>
      <p:sp>
        <p:nvSpPr>
          <p:cNvPr id="281" name="Google Shape;281;p57"/>
          <p:cNvSpPr txBox="1"/>
          <p:nvPr/>
        </p:nvSpPr>
        <p:spPr>
          <a:xfrm>
            <a:off x="5197525" y="2798377"/>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P(A|B2) = 0.03</a:t>
            </a:r>
            <a:endParaRPr b="0" i="0" sz="2200" u="none" cap="none" strike="noStrike">
              <a:solidFill>
                <a:schemeClr val="dk1"/>
              </a:solidFill>
              <a:latin typeface="Calibri"/>
              <a:ea typeface="Calibri"/>
              <a:cs typeface="Calibri"/>
              <a:sym typeface="Calibri"/>
            </a:endParaRPr>
          </a:p>
        </p:txBody>
      </p:sp>
      <p:sp>
        <p:nvSpPr>
          <p:cNvPr id="282" name="Google Shape;282;p57"/>
          <p:cNvSpPr txBox="1"/>
          <p:nvPr/>
        </p:nvSpPr>
        <p:spPr>
          <a:xfrm>
            <a:off x="5186597" y="4921090"/>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P(A|B3) = 0.02</a:t>
            </a:r>
            <a:endParaRPr b="0" i="0" sz="2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Baye’s Rule </a:t>
            </a:r>
            <a:endParaRPr>
              <a:solidFill>
                <a:srgbClr val="00B050"/>
              </a:solidFill>
              <a:latin typeface="Arial Black"/>
              <a:ea typeface="Arial Black"/>
              <a:cs typeface="Arial Black"/>
              <a:sym typeface="Arial Black"/>
            </a:endParaRPr>
          </a:p>
        </p:txBody>
      </p:sp>
      <p:sp>
        <p:nvSpPr>
          <p:cNvPr id="288" name="Google Shape;288;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89" name="Google Shape;289;p58"/>
          <p:cNvPicPr preferRelativeResize="0"/>
          <p:nvPr/>
        </p:nvPicPr>
        <p:blipFill rotWithShape="1">
          <a:blip r:embed="rId3">
            <a:alphaModFix/>
          </a:blip>
          <a:srcRect b="0" l="0" r="0" t="0"/>
          <a:stretch/>
        </p:blipFill>
        <p:spPr>
          <a:xfrm>
            <a:off x="838200" y="1825625"/>
            <a:ext cx="10515599" cy="24855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9"/>
          <p:cNvSpPr txBox="1"/>
          <p:nvPr>
            <p:ph type="title"/>
          </p:nvPr>
        </p:nvSpPr>
        <p:spPr>
          <a:xfrm>
            <a:off x="838200" y="365125"/>
            <a:ext cx="10515600" cy="5192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27 </a:t>
            </a:r>
            <a:endParaRPr sz="3240">
              <a:solidFill>
                <a:srgbClr val="00B050"/>
              </a:solidFill>
              <a:latin typeface="Arial Black"/>
              <a:ea typeface="Arial Black"/>
              <a:cs typeface="Arial Black"/>
              <a:sym typeface="Arial Black"/>
            </a:endParaRPr>
          </a:p>
        </p:txBody>
      </p:sp>
      <p:sp>
        <p:nvSpPr>
          <p:cNvPr id="296" name="Google Shape;296;p59"/>
          <p:cNvSpPr txBox="1"/>
          <p:nvPr>
            <p:ph idx="1" type="body"/>
          </p:nvPr>
        </p:nvSpPr>
        <p:spPr>
          <a:xfrm>
            <a:off x="838200" y="1109272"/>
            <a:ext cx="10515600" cy="50676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r>
              <a:rPr lang="en-US">
                <a:solidFill>
                  <a:srgbClr val="00B050"/>
                </a:solidFill>
              </a:rPr>
              <a:t>if a product was chosen randomly and found to</a:t>
            </a:r>
            <a:br>
              <a:rPr lang="en-US">
                <a:solidFill>
                  <a:srgbClr val="00B050"/>
                </a:solidFill>
              </a:rPr>
            </a:br>
            <a:r>
              <a:rPr lang="en-US">
                <a:solidFill>
                  <a:srgbClr val="00B050"/>
                </a:solidFill>
              </a:rPr>
              <a:t>be defective, what is the probability that it was made by machine </a:t>
            </a:r>
            <a:r>
              <a:rPr i="1" lang="en-US">
                <a:solidFill>
                  <a:srgbClr val="00B050"/>
                </a:solidFill>
              </a:rPr>
              <a:t>B</a:t>
            </a:r>
            <a:r>
              <a:rPr lang="en-US">
                <a:solidFill>
                  <a:srgbClr val="00B050"/>
                </a:solidFill>
              </a:rPr>
              <a:t>3?</a:t>
            </a:r>
            <a:endParaRPr/>
          </a:p>
          <a:p>
            <a:pPr indent="-228600" lvl="0" marL="228600" rtl="0" algn="l">
              <a:lnSpc>
                <a:spcPct val="90000"/>
              </a:lnSpc>
              <a:spcBef>
                <a:spcPts val="1000"/>
              </a:spcBef>
              <a:spcAft>
                <a:spcPts val="0"/>
              </a:spcAft>
              <a:buClr>
                <a:schemeClr val="dk1"/>
              </a:buClr>
              <a:buSzPts val="2800"/>
              <a:buChar char="•"/>
            </a:pPr>
            <a:r>
              <a:rPr b="1" lang="en-US"/>
              <a:t>Solution:  </a:t>
            </a:r>
            <a:br>
              <a:rPr lang="en-US"/>
            </a:b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97" name="Google Shape;297;p59"/>
          <p:cNvPicPr preferRelativeResize="0"/>
          <p:nvPr/>
        </p:nvPicPr>
        <p:blipFill rotWithShape="1">
          <a:blip r:embed="rId3">
            <a:alphaModFix/>
          </a:blip>
          <a:srcRect b="0" l="0" r="0" t="0"/>
          <a:stretch/>
        </p:blipFill>
        <p:spPr>
          <a:xfrm>
            <a:off x="2081279" y="4319120"/>
            <a:ext cx="8029441" cy="11832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0"/>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28 </a:t>
            </a:r>
            <a:endParaRPr sz="3240">
              <a:solidFill>
                <a:srgbClr val="00B050"/>
              </a:solidFill>
              <a:latin typeface="Arial Black"/>
              <a:ea typeface="Arial Black"/>
              <a:cs typeface="Arial Black"/>
              <a:sym typeface="Arial Black"/>
            </a:endParaRPr>
          </a:p>
        </p:txBody>
      </p:sp>
      <p:sp>
        <p:nvSpPr>
          <p:cNvPr id="304" name="Google Shape;304;p60"/>
          <p:cNvSpPr txBox="1"/>
          <p:nvPr>
            <p:ph idx="1" type="body"/>
          </p:nvPr>
        </p:nvSpPr>
        <p:spPr>
          <a:xfrm>
            <a:off x="838200" y="1169233"/>
            <a:ext cx="10515600" cy="50077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a Software House based in Karachi required the post of Programmer. After interviewing many applicants, the  firm has identified 20 applicants categorized as in the following contingency table: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a diploma holder is selected, what is the probability that the person is a Male.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305" name="Google Shape;305;p60"/>
          <p:cNvGraphicFramePr/>
          <p:nvPr/>
        </p:nvGraphicFramePr>
        <p:xfrm>
          <a:off x="3590977" y="2419467"/>
          <a:ext cx="3000000" cy="3000000"/>
        </p:xfrm>
        <a:graphic>
          <a:graphicData uri="http://schemas.openxmlformats.org/drawingml/2006/table">
            <a:tbl>
              <a:tblPr bandRow="1" firstRow="1">
                <a:noFill/>
                <a:tableStyleId>{661A6B82-CEE3-4AC2-85D4-806C878F2552}</a:tableStyleId>
              </a:tblPr>
              <a:tblGrid>
                <a:gridCol w="1215250"/>
                <a:gridCol w="1704300"/>
                <a:gridCol w="1505750"/>
                <a:gridCol w="992800"/>
              </a:tblGrid>
              <a:tr h="545625">
                <a:tc>
                  <a:txBody>
                    <a:bodyPr/>
                    <a:lstStyle/>
                    <a:p>
                      <a:pPr indent="0" lvl="0" marL="0" marR="0" rtl="0" algn="ctr">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Certificate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Diploma</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Total </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Male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10</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2</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12</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Female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3</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8</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Total</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20</a:t>
                      </a:r>
                      <a:endParaRPr sz="2600" u="none" cap="none" strike="noStrike"/>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1"/>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29</a:t>
            </a:r>
            <a:endParaRPr b="1" sz="3959">
              <a:solidFill>
                <a:srgbClr val="00B050"/>
              </a:solidFill>
            </a:endParaRPr>
          </a:p>
        </p:txBody>
      </p:sp>
      <p:sp>
        <p:nvSpPr>
          <p:cNvPr id="312" name="Google Shape;312;p61"/>
          <p:cNvSpPr txBox="1"/>
          <p:nvPr>
            <p:ph idx="1" type="body"/>
          </p:nvPr>
        </p:nvSpPr>
        <p:spPr>
          <a:xfrm>
            <a:off x="449705" y="1169233"/>
            <a:ext cx="11422505" cy="54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25 colored balls are distributed in three bags, which are identical in appearance as follows: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bag is selected as random from which a ball is drawn at random.</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Find the probability that the ball is yellow.</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Given that ball is yellow, what is the probability that bag 2 was selected.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313" name="Google Shape;313;p61"/>
          <p:cNvGraphicFramePr/>
          <p:nvPr/>
        </p:nvGraphicFramePr>
        <p:xfrm>
          <a:off x="4880130" y="1624756"/>
          <a:ext cx="3000000" cy="3000000"/>
        </p:xfrm>
        <a:graphic>
          <a:graphicData uri="http://schemas.openxmlformats.org/drawingml/2006/table">
            <a:tbl>
              <a:tblPr bandRow="1" firstRow="1">
                <a:noFill/>
                <a:tableStyleId>{661A6B82-CEE3-4AC2-85D4-806C878F2552}</a:tableStyleId>
              </a:tblPr>
              <a:tblGrid>
                <a:gridCol w="1398425"/>
                <a:gridCol w="1398425"/>
                <a:gridCol w="1398425"/>
                <a:gridCol w="1398425"/>
                <a:gridCol w="1398425"/>
              </a:tblGrid>
              <a:tr h="47790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gridSpan="3">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BAG</a:t>
                      </a:r>
                      <a:endParaRPr sz="2600" u="none" cap="none" strike="noStrike"/>
                    </a:p>
                  </a:txBody>
                  <a:tcPr marT="45725" marB="45725" marR="91450" marL="91450"/>
                </a:tc>
                <a:tc hMerge="1"/>
                <a:tc hMerge="1"/>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1</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2</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3</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Total</a:t>
                      </a:r>
                      <a:endParaRPr b="1" sz="2600" u="none" cap="none" strike="noStrike"/>
                    </a:p>
                  </a:txBody>
                  <a:tcPr marT="45725" marB="45725" marR="91450" marL="91450"/>
                </a:tc>
              </a:tr>
              <a:tr h="49527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Green</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1</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3</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4</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8</a:t>
                      </a:r>
                      <a:endParaRPr sz="2600" u="none" cap="none" strike="noStrike">
                        <a:solidFill>
                          <a:srgbClr val="FF0000"/>
                        </a:solidFill>
                      </a:endParaRPr>
                    </a:p>
                  </a:txBody>
                  <a:tcPr marT="45725" marB="45725" marR="91450" marL="91450"/>
                </a:tc>
              </a:tr>
              <a:tr h="51412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Yellow</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2</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2</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3</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7</a:t>
                      </a:r>
                      <a:endParaRPr sz="2600" u="none" cap="none" strike="noStrike">
                        <a:solidFill>
                          <a:srgbClr val="FF0000"/>
                        </a:solidFill>
                      </a:endParaRPr>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Red</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4</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5</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1</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10</a:t>
                      </a:r>
                      <a:endParaRPr sz="2600" u="none" cap="none" strike="noStrike">
                        <a:solidFill>
                          <a:srgbClr val="FF0000"/>
                        </a:solidFill>
                      </a:endParaRPr>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Total</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7</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10</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8</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25</a:t>
                      </a:r>
                      <a:endParaRPr b="1" sz="2600" u="none" cap="none" strike="noStrike">
                        <a:solidFill>
                          <a:srgbClr val="00B050"/>
                        </a:solidFill>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5"/>
          <p:cNvSpPr txBox="1"/>
          <p:nvPr>
            <p:ph type="title"/>
          </p:nvPr>
        </p:nvSpPr>
        <p:spPr>
          <a:xfrm>
            <a:off x="522514" y="365125"/>
            <a:ext cx="11161486"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08 – 10 </a:t>
            </a:r>
            <a:endParaRPr>
              <a:solidFill>
                <a:srgbClr val="00B050"/>
              </a:solidFill>
              <a:latin typeface="Arial Black"/>
              <a:ea typeface="Arial Black"/>
              <a:cs typeface="Arial Black"/>
              <a:sym typeface="Arial Black"/>
            </a:endParaRPr>
          </a:p>
        </p:txBody>
      </p:sp>
      <p:sp>
        <p:nvSpPr>
          <p:cNvPr id="107" name="Google Shape;107;p35"/>
          <p:cNvSpPr txBox="1"/>
          <p:nvPr>
            <p:ph idx="1" type="body"/>
          </p:nvPr>
        </p:nvSpPr>
        <p:spPr>
          <a:xfrm>
            <a:off x="522514" y="1825625"/>
            <a:ext cx="11161486" cy="4351338"/>
          </a:xfrm>
          <a:prstGeom prst="rect">
            <a:avLst/>
          </a:prstGeom>
          <a:noFill/>
          <a:ln>
            <a:noFill/>
          </a:ln>
        </p:spPr>
        <p:txBody>
          <a:bodyPr anchorCtr="0" anchor="t" bIns="45700" lIns="91425" spcFirstLastPara="1" rIns="91425" wrap="square" tIns="45700">
            <a:normAutofit/>
          </a:bodyPr>
          <a:lstStyle/>
          <a:p>
            <a:pPr indent="0" lvl="0" marL="0" rtl="0" algn="just">
              <a:lnSpc>
                <a:spcPct val="70000"/>
              </a:lnSpc>
              <a:spcBef>
                <a:spcPts val="0"/>
              </a:spcBef>
              <a:spcAft>
                <a:spcPts val="0"/>
              </a:spcAft>
              <a:buClr>
                <a:schemeClr val="dk1"/>
              </a:buClr>
              <a:buSzPts val="2590"/>
              <a:buNone/>
            </a:pPr>
            <a:r>
              <a:rPr lang="en-US" sz="2590"/>
              <a:t>8. 	John is going to graduate from an industrial engineering department 	in a 	university by the end of the semester. After being interviewed 	at two companies he likes, he assesses that his probability of 	  getting an 	offer from company </a:t>
            </a:r>
            <a:r>
              <a:rPr i="1" lang="en-US" sz="2590"/>
              <a:t>A </a:t>
            </a:r>
            <a:r>
              <a:rPr lang="en-US" sz="2590"/>
              <a:t>is 0.8, and his probability of getting an offer from 	company </a:t>
            </a:r>
            <a:r>
              <a:rPr i="1" lang="en-US" sz="2590"/>
              <a:t>B </a:t>
            </a:r>
            <a:r>
              <a:rPr lang="en-US" sz="2590"/>
              <a:t>is 0.6. If he believes that the probability that he will get 	offers 	from both companies is 0.5, what is the probability that he will get at 	least one offer from these two companies?</a:t>
            </a:r>
            <a:endParaRPr/>
          </a:p>
          <a:p>
            <a:pPr indent="-514350" lvl="0" marL="514350" rtl="0" algn="just">
              <a:lnSpc>
                <a:spcPct val="70000"/>
              </a:lnSpc>
              <a:spcBef>
                <a:spcPts val="1000"/>
              </a:spcBef>
              <a:spcAft>
                <a:spcPts val="0"/>
              </a:spcAft>
              <a:buClr>
                <a:schemeClr val="dk1"/>
              </a:buClr>
              <a:buSzPts val="2590"/>
              <a:buAutoNum type="arabicPeriod" startAt="9"/>
            </a:pPr>
            <a:r>
              <a:rPr lang="en-US" sz="2590"/>
              <a:t>     What is the probability of getting a total of 7 or 11 when a pair of fair 	dice is tossed?</a:t>
            </a:r>
            <a:endParaRPr/>
          </a:p>
          <a:p>
            <a:pPr indent="-514350" lvl="0" marL="514350" rtl="0" algn="just">
              <a:lnSpc>
                <a:spcPct val="70000"/>
              </a:lnSpc>
              <a:spcBef>
                <a:spcPts val="1000"/>
              </a:spcBef>
              <a:spcAft>
                <a:spcPts val="0"/>
              </a:spcAft>
              <a:buClr>
                <a:schemeClr val="dk1"/>
              </a:buClr>
              <a:buSzPts val="2590"/>
              <a:buAutoNum type="arabicPeriod" startAt="9"/>
            </a:pPr>
            <a:r>
              <a:rPr lang="en-US" sz="2590"/>
              <a:t>     If the probabilities are, respectively, 0.09, 0.15, 0.21, and 0.23 that a      	person purchasing a new automobile will choose the color green, white, 	red, or blue, what is the probability that a given buyer will purchase a new 	automobile that comes in one of those colors?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20" name="Google Shape;320;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1" name="Google Shape;321;p62"/>
          <p:cNvPicPr preferRelativeResize="0"/>
          <p:nvPr/>
        </p:nvPicPr>
        <p:blipFill rotWithShape="1">
          <a:blip r:embed="rId3">
            <a:alphaModFix/>
          </a:blip>
          <a:srcRect b="0" l="0" r="0" t="0"/>
          <a:stretch/>
        </p:blipFill>
        <p:spPr>
          <a:xfrm>
            <a:off x="1082266" y="485046"/>
            <a:ext cx="10027468" cy="58118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Examples (11 – 12) </a:t>
            </a:r>
            <a:endParaRPr sz="4000">
              <a:solidFill>
                <a:srgbClr val="00B050"/>
              </a:solidFill>
              <a:latin typeface="Arial Black"/>
              <a:ea typeface="Arial Black"/>
              <a:cs typeface="Arial Black"/>
              <a:sym typeface="Arial Black"/>
            </a:endParaRPr>
          </a:p>
        </p:txBody>
      </p:sp>
      <p:sp>
        <p:nvSpPr>
          <p:cNvPr id="114" name="Google Shape;114;p36"/>
          <p:cNvSpPr txBox="1"/>
          <p:nvPr>
            <p:ph idx="1" type="body"/>
          </p:nvPr>
        </p:nvSpPr>
        <p:spPr>
          <a:xfrm>
            <a:off x="464457" y="1825625"/>
            <a:ext cx="11466286" cy="4618718"/>
          </a:xfrm>
          <a:prstGeom prst="rect">
            <a:avLst/>
          </a:prstGeom>
          <a:noFill/>
          <a:ln>
            <a:noFill/>
          </a:ln>
        </p:spPr>
        <p:txBody>
          <a:bodyPr anchorCtr="0" anchor="t" bIns="45700" lIns="91425" spcFirstLastPara="1" rIns="91425" wrap="square" tIns="45700">
            <a:normAutofit/>
          </a:bodyPr>
          <a:lstStyle/>
          <a:p>
            <a:pPr indent="-514350" lvl="0" marL="514350" rtl="0" algn="just">
              <a:lnSpc>
                <a:spcPct val="70000"/>
              </a:lnSpc>
              <a:spcBef>
                <a:spcPts val="0"/>
              </a:spcBef>
              <a:spcAft>
                <a:spcPts val="0"/>
              </a:spcAft>
              <a:buClr>
                <a:schemeClr val="dk1"/>
              </a:buClr>
              <a:buSzPts val="2590"/>
              <a:buAutoNum type="arabicPeriod" startAt="11"/>
            </a:pPr>
            <a:r>
              <a:rPr lang="en-US" sz="2590"/>
              <a:t>If the probabilities that an automobile mechanic will service 3, 4, 5, 6, 7, or 8 or more cars on any given workday are, respectively, 0.12, 0.19, 0.28, 0.24, 0.10, and 0.07, what is the probability that he will service at least 5 cars on his next day at work? </a:t>
            </a:r>
            <a:endParaRPr sz="2590"/>
          </a:p>
          <a:p>
            <a:pPr indent="-514350" lvl="0" marL="514350" rtl="0" algn="just">
              <a:lnSpc>
                <a:spcPct val="70000"/>
              </a:lnSpc>
              <a:spcBef>
                <a:spcPts val="1000"/>
              </a:spcBef>
              <a:spcAft>
                <a:spcPts val="0"/>
              </a:spcAft>
              <a:buClr>
                <a:schemeClr val="dk1"/>
              </a:buClr>
              <a:buSzPts val="2590"/>
              <a:buAutoNum type="arabicPeriod" startAt="11"/>
            </a:pPr>
            <a:r>
              <a:rPr lang="en-US" sz="2590"/>
              <a:t> Suppose the manufacturer’s specifications for the length of a certain type of computer cable are 2000 </a:t>
            </a:r>
            <a:r>
              <a:rPr i="1" lang="en-US" sz="2590"/>
              <a:t>± </a:t>
            </a:r>
            <a:r>
              <a:rPr lang="en-US" sz="2590"/>
              <a:t>10 millimeters. In this industry, it is known that small cable is just as likely to be defective (not meeting specifications) as large cable. That is, the probability of randomly producing a cable with length exceeding 2010 millimeters is equal to the probability of producing a cable with length smaller than 1990 millimeters. The probability that the production procedure meets specifications is known to be 0.99. </a:t>
            </a:r>
            <a:endParaRPr sz="2590"/>
          </a:p>
          <a:p>
            <a:pPr indent="0" lvl="0" marL="0" rtl="0" algn="just">
              <a:lnSpc>
                <a:spcPct val="70000"/>
              </a:lnSpc>
              <a:spcBef>
                <a:spcPts val="1000"/>
              </a:spcBef>
              <a:spcAft>
                <a:spcPts val="0"/>
              </a:spcAft>
              <a:buClr>
                <a:schemeClr val="dk1"/>
              </a:buClr>
              <a:buSzPts val="2590"/>
              <a:buNone/>
            </a:pPr>
            <a:r>
              <a:rPr lang="en-US" sz="2590"/>
              <a:t>	(a) What is the probability that a cable selected randomly is too large?</a:t>
            </a:r>
            <a:br>
              <a:rPr lang="en-US" sz="2590"/>
            </a:br>
            <a:r>
              <a:rPr lang="en-US" sz="2590"/>
              <a:t>	(b) What is the probability that a randomly selected cable is larger than 1990 	      millimeters?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7"/>
          <p:cNvSpPr txBox="1"/>
          <p:nvPr>
            <p:ph type="title"/>
          </p:nvPr>
        </p:nvSpPr>
        <p:spPr>
          <a:xfrm>
            <a:off x="838200" y="249012"/>
            <a:ext cx="10515600" cy="5057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Exercises</a:t>
            </a:r>
            <a:endParaRPr sz="3240">
              <a:solidFill>
                <a:srgbClr val="00B050"/>
              </a:solidFill>
              <a:latin typeface="Arial Black"/>
              <a:ea typeface="Arial Black"/>
              <a:cs typeface="Arial Black"/>
              <a:sym typeface="Arial Black"/>
            </a:endParaRPr>
          </a:p>
        </p:txBody>
      </p:sp>
      <p:sp>
        <p:nvSpPr>
          <p:cNvPr id="120" name="Google Shape;120;p37"/>
          <p:cNvSpPr txBox="1"/>
          <p:nvPr>
            <p:ph idx="1" type="body"/>
          </p:nvPr>
        </p:nvSpPr>
        <p:spPr>
          <a:xfrm>
            <a:off x="566057" y="957942"/>
            <a:ext cx="11016343" cy="555897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1" name="Google Shape;121;p37"/>
          <p:cNvPicPr preferRelativeResize="0"/>
          <p:nvPr/>
        </p:nvPicPr>
        <p:blipFill rotWithShape="1">
          <a:blip r:embed="rId3">
            <a:alphaModFix/>
          </a:blip>
          <a:srcRect b="0" l="0" r="0" t="0"/>
          <a:stretch/>
        </p:blipFill>
        <p:spPr>
          <a:xfrm>
            <a:off x="2341222" y="957942"/>
            <a:ext cx="7509556" cy="5665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8" name="Google Shape;12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9" name="Google Shape;129;p38"/>
          <p:cNvPicPr preferRelativeResize="0"/>
          <p:nvPr/>
        </p:nvPicPr>
        <p:blipFill rotWithShape="1">
          <a:blip r:embed="rId3">
            <a:alphaModFix/>
          </a:blip>
          <a:srcRect b="0" l="0" r="0" t="0"/>
          <a:stretch/>
        </p:blipFill>
        <p:spPr>
          <a:xfrm>
            <a:off x="1751500" y="1825623"/>
            <a:ext cx="8689000" cy="271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6" name="Google Shape;13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7" name="Google Shape;137;p39"/>
          <p:cNvPicPr preferRelativeResize="0"/>
          <p:nvPr/>
        </p:nvPicPr>
        <p:blipFill rotWithShape="1">
          <a:blip r:embed="rId3">
            <a:alphaModFix/>
          </a:blip>
          <a:srcRect b="0" l="0" r="0" t="0"/>
          <a:stretch/>
        </p:blipFill>
        <p:spPr>
          <a:xfrm>
            <a:off x="1655762" y="1690688"/>
            <a:ext cx="9423384" cy="1162277"/>
          </a:xfrm>
          <a:prstGeom prst="rect">
            <a:avLst/>
          </a:prstGeom>
          <a:noFill/>
          <a:ln>
            <a:noFill/>
          </a:ln>
        </p:spPr>
      </p:pic>
      <p:pic>
        <p:nvPicPr>
          <p:cNvPr id="138" name="Google Shape;138;p39"/>
          <p:cNvPicPr preferRelativeResize="0"/>
          <p:nvPr/>
        </p:nvPicPr>
        <p:blipFill rotWithShape="1">
          <a:blip r:embed="rId4">
            <a:alphaModFix/>
          </a:blip>
          <a:srcRect b="0" l="0" r="0" t="0"/>
          <a:stretch/>
        </p:blipFill>
        <p:spPr>
          <a:xfrm>
            <a:off x="2299095" y="2637290"/>
            <a:ext cx="8364702" cy="26313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5" name="Google Shape;145;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6" name="Google Shape;146;p40"/>
          <p:cNvPicPr preferRelativeResize="0"/>
          <p:nvPr/>
        </p:nvPicPr>
        <p:blipFill rotWithShape="1">
          <a:blip r:embed="rId3">
            <a:alphaModFix/>
          </a:blip>
          <a:srcRect b="0" l="0" r="0" t="0"/>
          <a:stretch/>
        </p:blipFill>
        <p:spPr>
          <a:xfrm>
            <a:off x="1965183" y="1027906"/>
            <a:ext cx="8261633" cy="4362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b="1" lang="en-US" sz="4000">
                <a:solidFill>
                  <a:srgbClr val="00B050"/>
                </a:solidFill>
                <a:latin typeface="Arial Black"/>
                <a:ea typeface="Arial Black"/>
                <a:cs typeface="Arial Black"/>
                <a:sym typeface="Arial Black"/>
              </a:rPr>
              <a:t>The Product Rule: </a:t>
            </a:r>
            <a:br>
              <a:rPr b="1" lang="en-US" sz="4000">
                <a:solidFill>
                  <a:srgbClr val="00B050"/>
                </a:solidFill>
                <a:latin typeface="Arial Black"/>
                <a:ea typeface="Arial Black"/>
                <a:cs typeface="Arial Black"/>
                <a:sym typeface="Arial Black"/>
              </a:rPr>
            </a:br>
            <a:r>
              <a:rPr b="1" lang="en-US" sz="4000">
                <a:solidFill>
                  <a:srgbClr val="00B050"/>
                </a:solidFill>
                <a:latin typeface="Arial Black"/>
                <a:ea typeface="Arial Black"/>
                <a:cs typeface="Arial Black"/>
                <a:sym typeface="Arial Black"/>
              </a:rPr>
              <a:t>Independent Events</a:t>
            </a:r>
            <a:endParaRPr b="1" sz="4000">
              <a:solidFill>
                <a:srgbClr val="00B050"/>
              </a:solidFill>
              <a:latin typeface="Arial Black"/>
              <a:ea typeface="Arial Black"/>
              <a:cs typeface="Arial Black"/>
              <a:sym typeface="Arial Black"/>
            </a:endParaRPr>
          </a:p>
        </p:txBody>
      </p:sp>
      <p:sp>
        <p:nvSpPr>
          <p:cNvPr id="152" name="Google Shape;152;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3" name="Google Shape;153;p41"/>
          <p:cNvPicPr preferRelativeResize="0"/>
          <p:nvPr/>
        </p:nvPicPr>
        <p:blipFill rotWithShape="1">
          <a:blip r:embed="rId3">
            <a:alphaModFix/>
          </a:blip>
          <a:srcRect b="0" l="0" r="0" t="0"/>
          <a:stretch/>
        </p:blipFill>
        <p:spPr>
          <a:xfrm>
            <a:off x="377937" y="1825625"/>
            <a:ext cx="11436126" cy="2383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2019-02-07T14:40:47Z</dcterms:created>
  <dc:creator>Osama Bin Ajaz</dc:creator>
</cp:coreProperties>
</file>