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2" r:id="rId1"/>
  </p:sldMasterIdLst>
  <p:sldIdLst>
    <p:sldId id="268" r:id="rId2"/>
    <p:sldId id="257" r:id="rId3"/>
    <p:sldId id="261" r:id="rId4"/>
    <p:sldId id="262" r:id="rId5"/>
    <p:sldId id="264" r:id="rId6"/>
    <p:sldId id="265" r:id="rId7"/>
    <p:sldId id="267" r:id="rId8"/>
    <p:sldId id="269" r:id="rId9"/>
    <p:sldId id="270" r:id="rId10"/>
    <p:sldId id="271" r:id="rId11"/>
    <p:sldId id="272" r:id="rId12"/>
    <p:sldId id="273" r:id="rId13"/>
    <p:sldId id="274" r:id="rId14"/>
    <p:sldId id="275" r:id="rId15"/>
    <p:sldId id="276" r:id="rId16"/>
    <p:sldId id="277" r:id="rId17"/>
    <p:sldId id="27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88" d="100"/>
          <a:sy n="88" d="100"/>
        </p:scale>
        <p:origin x="50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ABC502-60DC-4565-A67E-97C268740523}"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F9869-1B38-41B3-97D9-2CECD6C058DE}" type="slidenum">
              <a:rPr lang="en-US" smtClean="0"/>
              <a:t>‹#›</a:t>
            </a:fld>
            <a:endParaRPr lang="en-US"/>
          </a:p>
        </p:txBody>
      </p:sp>
    </p:spTree>
    <p:extLst>
      <p:ext uri="{BB962C8B-B14F-4D97-AF65-F5344CB8AC3E}">
        <p14:creationId xmlns:p14="http://schemas.microsoft.com/office/powerpoint/2010/main" val="3305299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ABC502-60DC-4565-A67E-97C268740523}"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4F9869-1B38-41B3-97D9-2CECD6C058DE}" type="slidenum">
              <a:rPr lang="en-US" smtClean="0"/>
              <a:t>‹#›</a:t>
            </a:fld>
            <a:endParaRPr lang="en-US"/>
          </a:p>
        </p:txBody>
      </p:sp>
    </p:spTree>
    <p:extLst>
      <p:ext uri="{BB962C8B-B14F-4D97-AF65-F5344CB8AC3E}">
        <p14:creationId xmlns:p14="http://schemas.microsoft.com/office/powerpoint/2010/main" val="2494346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ABC502-60DC-4565-A67E-97C268740523}"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4F9869-1B38-41B3-97D9-2CECD6C058DE}" type="slidenum">
              <a:rPr lang="en-US" smtClean="0"/>
              <a:t>‹#›</a:t>
            </a:fld>
            <a:endParaRPr lang="en-US"/>
          </a:p>
        </p:txBody>
      </p:sp>
    </p:spTree>
    <p:extLst>
      <p:ext uri="{BB962C8B-B14F-4D97-AF65-F5344CB8AC3E}">
        <p14:creationId xmlns:p14="http://schemas.microsoft.com/office/powerpoint/2010/main" val="36651422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ABC502-60DC-4565-A67E-97C268740523}"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4F9869-1B38-41B3-97D9-2CECD6C058DE}"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85220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ABC502-60DC-4565-A67E-97C268740523}"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4F9869-1B38-41B3-97D9-2CECD6C058DE}" type="slidenum">
              <a:rPr lang="en-US" smtClean="0"/>
              <a:t>‹#›</a:t>
            </a:fld>
            <a:endParaRPr lang="en-US"/>
          </a:p>
        </p:txBody>
      </p:sp>
    </p:spTree>
    <p:extLst>
      <p:ext uri="{BB962C8B-B14F-4D97-AF65-F5344CB8AC3E}">
        <p14:creationId xmlns:p14="http://schemas.microsoft.com/office/powerpoint/2010/main" val="1376624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7ABC502-60DC-4565-A67E-97C268740523}" type="datetimeFigureOut">
              <a:rPr lang="en-US" smtClean="0"/>
              <a:t>11/27/2019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4F9869-1B38-41B3-97D9-2CECD6C058DE}" type="slidenum">
              <a:rPr lang="en-US" smtClean="0"/>
              <a:t>‹#›</a:t>
            </a:fld>
            <a:endParaRPr lang="en-US"/>
          </a:p>
        </p:txBody>
      </p:sp>
    </p:spTree>
    <p:extLst>
      <p:ext uri="{BB962C8B-B14F-4D97-AF65-F5344CB8AC3E}">
        <p14:creationId xmlns:p14="http://schemas.microsoft.com/office/powerpoint/2010/main" val="17296648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7ABC502-60DC-4565-A67E-97C268740523}" type="datetimeFigureOut">
              <a:rPr lang="en-US" smtClean="0"/>
              <a:t>11/27/2019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4F9869-1B38-41B3-97D9-2CECD6C058DE}" type="slidenum">
              <a:rPr lang="en-US" smtClean="0"/>
              <a:t>‹#›</a:t>
            </a:fld>
            <a:endParaRPr lang="en-US"/>
          </a:p>
        </p:txBody>
      </p:sp>
    </p:spTree>
    <p:extLst>
      <p:ext uri="{BB962C8B-B14F-4D97-AF65-F5344CB8AC3E}">
        <p14:creationId xmlns:p14="http://schemas.microsoft.com/office/powerpoint/2010/main" val="2514743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ABC502-60DC-4565-A67E-97C268740523}"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F9869-1B38-41B3-97D9-2CECD6C058DE}" type="slidenum">
              <a:rPr lang="en-US" smtClean="0"/>
              <a:t>‹#›</a:t>
            </a:fld>
            <a:endParaRPr lang="en-US"/>
          </a:p>
        </p:txBody>
      </p:sp>
    </p:spTree>
    <p:extLst>
      <p:ext uri="{BB962C8B-B14F-4D97-AF65-F5344CB8AC3E}">
        <p14:creationId xmlns:p14="http://schemas.microsoft.com/office/powerpoint/2010/main" val="37123986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ABC502-60DC-4565-A67E-97C268740523}"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F9869-1B38-41B3-97D9-2CECD6C058DE}" type="slidenum">
              <a:rPr lang="en-US" smtClean="0"/>
              <a:t>‹#›</a:t>
            </a:fld>
            <a:endParaRPr lang="en-US"/>
          </a:p>
        </p:txBody>
      </p:sp>
    </p:spTree>
    <p:extLst>
      <p:ext uri="{BB962C8B-B14F-4D97-AF65-F5344CB8AC3E}">
        <p14:creationId xmlns:p14="http://schemas.microsoft.com/office/powerpoint/2010/main" val="4274730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ABC502-60DC-4565-A67E-97C268740523}"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F9869-1B38-41B3-97D9-2CECD6C058DE}" type="slidenum">
              <a:rPr lang="en-US" smtClean="0"/>
              <a:t>‹#›</a:t>
            </a:fld>
            <a:endParaRPr lang="en-US"/>
          </a:p>
        </p:txBody>
      </p:sp>
    </p:spTree>
    <p:extLst>
      <p:ext uri="{BB962C8B-B14F-4D97-AF65-F5344CB8AC3E}">
        <p14:creationId xmlns:p14="http://schemas.microsoft.com/office/powerpoint/2010/main" val="3490747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ABC502-60DC-4565-A67E-97C268740523}"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F9869-1B38-41B3-97D9-2CECD6C058DE}" type="slidenum">
              <a:rPr lang="en-US" smtClean="0"/>
              <a:t>‹#›</a:t>
            </a:fld>
            <a:endParaRPr lang="en-US"/>
          </a:p>
        </p:txBody>
      </p:sp>
    </p:spTree>
    <p:extLst>
      <p:ext uri="{BB962C8B-B14F-4D97-AF65-F5344CB8AC3E}">
        <p14:creationId xmlns:p14="http://schemas.microsoft.com/office/powerpoint/2010/main" val="4138847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ABC502-60DC-4565-A67E-97C268740523}"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4F9869-1B38-41B3-97D9-2CECD6C058DE}" type="slidenum">
              <a:rPr lang="en-US" smtClean="0"/>
              <a:t>‹#›</a:t>
            </a:fld>
            <a:endParaRPr lang="en-US"/>
          </a:p>
        </p:txBody>
      </p:sp>
    </p:spTree>
    <p:extLst>
      <p:ext uri="{BB962C8B-B14F-4D97-AF65-F5344CB8AC3E}">
        <p14:creationId xmlns:p14="http://schemas.microsoft.com/office/powerpoint/2010/main" val="1480850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ABC502-60DC-4565-A67E-97C268740523}" type="datetimeFigureOut">
              <a:rPr lang="en-US" smtClean="0"/>
              <a:t>11/27/2019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4F9869-1B38-41B3-97D9-2CECD6C058DE}" type="slidenum">
              <a:rPr lang="en-US" smtClean="0"/>
              <a:t>‹#›</a:t>
            </a:fld>
            <a:endParaRPr lang="en-US"/>
          </a:p>
        </p:txBody>
      </p:sp>
    </p:spTree>
    <p:extLst>
      <p:ext uri="{BB962C8B-B14F-4D97-AF65-F5344CB8AC3E}">
        <p14:creationId xmlns:p14="http://schemas.microsoft.com/office/powerpoint/2010/main" val="679988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ABC502-60DC-4565-A67E-97C268740523}" type="datetimeFigureOut">
              <a:rPr lang="en-US" smtClean="0"/>
              <a:t>11/27/2019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4F9869-1B38-41B3-97D9-2CECD6C058DE}" type="slidenum">
              <a:rPr lang="en-US" smtClean="0"/>
              <a:t>‹#›</a:t>
            </a:fld>
            <a:endParaRPr lang="en-US"/>
          </a:p>
        </p:txBody>
      </p:sp>
    </p:spTree>
    <p:extLst>
      <p:ext uri="{BB962C8B-B14F-4D97-AF65-F5344CB8AC3E}">
        <p14:creationId xmlns:p14="http://schemas.microsoft.com/office/powerpoint/2010/main" val="1879525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ABC502-60DC-4565-A67E-97C268740523}" type="datetimeFigureOut">
              <a:rPr lang="en-US" smtClean="0"/>
              <a:t>11/27/2019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4F9869-1B38-41B3-97D9-2CECD6C058DE}" type="slidenum">
              <a:rPr lang="en-US" smtClean="0"/>
              <a:t>‹#›</a:t>
            </a:fld>
            <a:endParaRPr lang="en-US"/>
          </a:p>
        </p:txBody>
      </p:sp>
    </p:spTree>
    <p:extLst>
      <p:ext uri="{BB962C8B-B14F-4D97-AF65-F5344CB8AC3E}">
        <p14:creationId xmlns:p14="http://schemas.microsoft.com/office/powerpoint/2010/main" val="3447172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ABC502-60DC-4565-A67E-97C268740523}"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4F9869-1B38-41B3-97D9-2CECD6C058DE}" type="slidenum">
              <a:rPr lang="en-US" smtClean="0"/>
              <a:t>‹#›</a:t>
            </a:fld>
            <a:endParaRPr lang="en-US"/>
          </a:p>
        </p:txBody>
      </p:sp>
    </p:spTree>
    <p:extLst>
      <p:ext uri="{BB962C8B-B14F-4D97-AF65-F5344CB8AC3E}">
        <p14:creationId xmlns:p14="http://schemas.microsoft.com/office/powerpoint/2010/main" val="3742424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ABC502-60DC-4565-A67E-97C268740523}"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4F9869-1B38-41B3-97D9-2CECD6C058DE}" type="slidenum">
              <a:rPr lang="en-US" smtClean="0"/>
              <a:t>‹#›</a:t>
            </a:fld>
            <a:endParaRPr lang="en-US"/>
          </a:p>
        </p:txBody>
      </p:sp>
    </p:spTree>
    <p:extLst>
      <p:ext uri="{BB962C8B-B14F-4D97-AF65-F5344CB8AC3E}">
        <p14:creationId xmlns:p14="http://schemas.microsoft.com/office/powerpoint/2010/main" val="958106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7ABC502-60DC-4565-A67E-97C268740523}" type="datetimeFigureOut">
              <a:rPr lang="en-US" smtClean="0"/>
              <a:t>11/27/2019</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24F9869-1B38-41B3-97D9-2CECD6C058DE}" type="slidenum">
              <a:rPr lang="en-US" smtClean="0"/>
              <a:t>‹#›</a:t>
            </a:fld>
            <a:endParaRPr lang="en-US"/>
          </a:p>
        </p:txBody>
      </p:sp>
    </p:spTree>
    <p:extLst>
      <p:ext uri="{BB962C8B-B14F-4D97-AF65-F5344CB8AC3E}">
        <p14:creationId xmlns:p14="http://schemas.microsoft.com/office/powerpoint/2010/main" val="1537030188"/>
      </p:ext>
    </p:extLst>
  </p:cSld>
  <p:clrMap bg1="dk1" tx1="lt1" bg2="dk2" tx2="lt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 id="2147483904" r:id="rId12"/>
    <p:sldLayoutId id="2147483905" r:id="rId13"/>
    <p:sldLayoutId id="2147483906" r:id="rId14"/>
    <p:sldLayoutId id="2147483907" r:id="rId15"/>
    <p:sldLayoutId id="2147483908" r:id="rId16"/>
    <p:sldLayoutId id="214748390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i="1" u="sng" dirty="0"/>
              <a:t>What Is Linux?</a:t>
            </a:r>
            <a:br>
              <a:rPr lang="en-US" b="1" i="1" u="sng" dirty="0"/>
            </a:br>
            <a:endParaRPr lang="en-US" dirty="0"/>
          </a:p>
        </p:txBody>
      </p:sp>
      <p:sp>
        <p:nvSpPr>
          <p:cNvPr id="3" name="Content Placeholder 2"/>
          <p:cNvSpPr>
            <a:spLocks noGrp="1"/>
          </p:cNvSpPr>
          <p:nvPr>
            <p:ph idx="1"/>
          </p:nvPr>
        </p:nvSpPr>
        <p:spPr/>
        <p:txBody>
          <a:bodyPr>
            <a:normAutofit/>
          </a:bodyPr>
          <a:lstStyle/>
          <a:p>
            <a:pPr marL="0" indent="0">
              <a:buNone/>
            </a:pPr>
            <a:r>
              <a:rPr lang="en-US" dirty="0"/>
              <a:t>Just like Windows, iOS, and Mac OS, Linux is an operating system. In fact, one of the most popular platforms on the planet, Android, is powered by the Linux operating system, besides being the platform of choice to run desktops, servers, and embedded systems across the globe, Linux is one of the most reliable, secure and worry-free operating systems available.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1990" y="4368545"/>
            <a:ext cx="3982810" cy="2230373"/>
          </a:xfrm>
          <a:prstGeom prst="rect">
            <a:avLst/>
          </a:prstGeom>
        </p:spPr>
      </p:pic>
    </p:spTree>
    <p:extLst>
      <p:ext uri="{BB962C8B-B14F-4D97-AF65-F5344CB8AC3E}">
        <p14:creationId xmlns:p14="http://schemas.microsoft.com/office/powerpoint/2010/main" val="33126783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9F621-EE9E-4A40-A0F3-C9908896C2B4}"/>
              </a:ext>
            </a:extLst>
          </p:cNvPr>
          <p:cNvSpPr>
            <a:spLocks noGrp="1"/>
          </p:cNvSpPr>
          <p:nvPr>
            <p:ph type="title"/>
          </p:nvPr>
        </p:nvSpPr>
        <p:spPr/>
        <p:txBody>
          <a:bodyPr>
            <a:normAutofit/>
          </a:bodyPr>
          <a:lstStyle/>
          <a:p>
            <a:pPr algn="ctr"/>
            <a:r>
              <a:rPr lang="en-US" b="1" i="1" u="sng" dirty="0"/>
              <a:t>Shell Scripting:</a:t>
            </a:r>
            <a:r>
              <a:rPr lang="en-US" sz="2000" b="1" i="1" u="sng" dirty="0"/>
              <a:t/>
            </a:r>
            <a:br>
              <a:rPr lang="en-US" sz="2000" b="1" i="1" u="sng" dirty="0"/>
            </a:br>
            <a:endParaRPr lang="en-US" b="1" i="1" u="sng" dirty="0"/>
          </a:p>
        </p:txBody>
      </p:sp>
      <p:sp>
        <p:nvSpPr>
          <p:cNvPr id="3" name="Content Placeholder 2">
            <a:extLst>
              <a:ext uri="{FF2B5EF4-FFF2-40B4-BE49-F238E27FC236}">
                <a16:creationId xmlns:a16="http://schemas.microsoft.com/office/drawing/2014/main" id="{AD38CC2A-5EC7-4542-81AF-EB15505191EE}"/>
              </a:ext>
            </a:extLst>
          </p:cNvPr>
          <p:cNvSpPr>
            <a:spLocks noGrp="1"/>
          </p:cNvSpPr>
          <p:nvPr>
            <p:ph idx="1"/>
          </p:nvPr>
        </p:nvSpPr>
        <p:spPr>
          <a:xfrm>
            <a:off x="838200" y="1216404"/>
            <a:ext cx="10515600" cy="4960559"/>
          </a:xfrm>
        </p:spPr>
        <p:txBody>
          <a:bodyPr>
            <a:normAutofit fontScale="77500" lnSpcReduction="20000"/>
          </a:bodyPr>
          <a:lstStyle/>
          <a:p>
            <a:pPr marL="0" indent="0">
              <a:buNone/>
            </a:pPr>
            <a:r>
              <a:rPr lang="en-US" sz="2600" dirty="0"/>
              <a:t>Shell scripting is writing a series of command for the shell to execute. It can combine lengthy and repetitive sequences of commands into a single and simple script, which can be stored and executed anytime. This reduces the effort required by the end user.</a:t>
            </a:r>
          </a:p>
          <a:p>
            <a:pPr marL="0" indent="0">
              <a:buNone/>
            </a:pPr>
            <a:r>
              <a:rPr lang="en-US" dirty="0"/>
              <a:t> </a:t>
            </a:r>
            <a:endParaRPr lang="en-US" sz="2000" dirty="0"/>
          </a:p>
          <a:p>
            <a:pPr marL="0" indent="0">
              <a:buNone/>
            </a:pPr>
            <a:r>
              <a:rPr lang="en-US" b="1" u="sng" dirty="0"/>
              <a:t>Bash Commands:</a:t>
            </a:r>
            <a:endParaRPr lang="en-US" sz="2000" b="1" u="sng" dirty="0"/>
          </a:p>
          <a:p>
            <a:pPr lvl="0"/>
            <a:r>
              <a:rPr lang="en-US" sz="3300" b="1" dirty="0"/>
              <a:t>s</a:t>
            </a:r>
            <a:r>
              <a:rPr lang="en-US" dirty="0"/>
              <a:t>: Show directory contents, lists names of files.</a:t>
            </a:r>
            <a:endParaRPr lang="en-US" sz="2400" dirty="0"/>
          </a:p>
          <a:p>
            <a:pPr lvl="0"/>
            <a:r>
              <a:rPr lang="en-US" sz="3300" b="1" dirty="0"/>
              <a:t>mkdir</a:t>
            </a:r>
            <a:r>
              <a:rPr lang="en-US" dirty="0"/>
              <a:t>: Creates a directory of the specified name.</a:t>
            </a:r>
            <a:endParaRPr lang="en-US" sz="2400" dirty="0"/>
          </a:p>
          <a:p>
            <a:pPr lvl="0"/>
            <a:r>
              <a:rPr lang="en-US" sz="3300" b="1" dirty="0"/>
              <a:t>cat</a:t>
            </a:r>
            <a:r>
              <a:rPr lang="en-US" sz="4400" b="1" dirty="0"/>
              <a:t>:</a:t>
            </a:r>
            <a:r>
              <a:rPr lang="en-US" dirty="0"/>
              <a:t> Display contents of a file.</a:t>
            </a:r>
            <a:endParaRPr lang="en-US" sz="2400" dirty="0"/>
          </a:p>
          <a:p>
            <a:pPr lvl="0"/>
            <a:r>
              <a:rPr lang="en-US" sz="3300" b="1" dirty="0"/>
              <a:t>cd</a:t>
            </a:r>
            <a:r>
              <a:rPr lang="en-US" dirty="0"/>
              <a:t>: Change directory. Change to certain directory name if provided.</a:t>
            </a:r>
            <a:endParaRPr lang="en-US" sz="2400" dirty="0"/>
          </a:p>
          <a:p>
            <a:pPr marL="457200" lvl="1" indent="0">
              <a:buNone/>
            </a:pPr>
            <a:r>
              <a:rPr lang="en-US" dirty="0"/>
              <a:t>    Changes to home directory if no directory specified.</a:t>
            </a:r>
            <a:endParaRPr lang="en-US" sz="2000" dirty="0"/>
          </a:p>
          <a:p>
            <a:pPr lvl="0"/>
            <a:r>
              <a:rPr lang="en-US" sz="3300" b="1" dirty="0"/>
              <a:t>pwd</a:t>
            </a:r>
            <a:r>
              <a:rPr lang="en-US" sz="4800" b="1" dirty="0"/>
              <a:t>:</a:t>
            </a:r>
            <a:r>
              <a:rPr lang="en-US" dirty="0"/>
              <a:t> Displays the name of the working directory.</a:t>
            </a:r>
            <a:endParaRPr lang="en-US" sz="2400" dirty="0"/>
          </a:p>
          <a:p>
            <a:endParaRPr lang="en-US" dirty="0"/>
          </a:p>
        </p:txBody>
      </p:sp>
    </p:spTree>
    <p:extLst>
      <p:ext uri="{BB962C8B-B14F-4D97-AF65-F5344CB8AC3E}">
        <p14:creationId xmlns:p14="http://schemas.microsoft.com/office/powerpoint/2010/main" val="31528135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95CF5C-629A-4527-8A04-6DC411F80102}"/>
              </a:ext>
            </a:extLst>
          </p:cNvPr>
          <p:cNvSpPr>
            <a:spLocks noGrp="1"/>
          </p:cNvSpPr>
          <p:nvPr>
            <p:ph idx="1"/>
          </p:nvPr>
        </p:nvSpPr>
        <p:spPr>
          <a:xfrm>
            <a:off x="838200" y="469783"/>
            <a:ext cx="10515600" cy="5707180"/>
          </a:xfrm>
        </p:spPr>
        <p:txBody>
          <a:bodyPr>
            <a:normAutofit/>
          </a:bodyPr>
          <a:lstStyle/>
          <a:p>
            <a:pPr lvl="0"/>
            <a:r>
              <a:rPr lang="en-US" b="1" dirty="0"/>
              <a:t>touch:</a:t>
            </a:r>
            <a:r>
              <a:rPr lang="en-US" dirty="0"/>
              <a:t> Creates a blank file with a specified name.</a:t>
            </a:r>
          </a:p>
          <a:p>
            <a:pPr lvl="0"/>
            <a:r>
              <a:rPr lang="en-US" b="1" dirty="0"/>
              <a:t>less:</a:t>
            </a:r>
            <a:r>
              <a:rPr lang="en-US" dirty="0"/>
              <a:t> View contents of specified file, page by page.</a:t>
            </a:r>
          </a:p>
          <a:p>
            <a:pPr lvl="0"/>
            <a:r>
              <a:rPr lang="en-US" b="1" dirty="0"/>
              <a:t>head/tail:</a:t>
            </a:r>
            <a:r>
              <a:rPr lang="en-US" dirty="0"/>
              <a:t> Displays the first/ last 10 lines of a file.</a:t>
            </a:r>
          </a:p>
          <a:p>
            <a:pPr lvl="0"/>
            <a:r>
              <a:rPr lang="en-US" b="1" dirty="0"/>
              <a:t>rm</a:t>
            </a:r>
            <a:r>
              <a:rPr lang="en-US" dirty="0"/>
              <a:t>: Removes a specified file. This action is permanent. There is no recycle bin.</a:t>
            </a:r>
          </a:p>
          <a:p>
            <a:pPr lvl="0"/>
            <a:r>
              <a:rPr lang="en-US" b="1" dirty="0"/>
              <a:t>rmdir</a:t>
            </a:r>
            <a:r>
              <a:rPr lang="en-US" dirty="0"/>
              <a:t>: Removes a directory.</a:t>
            </a:r>
          </a:p>
          <a:p>
            <a:pPr lvl="0"/>
            <a:r>
              <a:rPr lang="en-US" b="1" dirty="0"/>
              <a:t>history</a:t>
            </a:r>
            <a:r>
              <a:rPr lang="en-US" dirty="0"/>
              <a:t>: Display a listing of the last commands you've run.</a:t>
            </a:r>
          </a:p>
          <a:p>
            <a:pPr lvl="0"/>
            <a:r>
              <a:rPr lang="en-US" b="1" dirty="0"/>
              <a:t>cp</a:t>
            </a:r>
            <a:r>
              <a:rPr lang="en-US" dirty="0"/>
              <a:t>: Copy specified file to a new named file. Use -r flag to copy a directory.</a:t>
            </a:r>
          </a:p>
          <a:p>
            <a:pPr lvl="0"/>
            <a:r>
              <a:rPr lang="en-US" b="1" dirty="0"/>
              <a:t>mv</a:t>
            </a:r>
            <a:r>
              <a:rPr lang="en-US" dirty="0"/>
              <a:t>: Rename a specified file or directory.</a:t>
            </a:r>
          </a:p>
          <a:p>
            <a:endParaRPr lang="en-US" dirty="0"/>
          </a:p>
        </p:txBody>
      </p:sp>
    </p:spTree>
    <p:extLst>
      <p:ext uri="{BB962C8B-B14F-4D97-AF65-F5344CB8AC3E}">
        <p14:creationId xmlns:p14="http://schemas.microsoft.com/office/powerpoint/2010/main" val="36158522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1F2F104-0E80-4B6B-ADAE-04C71797B619}"/>
              </a:ext>
            </a:extLst>
          </p:cNvPr>
          <p:cNvSpPr>
            <a:spLocks noGrp="1"/>
          </p:cNvSpPr>
          <p:nvPr>
            <p:ph idx="1"/>
          </p:nvPr>
        </p:nvSpPr>
        <p:spPr>
          <a:xfrm>
            <a:off x="838200" y="318782"/>
            <a:ext cx="10515600" cy="5858181"/>
          </a:xfrm>
        </p:spPr>
        <p:txBody>
          <a:bodyPr/>
          <a:lstStyle/>
          <a:p>
            <a:pPr marL="0" indent="0">
              <a:buNone/>
            </a:pPr>
            <a:r>
              <a:rPr lang="en-US" b="1" i="1" u="sng" dirty="0"/>
              <a:t>Basics</a:t>
            </a:r>
          </a:p>
          <a:p>
            <a:r>
              <a:rPr lang="en-US" dirty="0"/>
              <a:t>Scripts are stored in files. You can give any name and extension to a shell script, it does not matter. The important thing is that it must start with a “shebang” on the first line:</a:t>
            </a:r>
          </a:p>
          <a:p>
            <a:endParaRPr lang="en-US" dirty="0"/>
          </a:p>
          <a:p>
            <a:endParaRPr lang="en-US" dirty="0"/>
          </a:p>
          <a:p>
            <a:endParaRPr lang="en-US" dirty="0"/>
          </a:p>
          <a:p>
            <a:endParaRPr lang="en-US" dirty="0"/>
          </a:p>
          <a:p>
            <a:endParaRPr lang="en-US" dirty="0"/>
          </a:p>
          <a:p>
            <a:endParaRPr lang="en-US" dirty="0"/>
          </a:p>
        </p:txBody>
      </p:sp>
      <p:pic>
        <p:nvPicPr>
          <p:cNvPr id="3" name="Picture 2">
            <a:extLst>
              <a:ext uri="{FF2B5EF4-FFF2-40B4-BE49-F238E27FC236}">
                <a16:creationId xmlns:a16="http://schemas.microsoft.com/office/drawing/2014/main" id="{CA9ECA44-68D9-47F4-937E-2145E0EBC857}"/>
              </a:ext>
            </a:extLst>
          </p:cNvPr>
          <p:cNvPicPr>
            <a:picLocks noChangeAspect="1"/>
          </p:cNvPicPr>
          <p:nvPr/>
        </p:nvPicPr>
        <p:blipFill rotWithShape="1">
          <a:blip r:embed="rId2">
            <a:extLst>
              <a:ext uri="{28A0092B-C50C-407E-A947-70E740481C1C}">
                <a14:useLocalDpi xmlns:a14="http://schemas.microsoft.com/office/drawing/2010/main" val="0"/>
              </a:ext>
            </a:extLst>
          </a:blip>
          <a:srcRect l="1243" r="705"/>
          <a:stretch/>
        </p:blipFill>
        <p:spPr>
          <a:xfrm>
            <a:off x="1157681" y="2086717"/>
            <a:ext cx="8867163" cy="757151"/>
          </a:xfrm>
          <a:prstGeom prst="rect">
            <a:avLst/>
          </a:prstGeom>
        </p:spPr>
      </p:pic>
      <p:sp>
        <p:nvSpPr>
          <p:cNvPr id="6" name="Rectangle 2">
            <a:extLst>
              <a:ext uri="{FF2B5EF4-FFF2-40B4-BE49-F238E27FC236}">
                <a16:creationId xmlns:a16="http://schemas.microsoft.com/office/drawing/2014/main" id="{1A877E5A-0C8E-4CA8-8011-C8C07E72F9A5}"/>
              </a:ext>
            </a:extLst>
          </p:cNvPr>
          <p:cNvSpPr>
            <a:spLocks noChangeArrowheads="1"/>
          </p:cNvSpPr>
          <p:nvPr/>
        </p:nvSpPr>
        <p:spPr bwMode="auto">
          <a:xfrm>
            <a:off x="746621" y="2032591"/>
            <a:ext cx="52524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1" u="sng" strike="noStrike" cap="none" normalizeH="0" baseline="0" dirty="0">
              <a:ln>
                <a:noFill/>
              </a:ln>
              <a:effectLst/>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b="1" i="1" u="sng" dirty="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1" u="sng" strike="noStrike" cap="none" normalizeH="0" baseline="0" dirty="0">
              <a:ln>
                <a:noFill/>
              </a:ln>
              <a:effectLst/>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1" u="sng" strike="noStrike" cap="none" normalizeH="0" baseline="0" dirty="0">
                <a:ln>
                  <a:noFill/>
                </a:ln>
                <a:effectLst/>
                <a:ea typeface="Calibri" panose="020F0502020204030204" pitchFamily="34" charset="0"/>
                <a:cs typeface="Arial" panose="020B0604020202020204" pitchFamily="34" charset="0"/>
              </a:rPr>
              <a:t>Chmod:</a:t>
            </a:r>
            <a:endParaRPr lang="en-US" altLang="en-US" sz="2800" b="1" i="1" u="sng" dirty="0"/>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effectLst/>
                <a:ea typeface="Calibri" panose="020F0502020204030204" pitchFamily="34" charset="0"/>
                <a:cs typeface="Segoe UI" panose="020B0502040204020203" pitchFamily="34" charset="0"/>
              </a:rPr>
              <a:t> A file is set as executable using </a:t>
            </a:r>
            <a:r>
              <a:rPr kumimoji="0" lang="en-US" altLang="en-US" sz="2000" b="0" i="0" u="none" strike="noStrike" cap="none" normalizeH="0" baseline="0" dirty="0">
                <a:ln>
                  <a:noFill/>
                </a:ln>
                <a:effectLst/>
                <a:ea typeface="Calibri" panose="020F0502020204030204" pitchFamily="34" charset="0"/>
                <a:cs typeface="Courier New" panose="02070309020205020404" pitchFamily="49" charset="0"/>
              </a:rPr>
              <a:t>chmod</a:t>
            </a:r>
            <a:endParaRPr kumimoji="0" lang="en-US" altLang="en-US" sz="2000" b="0" i="0" u="none" strike="noStrike" cap="none" normalizeH="0" baseline="0" dirty="0">
              <a:ln>
                <a:noFill/>
              </a:ln>
              <a:effectLst/>
            </a:endParaRPr>
          </a:p>
        </p:txBody>
      </p:sp>
      <p:pic>
        <p:nvPicPr>
          <p:cNvPr id="8" name="Picture 7">
            <a:extLst>
              <a:ext uri="{FF2B5EF4-FFF2-40B4-BE49-F238E27FC236}">
                <a16:creationId xmlns:a16="http://schemas.microsoft.com/office/drawing/2014/main" id="{8197466E-E89C-4B3D-924F-72BA51375940}"/>
              </a:ext>
            </a:extLst>
          </p:cNvPr>
          <p:cNvPicPr>
            <a:picLocks noChangeAspect="1"/>
          </p:cNvPicPr>
          <p:nvPr/>
        </p:nvPicPr>
        <p:blipFill rotWithShape="1">
          <a:blip r:embed="rId3">
            <a:extLst>
              <a:ext uri="{28A0092B-C50C-407E-A947-70E740481C1C}">
                <a14:useLocalDpi xmlns:a14="http://schemas.microsoft.com/office/drawing/2010/main" val="0"/>
              </a:ext>
            </a:extLst>
          </a:blip>
          <a:srcRect r="1948" b="15170"/>
          <a:stretch/>
        </p:blipFill>
        <p:spPr>
          <a:xfrm>
            <a:off x="1157681" y="4359062"/>
            <a:ext cx="8867163" cy="926002"/>
          </a:xfrm>
          <a:prstGeom prst="rect">
            <a:avLst/>
          </a:prstGeom>
        </p:spPr>
      </p:pic>
    </p:spTree>
    <p:extLst>
      <p:ext uri="{BB962C8B-B14F-4D97-AF65-F5344CB8AC3E}">
        <p14:creationId xmlns:p14="http://schemas.microsoft.com/office/powerpoint/2010/main" val="25449938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AD4E37-6ADA-4855-B819-9005F3E4F61C}"/>
              </a:ext>
            </a:extLst>
          </p:cNvPr>
          <p:cNvSpPr>
            <a:spLocks noGrp="1"/>
          </p:cNvSpPr>
          <p:nvPr>
            <p:ph idx="1"/>
          </p:nvPr>
        </p:nvSpPr>
        <p:spPr>
          <a:xfrm>
            <a:off x="913795" y="318782"/>
            <a:ext cx="10353762" cy="5472418"/>
          </a:xfrm>
        </p:spPr>
        <p:txBody>
          <a:bodyPr>
            <a:normAutofit/>
          </a:bodyPr>
          <a:lstStyle/>
          <a:p>
            <a:pPr marL="0" indent="0">
              <a:buNone/>
            </a:pPr>
            <a:r>
              <a:rPr lang="en-US" altLang="en-US" sz="2800" b="1" i="1" u="sng" dirty="0">
                <a:cs typeface="Arial" panose="020B0604020202020204" pitchFamily="34" charset="0"/>
              </a:rPr>
              <a:t>Variable</a:t>
            </a:r>
            <a:r>
              <a:rPr lang="en-US" altLang="en-US" sz="3600" b="1" i="1" u="sng" dirty="0">
                <a:cs typeface="Arial" panose="020B0604020202020204" pitchFamily="34" charset="0"/>
              </a:rPr>
              <a:t>:</a:t>
            </a:r>
          </a:p>
          <a:p>
            <a:r>
              <a:rPr lang="en-US" altLang="en-US" sz="2800" dirty="0">
                <a:cs typeface="Arial" panose="020B0604020202020204" pitchFamily="34" charset="0"/>
              </a:rPr>
              <a:t>   you can set variable by using = operator</a:t>
            </a:r>
            <a:endParaRPr lang="en-US" altLang="en-US" sz="2800" dirty="0"/>
          </a:p>
          <a:p>
            <a:endParaRPr lang="en-US" sz="2800" b="1" i="1" u="sng" dirty="0"/>
          </a:p>
          <a:p>
            <a:endParaRPr lang="en-US" sz="2800" b="1" i="1" u="sng" dirty="0"/>
          </a:p>
          <a:p>
            <a:r>
              <a:rPr lang="en-US" sz="2800" b="1" i="1" u="sng" dirty="0"/>
              <a:t>Examples:</a:t>
            </a:r>
          </a:p>
          <a:p>
            <a:endParaRPr lang="en-US" sz="2800" b="1" i="1" u="sng" dirty="0"/>
          </a:p>
          <a:p>
            <a:endParaRPr lang="en-US" sz="2800" b="1" i="1" u="sng" dirty="0"/>
          </a:p>
          <a:p>
            <a:pPr marL="0" indent="0">
              <a:buNone/>
            </a:pPr>
            <a:endParaRPr lang="en-US" sz="2800" b="1" i="1" u="sng" dirty="0"/>
          </a:p>
        </p:txBody>
      </p:sp>
      <p:pic>
        <p:nvPicPr>
          <p:cNvPr id="5" name="Picture 4">
            <a:extLst>
              <a:ext uri="{FF2B5EF4-FFF2-40B4-BE49-F238E27FC236}">
                <a16:creationId xmlns:a16="http://schemas.microsoft.com/office/drawing/2014/main" id="{107A6CB9-0207-431C-8D83-E15F0BF9B3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744" y="3901276"/>
            <a:ext cx="8614096" cy="1345953"/>
          </a:xfrm>
          <a:prstGeom prst="rect">
            <a:avLst/>
          </a:prstGeom>
        </p:spPr>
      </p:pic>
      <p:pic>
        <p:nvPicPr>
          <p:cNvPr id="6" name="Picture 5">
            <a:extLst>
              <a:ext uri="{FF2B5EF4-FFF2-40B4-BE49-F238E27FC236}">
                <a16:creationId xmlns:a16="http://schemas.microsoft.com/office/drawing/2014/main" id="{CCADC48F-F6FD-48AC-AEEC-070E6F1B35D5}"/>
              </a:ext>
            </a:extLst>
          </p:cNvPr>
          <p:cNvPicPr>
            <a:picLocks noChangeAspect="1"/>
          </p:cNvPicPr>
          <p:nvPr/>
        </p:nvPicPr>
        <p:blipFill rotWithShape="1">
          <a:blip r:embed="rId3">
            <a:extLst>
              <a:ext uri="{28A0092B-C50C-407E-A947-70E740481C1C}">
                <a14:useLocalDpi xmlns:a14="http://schemas.microsoft.com/office/drawing/2010/main" val="0"/>
              </a:ext>
            </a:extLst>
          </a:blip>
          <a:srcRect r="1252" b="15369"/>
          <a:stretch/>
        </p:blipFill>
        <p:spPr>
          <a:xfrm>
            <a:off x="1108744" y="1848934"/>
            <a:ext cx="8867163" cy="839343"/>
          </a:xfrm>
          <a:prstGeom prst="rect">
            <a:avLst/>
          </a:prstGeom>
        </p:spPr>
      </p:pic>
    </p:spTree>
    <p:extLst>
      <p:ext uri="{BB962C8B-B14F-4D97-AF65-F5344CB8AC3E}">
        <p14:creationId xmlns:p14="http://schemas.microsoft.com/office/powerpoint/2010/main" val="31178803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44417E-1D51-4227-9191-6EC78A7207AF}"/>
              </a:ext>
            </a:extLst>
          </p:cNvPr>
          <p:cNvSpPr>
            <a:spLocks noGrp="1"/>
          </p:cNvSpPr>
          <p:nvPr>
            <p:ph idx="1"/>
          </p:nvPr>
        </p:nvSpPr>
        <p:spPr>
          <a:xfrm>
            <a:off x="913795" y="419450"/>
            <a:ext cx="10353762" cy="5371750"/>
          </a:xfrm>
        </p:spPr>
        <p:txBody>
          <a:bodyPr/>
          <a:lstStyle/>
          <a:p>
            <a:pPr marL="0" indent="0">
              <a:buNone/>
            </a:pPr>
            <a:r>
              <a:rPr lang="en-US" sz="2800" b="1" i="1" u="sng" dirty="0">
                <a:effectLst/>
              </a:rPr>
              <a:t>Operators</a:t>
            </a:r>
          </a:p>
          <a:p>
            <a:pPr marL="0" indent="0">
              <a:buNone/>
            </a:pPr>
            <a:r>
              <a:rPr lang="en-US" dirty="0">
                <a:effectLst/>
              </a:rPr>
              <a:t>Bash implements some arithmetic operators commonly used across programming languages:</a:t>
            </a:r>
          </a:p>
          <a:p>
            <a:pPr lvl="0"/>
            <a:r>
              <a:rPr lang="en-US" dirty="0">
                <a:effectLst/>
              </a:rPr>
              <a:t>+ add</a:t>
            </a:r>
          </a:p>
          <a:p>
            <a:pPr lvl="0"/>
            <a:r>
              <a:rPr lang="en-US" dirty="0">
                <a:effectLst/>
              </a:rPr>
              <a:t>- subtract</a:t>
            </a:r>
          </a:p>
          <a:p>
            <a:pPr lvl="0"/>
            <a:r>
              <a:rPr lang="en-US" dirty="0">
                <a:effectLst/>
              </a:rPr>
              <a:t>* multiply</a:t>
            </a:r>
          </a:p>
          <a:p>
            <a:pPr lvl="0"/>
            <a:r>
              <a:rPr lang="en-US" dirty="0">
                <a:effectLst/>
              </a:rPr>
              <a:t>/ divide</a:t>
            </a:r>
          </a:p>
          <a:p>
            <a:pPr lvl="0"/>
            <a:r>
              <a:rPr lang="en-US" dirty="0">
                <a:effectLst/>
              </a:rPr>
              <a:t>% modulo (remainder of the division)</a:t>
            </a:r>
          </a:p>
          <a:p>
            <a:pPr lvl="0"/>
            <a:r>
              <a:rPr lang="en-US" dirty="0">
                <a:effectLst/>
              </a:rPr>
              <a:t>** exponentiation</a:t>
            </a:r>
          </a:p>
          <a:p>
            <a:pPr marL="0" indent="0">
              <a:buNone/>
            </a:pPr>
            <a:endParaRPr lang="en-US" sz="2800" b="1" i="1" u="sng" dirty="0">
              <a:effectLst/>
            </a:endParaRPr>
          </a:p>
          <a:p>
            <a:endParaRPr lang="en-US" dirty="0"/>
          </a:p>
        </p:txBody>
      </p:sp>
      <p:pic>
        <p:nvPicPr>
          <p:cNvPr id="5" name="Picture 4">
            <a:extLst>
              <a:ext uri="{FF2B5EF4-FFF2-40B4-BE49-F238E27FC236}">
                <a16:creationId xmlns:a16="http://schemas.microsoft.com/office/drawing/2014/main" id="{D4D29AB1-45E1-4EF6-A5D3-72EBA55C5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2104" y="1933869"/>
            <a:ext cx="4905471" cy="2342911"/>
          </a:xfrm>
          <a:prstGeom prst="rect">
            <a:avLst/>
          </a:prstGeom>
        </p:spPr>
      </p:pic>
    </p:spTree>
    <p:extLst>
      <p:ext uri="{BB962C8B-B14F-4D97-AF65-F5344CB8AC3E}">
        <p14:creationId xmlns:p14="http://schemas.microsoft.com/office/powerpoint/2010/main" val="41393562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0E7F79-D627-42B2-983C-3CAF649303D8}"/>
              </a:ext>
            </a:extLst>
          </p:cNvPr>
          <p:cNvSpPr>
            <a:spLocks noGrp="1"/>
          </p:cNvSpPr>
          <p:nvPr>
            <p:ph idx="1"/>
          </p:nvPr>
        </p:nvSpPr>
        <p:spPr>
          <a:xfrm>
            <a:off x="821516" y="695101"/>
            <a:ext cx="10353762" cy="5965757"/>
          </a:xfrm>
        </p:spPr>
        <p:txBody>
          <a:bodyPr>
            <a:normAutofit fontScale="92500" lnSpcReduction="10000"/>
          </a:bodyPr>
          <a:lstStyle/>
          <a:p>
            <a:pPr marL="0" indent="0">
              <a:buNone/>
            </a:pPr>
            <a:r>
              <a:rPr lang="en-US" dirty="0">
                <a:effectLst/>
              </a:rPr>
              <a:t>You can compare values using</a:t>
            </a:r>
          </a:p>
          <a:p>
            <a:pPr lvl="0"/>
            <a:r>
              <a:rPr lang="en-US" dirty="0">
                <a:effectLst/>
              </a:rPr>
              <a:t>&lt; </a:t>
            </a:r>
          </a:p>
          <a:p>
            <a:pPr lvl="0"/>
            <a:r>
              <a:rPr lang="en-US" dirty="0">
                <a:effectLst/>
              </a:rPr>
              <a:t>&lt;=</a:t>
            </a:r>
          </a:p>
          <a:p>
            <a:pPr lvl="0"/>
            <a:r>
              <a:rPr lang="en-US" dirty="0">
                <a:effectLst/>
              </a:rPr>
              <a:t>==</a:t>
            </a:r>
          </a:p>
          <a:p>
            <a:pPr lvl="0"/>
            <a:r>
              <a:rPr lang="en-US" dirty="0">
                <a:effectLst/>
              </a:rPr>
              <a:t>&gt;=</a:t>
            </a:r>
          </a:p>
          <a:p>
            <a:pPr lvl="0"/>
            <a:r>
              <a:rPr lang="en-US" dirty="0">
                <a:effectLst/>
              </a:rPr>
              <a:t>&gt; </a:t>
            </a:r>
          </a:p>
          <a:p>
            <a:pPr marL="0" indent="0">
              <a:buNone/>
            </a:pPr>
            <a:r>
              <a:rPr lang="en-US" dirty="0">
                <a:effectLst/>
              </a:rPr>
              <a:t>You can also use these comparison operators:</a:t>
            </a:r>
          </a:p>
          <a:p>
            <a:pPr lvl="0"/>
            <a:r>
              <a:rPr lang="en-US" dirty="0">
                <a:effectLst/>
              </a:rPr>
              <a:t>-</a:t>
            </a:r>
            <a:r>
              <a:rPr lang="en-US" dirty="0" err="1">
                <a:effectLst/>
              </a:rPr>
              <a:t>lt</a:t>
            </a:r>
            <a:r>
              <a:rPr lang="en-US" dirty="0">
                <a:effectLst/>
              </a:rPr>
              <a:t> lower than</a:t>
            </a:r>
          </a:p>
          <a:p>
            <a:pPr lvl="0"/>
            <a:r>
              <a:rPr lang="en-US" dirty="0">
                <a:effectLst/>
              </a:rPr>
              <a:t>-</a:t>
            </a:r>
            <a:r>
              <a:rPr lang="en-US" dirty="0" err="1">
                <a:effectLst/>
              </a:rPr>
              <a:t>gt</a:t>
            </a:r>
            <a:r>
              <a:rPr lang="en-US" dirty="0">
                <a:effectLst/>
              </a:rPr>
              <a:t> greater than</a:t>
            </a:r>
          </a:p>
          <a:p>
            <a:pPr lvl="0"/>
            <a:r>
              <a:rPr lang="en-US" dirty="0">
                <a:effectLst/>
              </a:rPr>
              <a:t>-le lower or equal than</a:t>
            </a:r>
          </a:p>
          <a:p>
            <a:pPr lvl="0"/>
            <a:r>
              <a:rPr lang="en-US" dirty="0">
                <a:effectLst/>
              </a:rPr>
              <a:t>-</a:t>
            </a:r>
            <a:r>
              <a:rPr lang="en-US" dirty="0" err="1">
                <a:effectLst/>
              </a:rPr>
              <a:t>ge</a:t>
            </a:r>
            <a:r>
              <a:rPr lang="en-US" dirty="0">
                <a:effectLst/>
              </a:rPr>
              <a:t> greater or equal than</a:t>
            </a:r>
          </a:p>
          <a:p>
            <a:pPr lvl="0"/>
            <a:r>
              <a:rPr lang="en-US" dirty="0">
                <a:effectLst/>
              </a:rPr>
              <a:t>-eq equal to</a:t>
            </a:r>
          </a:p>
          <a:p>
            <a:pPr lvl="0"/>
            <a:r>
              <a:rPr lang="en-US" dirty="0">
                <a:effectLst/>
              </a:rPr>
              <a:t>-ne not equal to</a:t>
            </a:r>
          </a:p>
          <a:p>
            <a:endParaRPr lang="en-US" dirty="0"/>
          </a:p>
        </p:txBody>
      </p:sp>
      <p:pic>
        <p:nvPicPr>
          <p:cNvPr id="5" name="Picture 4">
            <a:extLst>
              <a:ext uri="{FF2B5EF4-FFF2-40B4-BE49-F238E27FC236}">
                <a16:creationId xmlns:a16="http://schemas.microsoft.com/office/drawing/2014/main" id="{BC4E5861-B07A-416B-AC61-A6478BF166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580067"/>
            <a:ext cx="5240324" cy="3144194"/>
          </a:xfrm>
          <a:prstGeom prst="rect">
            <a:avLst/>
          </a:prstGeom>
        </p:spPr>
      </p:pic>
    </p:spTree>
    <p:extLst>
      <p:ext uri="{BB962C8B-B14F-4D97-AF65-F5344CB8AC3E}">
        <p14:creationId xmlns:p14="http://schemas.microsoft.com/office/powerpoint/2010/main" val="27234515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2CCAE6-2A4D-4621-A032-06F8FDBDDACC}"/>
              </a:ext>
            </a:extLst>
          </p:cNvPr>
          <p:cNvSpPr>
            <a:spLocks noGrp="1"/>
          </p:cNvSpPr>
          <p:nvPr>
            <p:ph idx="1"/>
          </p:nvPr>
        </p:nvSpPr>
        <p:spPr>
          <a:xfrm>
            <a:off x="913795" y="377505"/>
            <a:ext cx="10353762" cy="5413695"/>
          </a:xfrm>
        </p:spPr>
        <p:txBody>
          <a:bodyPr/>
          <a:lstStyle/>
          <a:p>
            <a:pPr marL="0" indent="0">
              <a:buNone/>
            </a:pPr>
            <a:r>
              <a:rPr lang="en-US" dirty="0">
                <a:effectLst/>
              </a:rPr>
              <a:t>Logical operators:</a:t>
            </a:r>
          </a:p>
          <a:p>
            <a:pPr lvl="0"/>
            <a:r>
              <a:rPr lang="en-US" dirty="0">
                <a:effectLst/>
              </a:rPr>
              <a:t>&amp;&amp; logical AND</a:t>
            </a:r>
          </a:p>
          <a:p>
            <a:pPr lvl="0"/>
            <a:r>
              <a:rPr lang="en-US" dirty="0">
                <a:effectLst/>
              </a:rPr>
              <a:t>|| logical OR</a:t>
            </a:r>
          </a:p>
          <a:p>
            <a:pPr marL="0" indent="0">
              <a:buNone/>
            </a:pPr>
            <a:r>
              <a:rPr lang="en-US" dirty="0">
                <a:effectLst/>
              </a:rPr>
              <a:t>These shortcuts allow to perform an arithmetic operation and then an assignment:</a:t>
            </a:r>
          </a:p>
          <a:p>
            <a:pPr lvl="0"/>
            <a:r>
              <a:rPr lang="en-US" dirty="0">
                <a:effectLst/>
              </a:rPr>
              <a:t>+=</a:t>
            </a:r>
          </a:p>
          <a:p>
            <a:pPr lvl="0"/>
            <a:r>
              <a:rPr lang="en-US" dirty="0">
                <a:effectLst/>
              </a:rPr>
              <a:t>-=</a:t>
            </a:r>
          </a:p>
          <a:p>
            <a:pPr lvl="0"/>
            <a:r>
              <a:rPr lang="en-US" dirty="0">
                <a:effectLst/>
              </a:rPr>
              <a:t>*=</a:t>
            </a:r>
          </a:p>
          <a:p>
            <a:pPr lvl="0"/>
            <a:r>
              <a:rPr lang="en-US" dirty="0">
                <a:effectLst/>
              </a:rPr>
              <a:t>/=</a:t>
            </a:r>
          </a:p>
          <a:p>
            <a:pPr lvl="0"/>
            <a:r>
              <a:rPr lang="en-US" dirty="0">
                <a:effectLst/>
              </a:rPr>
              <a:t>%=</a:t>
            </a:r>
          </a:p>
          <a:p>
            <a:r>
              <a:rPr lang="en-US" dirty="0">
                <a:effectLst/>
              </a:rPr>
              <a:t>There are some more operators, but those are the most common ones.</a:t>
            </a:r>
          </a:p>
          <a:p>
            <a:endParaRPr lang="en-US" dirty="0"/>
          </a:p>
        </p:txBody>
      </p:sp>
      <p:pic>
        <p:nvPicPr>
          <p:cNvPr id="5" name="Picture 4">
            <a:extLst>
              <a:ext uri="{FF2B5EF4-FFF2-40B4-BE49-F238E27FC236}">
                <a16:creationId xmlns:a16="http://schemas.microsoft.com/office/drawing/2014/main" id="{84769339-E783-4B76-B672-4A50701EF8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1456" y="2404591"/>
            <a:ext cx="5978556" cy="2401156"/>
          </a:xfrm>
          <a:prstGeom prst="rect">
            <a:avLst/>
          </a:prstGeom>
        </p:spPr>
      </p:pic>
    </p:spTree>
    <p:extLst>
      <p:ext uri="{BB962C8B-B14F-4D97-AF65-F5344CB8AC3E}">
        <p14:creationId xmlns:p14="http://schemas.microsoft.com/office/powerpoint/2010/main" val="33523813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87D5D-C15B-40F0-AF11-3322753D7ECE}"/>
              </a:ext>
            </a:extLst>
          </p:cNvPr>
          <p:cNvSpPr>
            <a:spLocks noGrp="1"/>
          </p:cNvSpPr>
          <p:nvPr>
            <p:ph type="title"/>
          </p:nvPr>
        </p:nvSpPr>
        <p:spPr/>
        <p:txBody>
          <a:bodyPr/>
          <a:lstStyle/>
          <a:p>
            <a:r>
              <a:rPr lang="en-US" i="1" u="sng" dirty="0">
                <a:effectLst/>
              </a:rPr>
              <a:t>Print to the screen</a:t>
            </a:r>
            <a:r>
              <a:rPr lang="en-US" dirty="0">
                <a:effectLst/>
              </a:rPr>
              <a:t/>
            </a:r>
            <a:br>
              <a:rPr lang="en-US" dirty="0">
                <a:effectLst/>
              </a:rPr>
            </a:br>
            <a:endParaRPr lang="en-US" dirty="0"/>
          </a:p>
        </p:txBody>
      </p:sp>
      <p:sp>
        <p:nvSpPr>
          <p:cNvPr id="3" name="Content Placeholder 2">
            <a:extLst>
              <a:ext uri="{FF2B5EF4-FFF2-40B4-BE49-F238E27FC236}">
                <a16:creationId xmlns:a16="http://schemas.microsoft.com/office/drawing/2014/main" id="{4660D0DD-7B4E-4760-A328-58AF5E83BBDD}"/>
              </a:ext>
            </a:extLst>
          </p:cNvPr>
          <p:cNvSpPr>
            <a:spLocks noGrp="1"/>
          </p:cNvSpPr>
          <p:nvPr>
            <p:ph idx="1"/>
          </p:nvPr>
        </p:nvSpPr>
        <p:spPr/>
        <p:txBody>
          <a:bodyPr/>
          <a:lstStyle/>
          <a:p>
            <a:r>
              <a:rPr lang="en-US" dirty="0"/>
              <a:t>You can print anything to the screen using the Echo command:</a:t>
            </a:r>
          </a:p>
          <a:p>
            <a:endParaRPr lang="en-US" dirty="0"/>
          </a:p>
        </p:txBody>
      </p:sp>
      <p:pic>
        <p:nvPicPr>
          <p:cNvPr id="6" name="Picture 5">
            <a:extLst>
              <a:ext uri="{FF2B5EF4-FFF2-40B4-BE49-F238E27FC236}">
                <a16:creationId xmlns:a16="http://schemas.microsoft.com/office/drawing/2014/main" id="{C749E2F5-26C4-48D9-8D92-37CAFC9ED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8167" y="2662325"/>
            <a:ext cx="8932176" cy="1674783"/>
          </a:xfrm>
          <a:prstGeom prst="rect">
            <a:avLst/>
          </a:prstGeom>
        </p:spPr>
      </p:pic>
    </p:spTree>
    <p:extLst>
      <p:ext uri="{BB962C8B-B14F-4D97-AF65-F5344CB8AC3E}">
        <p14:creationId xmlns:p14="http://schemas.microsoft.com/office/powerpoint/2010/main" val="21603274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i="1" u="sng" dirty="0"/>
              <a:t>Uses of Linux in everyday life:</a:t>
            </a:r>
          </a:p>
        </p:txBody>
      </p:sp>
      <p:sp>
        <p:nvSpPr>
          <p:cNvPr id="3" name="Content Placeholder 2"/>
          <p:cNvSpPr>
            <a:spLocks noGrp="1"/>
          </p:cNvSpPr>
          <p:nvPr>
            <p:ph idx="1"/>
          </p:nvPr>
        </p:nvSpPr>
        <p:spPr>
          <a:xfrm>
            <a:off x="986482" y="1657737"/>
            <a:ext cx="10515600" cy="4351338"/>
          </a:xfrm>
        </p:spPr>
        <p:txBody>
          <a:bodyPr>
            <a:normAutofit/>
          </a:bodyPr>
          <a:lstStyle/>
          <a:p>
            <a:pPr marL="0" indent="0">
              <a:buNone/>
            </a:pPr>
            <a:r>
              <a:rPr lang="en-US" dirty="0"/>
              <a:t>From smartphones to cars, supercomputers and home appliances, home desktops to enterprise servers, the Linux operating system is everywhere.</a:t>
            </a:r>
            <a:br>
              <a:rPr lang="en-US" dirty="0"/>
            </a:br>
            <a:r>
              <a:rPr lang="en-US" dirty="0"/>
              <a:t>Linux has been around since the mid-1990s and has since reached a user-base that spans the globe. Linux is actually everywhere: Its in your phones, your thermostats, in your cars, refrigerators, Roku devices, and televisions. It also runs most of the Internet, all of the world’s top 500 supercomputers, and the world’s stock exchanges. But besides being the platform of choice to run desktops, servers, and embedded systems across the globe, Linux is one of the most reliable, secure and worry-free operating systems available.</a:t>
            </a:r>
          </a:p>
        </p:txBody>
      </p:sp>
    </p:spTree>
    <p:extLst>
      <p:ext uri="{BB962C8B-B14F-4D97-AF65-F5344CB8AC3E}">
        <p14:creationId xmlns:p14="http://schemas.microsoft.com/office/powerpoint/2010/main" val="2912050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i="1" u="sng" dirty="0"/>
              <a:t>ADVANTAGES</a:t>
            </a:r>
            <a:br>
              <a:rPr lang="en-US" b="1" i="1" u="sng" dirty="0"/>
            </a:br>
            <a:endParaRPr lang="en-US" b="1" i="1" u="sng" dirty="0"/>
          </a:p>
        </p:txBody>
      </p:sp>
      <p:sp>
        <p:nvSpPr>
          <p:cNvPr id="3" name="Content Placeholder 2"/>
          <p:cNvSpPr>
            <a:spLocks noGrp="1"/>
          </p:cNvSpPr>
          <p:nvPr>
            <p:ph idx="1"/>
          </p:nvPr>
        </p:nvSpPr>
        <p:spPr/>
        <p:txBody>
          <a:bodyPr>
            <a:normAutofit/>
          </a:bodyPr>
          <a:lstStyle/>
          <a:p>
            <a:pPr marL="0" indent="0">
              <a:buNone/>
            </a:pPr>
            <a:endParaRPr lang="en-US" b="1" i="1" dirty="0"/>
          </a:p>
          <a:p>
            <a:pPr marL="0" indent="0">
              <a:buNone/>
            </a:pPr>
            <a:endParaRPr lang="en-US" b="1" i="1" dirty="0"/>
          </a:p>
          <a:p>
            <a:pPr marL="0" indent="0">
              <a:buNone/>
            </a:pPr>
            <a:r>
              <a:rPr lang="en-US" b="1" i="1" dirty="0"/>
              <a:t>1. </a:t>
            </a:r>
            <a:r>
              <a:rPr lang="en-US" b="1" i="1" u="sng" dirty="0"/>
              <a:t>Free to use (Low Cost):</a:t>
            </a:r>
          </a:p>
          <a:p>
            <a:r>
              <a:rPr lang="en-US" dirty="0"/>
              <a:t>Linux is freely available on the web to download and use. You need to spend a huge amount to buy the license of Windows which is not the case with Linux.</a:t>
            </a:r>
          </a:p>
          <a:p>
            <a:pPr marL="0" indent="0">
              <a:buNone/>
            </a:pPr>
            <a:r>
              <a:rPr lang="en-US" b="1" dirty="0"/>
              <a:t>2. </a:t>
            </a:r>
            <a:r>
              <a:rPr lang="en-US" b="1" i="1" u="sng" dirty="0"/>
              <a:t>Open-Source:</a:t>
            </a:r>
            <a:endParaRPr lang="en-US" i="1" u="sng" dirty="0"/>
          </a:p>
          <a:p>
            <a:r>
              <a:rPr lang="en-US" dirty="0"/>
              <a:t>Linux was one of the first open-source technologies. This means that you can download the source code and change it any way you like.</a:t>
            </a:r>
          </a:p>
          <a:p>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2487" y="1393825"/>
            <a:ext cx="2867025" cy="1590675"/>
          </a:xfrm>
          <a:prstGeom prst="rect">
            <a:avLst/>
          </a:prstGeom>
        </p:spPr>
      </p:pic>
    </p:spTree>
    <p:extLst>
      <p:ext uri="{BB962C8B-B14F-4D97-AF65-F5344CB8AC3E}">
        <p14:creationId xmlns:p14="http://schemas.microsoft.com/office/powerpoint/2010/main" val="717186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heel(1)">
                                      <p:cBhvr>
                                        <p:cTn id="25" dur="2000"/>
                                        <p:tgtEl>
                                          <p:spTgt spid="3">
                                            <p:txEl>
                                              <p:pRg st="2" end="2"/>
                                            </p:txEl>
                                          </p:spTgt>
                                        </p:tgtEl>
                                      </p:cBhvr>
                                    </p:animEffect>
                                  </p:childTnLst>
                                </p:cTn>
                              </p:par>
                              <p:par>
                                <p:cTn id="26" presetID="21" presetClass="entr" presetSubtype="1"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wheel(1)">
                                      <p:cBhvr>
                                        <p:cTn id="28" dur="2000"/>
                                        <p:tgtEl>
                                          <p:spTgt spid="3">
                                            <p:txEl>
                                              <p:pRg st="3" end="3"/>
                                            </p:txEl>
                                          </p:spTgt>
                                        </p:tgtEl>
                                      </p:cBhvr>
                                    </p:animEffect>
                                  </p:childTnLst>
                                </p:cTn>
                              </p:par>
                              <p:par>
                                <p:cTn id="29" presetID="21" presetClass="entr" presetSubtype="1"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wheel(1)">
                                      <p:cBhvr>
                                        <p:cTn id="31" dur="2000"/>
                                        <p:tgtEl>
                                          <p:spTgt spid="3">
                                            <p:txEl>
                                              <p:pRg st="4" end="4"/>
                                            </p:txEl>
                                          </p:spTgt>
                                        </p:tgtEl>
                                      </p:cBhvr>
                                    </p:animEffect>
                                  </p:childTnLst>
                                </p:cTn>
                              </p:par>
                              <p:par>
                                <p:cTn id="32" presetID="21" presetClass="entr" presetSubtype="1"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wheel(1)">
                                      <p:cBhvr>
                                        <p:cTn id="34"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3412"/>
            <a:ext cx="10515600" cy="5773551"/>
          </a:xfrm>
        </p:spPr>
        <p:txBody>
          <a:bodyPr>
            <a:normAutofit fontScale="92500" lnSpcReduction="10000"/>
          </a:bodyPr>
          <a:lstStyle/>
          <a:p>
            <a:pPr marL="0" indent="0">
              <a:buNone/>
            </a:pPr>
            <a:r>
              <a:rPr lang="en-US" b="1" i="1" dirty="0"/>
              <a:t>3. </a:t>
            </a:r>
            <a:r>
              <a:rPr lang="en-US" b="1" i="1" u="sng" dirty="0"/>
              <a:t>Various Distributions:</a:t>
            </a:r>
          </a:p>
          <a:p>
            <a:pPr marL="0" indent="0">
              <a:buNone/>
            </a:pPr>
            <a:r>
              <a:rPr lang="en-US" dirty="0"/>
              <a:t>There are many distributions available also called bistros of Linux. It provides various choices or flavors to the users. You can select any bistros according to your needs</a:t>
            </a:r>
          </a:p>
          <a:p>
            <a:r>
              <a:rPr lang="en-US" dirty="0"/>
              <a:t>Popular Linux distributions include:</a:t>
            </a:r>
          </a:p>
          <a:p>
            <a:pPr lvl="0"/>
            <a:r>
              <a:rPr lang="en-US" dirty="0"/>
              <a:t>LINUX MINT</a:t>
            </a:r>
          </a:p>
          <a:p>
            <a:pPr lvl="0"/>
            <a:r>
              <a:rPr lang="en-US" dirty="0"/>
              <a:t>MANJARO</a:t>
            </a:r>
          </a:p>
          <a:p>
            <a:pPr lvl="0"/>
            <a:r>
              <a:rPr lang="en-US" dirty="0"/>
              <a:t>DEBIAN</a:t>
            </a:r>
          </a:p>
          <a:p>
            <a:pPr lvl="0"/>
            <a:r>
              <a:rPr lang="en-US" dirty="0"/>
              <a:t>UBUNTU</a:t>
            </a:r>
          </a:p>
          <a:p>
            <a:pPr lvl="0"/>
            <a:r>
              <a:rPr lang="en-US" dirty="0"/>
              <a:t>ANTERGOS</a:t>
            </a:r>
          </a:p>
          <a:p>
            <a:pPr lvl="0"/>
            <a:r>
              <a:rPr lang="en-US" dirty="0"/>
              <a:t>SOLUS</a:t>
            </a:r>
          </a:p>
          <a:p>
            <a:pPr lvl="0"/>
            <a:r>
              <a:rPr lang="en-US" dirty="0"/>
              <a:t>FEDORA</a:t>
            </a:r>
          </a:p>
          <a:p>
            <a:pPr lvl="0"/>
            <a:r>
              <a:rPr lang="en-US" dirty="0"/>
              <a:t>ELEMENTARY OS</a:t>
            </a:r>
          </a:p>
          <a:p>
            <a:pPr lvl="0"/>
            <a:r>
              <a:rPr lang="en-US" dirty="0"/>
              <a:t>OPENSUSE</a:t>
            </a:r>
          </a:p>
        </p:txBody>
      </p:sp>
      <p:pic>
        <p:nvPicPr>
          <p:cNvPr id="2" name="Picture 1"/>
          <p:cNvPicPr>
            <a:picLocks noChangeAspect="1"/>
          </p:cNvPicPr>
          <p:nvPr/>
        </p:nvPicPr>
        <p:blipFill>
          <a:blip r:embed="rId2"/>
          <a:stretch>
            <a:fillRect/>
          </a:stretch>
        </p:blipFill>
        <p:spPr>
          <a:xfrm>
            <a:off x="6504250" y="1717282"/>
            <a:ext cx="4194412" cy="3145809"/>
          </a:xfrm>
          <a:prstGeom prst="rect">
            <a:avLst/>
          </a:prstGeom>
        </p:spPr>
      </p:pic>
    </p:spTree>
    <p:extLst>
      <p:ext uri="{BB962C8B-B14F-4D97-AF65-F5344CB8AC3E}">
        <p14:creationId xmlns:p14="http://schemas.microsoft.com/office/powerpoint/2010/main" val="4057884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1000"/>
                                        <p:tgtEl>
                                          <p:spTgt spid="3">
                                            <p:txEl>
                                              <p:pRg st="11" end="11"/>
                                            </p:txEl>
                                          </p:spTgt>
                                        </p:tgtEl>
                                      </p:cBhvr>
                                    </p:animEffect>
                                    <p:anim calcmode="lin" valueType="num">
                                      <p:cBhvr>
                                        <p:cTn id="6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8918"/>
            <a:ext cx="10515600" cy="5648045"/>
          </a:xfrm>
        </p:spPr>
        <p:txBody>
          <a:bodyPr/>
          <a:lstStyle/>
          <a:p>
            <a:r>
              <a:rPr lang="en-US" b="1" i="1" dirty="0"/>
              <a:t>4. </a:t>
            </a:r>
            <a:r>
              <a:rPr lang="en-US" b="1" i="1" u="sng" dirty="0"/>
              <a:t>Customization:</a:t>
            </a:r>
          </a:p>
          <a:p>
            <a:r>
              <a:rPr lang="en-US" dirty="0"/>
              <a:t>A feature that gives a major advantage over other operating systems is customization. You can customize any feature, add or delete any feature according to your need as it is an open source operating system. Not only this, various wallpapers and attractive icon themes can be installed to give an amazing look to your system</a:t>
            </a:r>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8575" y="3352940"/>
            <a:ext cx="4861152" cy="2722245"/>
          </a:xfrm>
          <a:prstGeom prst="rect">
            <a:avLst/>
          </a:prstGeom>
        </p:spPr>
      </p:pic>
    </p:spTree>
    <p:extLst>
      <p:ext uri="{BB962C8B-B14F-4D97-AF65-F5344CB8AC3E}">
        <p14:creationId xmlns:p14="http://schemas.microsoft.com/office/powerpoint/2010/main" val="2562743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566055"/>
            <a:ext cx="10353761" cy="1326321"/>
          </a:xfrm>
        </p:spPr>
        <p:txBody>
          <a:bodyPr>
            <a:normAutofit/>
          </a:bodyPr>
          <a:lstStyle/>
          <a:p>
            <a:pPr algn="ctr"/>
            <a:r>
              <a:rPr lang="en-US" b="1" i="1" u="sng" dirty="0"/>
              <a:t>DISADVANTAGES</a:t>
            </a:r>
            <a:r>
              <a:rPr lang="en-US" dirty="0"/>
              <a:t/>
            </a:r>
            <a:br>
              <a:rPr lang="en-US" dirty="0"/>
            </a:br>
            <a:endParaRPr lang="en-US" dirty="0"/>
          </a:p>
        </p:txBody>
      </p:sp>
      <p:sp>
        <p:nvSpPr>
          <p:cNvPr id="3" name="Content Placeholder 2"/>
          <p:cNvSpPr>
            <a:spLocks noGrp="1"/>
          </p:cNvSpPr>
          <p:nvPr>
            <p:ph idx="1"/>
          </p:nvPr>
        </p:nvSpPr>
        <p:spPr>
          <a:xfrm>
            <a:off x="838200" y="1228725"/>
            <a:ext cx="10515600" cy="4948238"/>
          </a:xfrm>
        </p:spPr>
        <p:txBody>
          <a:bodyPr/>
          <a:lstStyle/>
          <a:p>
            <a:pPr marL="0" indent="0">
              <a:buNone/>
            </a:pPr>
            <a:r>
              <a:rPr lang="en-US" b="1" i="1" dirty="0"/>
              <a:t>1. </a:t>
            </a:r>
            <a:r>
              <a:rPr lang="en-US" b="1" i="1" u="sng" dirty="0"/>
              <a:t>NUMEROUS LINES OF CODE:</a:t>
            </a:r>
            <a:endParaRPr lang="en-US" b="1" i="1" dirty="0"/>
          </a:p>
          <a:p>
            <a:pPr marL="0" indent="0">
              <a:buNone/>
            </a:pPr>
            <a:r>
              <a:rPr lang="en-US" dirty="0"/>
              <a:t>No operating system is as </a:t>
            </a:r>
            <a:r>
              <a:rPr lang="en-US" b="1" dirty="0"/>
              <a:t>user-friendly</a:t>
            </a:r>
            <a:r>
              <a:rPr lang="en-US" dirty="0"/>
              <a:t> as Microsoft Windows. There are still too many things in the Linux world that are expected to be done manually, like program installation whereas in windows the same actions can be done using a few clicks.</a:t>
            </a:r>
          </a:p>
          <a:p>
            <a:pPr marL="0" indent="0" fontAlgn="base">
              <a:buNone/>
            </a:pPr>
            <a:r>
              <a:rPr lang="en-US" b="1" i="1" cap="all" dirty="0"/>
              <a:t>2. </a:t>
            </a:r>
            <a:r>
              <a:rPr lang="en-US" b="1" i="1" u="sng" cap="all" dirty="0"/>
              <a:t>There IS A SMALLER SELECTION OF </a:t>
            </a:r>
            <a:r>
              <a:rPr lang="en-US" b="1" i="1" u="sng" cap="all"/>
              <a:t>PERIPHERAL </a:t>
            </a:r>
            <a:r>
              <a:rPr lang="en-US" b="1" i="1" u="sng" cap="all" smtClean="0"/>
              <a:t>HARDWARE </a:t>
            </a:r>
            <a:r>
              <a:rPr lang="en-US" b="1" i="1" u="sng" cap="all" dirty="0"/>
              <a:t>DRIVERS FOR LINUX:</a:t>
            </a:r>
            <a:endParaRPr lang="en-US" b="1" i="1" u="sng" dirty="0"/>
          </a:p>
          <a:p>
            <a:pPr fontAlgn="base"/>
            <a:r>
              <a:rPr lang="en-US" dirty="0"/>
              <a:t>There is a smaller selection of peripheral hardware drivers (for printers, scanners, and other devices) in Linux whereas windows support various hardware devices.</a:t>
            </a:r>
          </a:p>
          <a:p>
            <a:pPr marL="0" indent="0">
              <a:buNone/>
            </a:pPr>
            <a:endParaRPr lang="en-US" b="1" i="1" dirty="0"/>
          </a:p>
        </p:txBody>
      </p:sp>
    </p:spTree>
    <p:extLst>
      <p:ext uri="{BB962C8B-B14F-4D97-AF65-F5344CB8AC3E}">
        <p14:creationId xmlns:p14="http://schemas.microsoft.com/office/powerpoint/2010/main" val="24597450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5835"/>
            <a:ext cx="10515600" cy="4829838"/>
          </a:xfrm>
        </p:spPr>
        <p:txBody>
          <a:bodyPr>
            <a:normAutofit fontScale="62500" lnSpcReduction="20000"/>
          </a:bodyPr>
          <a:lstStyle/>
          <a:p>
            <a:r>
              <a:rPr lang="en-US" sz="5100" b="1" i="1" u="sng" dirty="0"/>
              <a:t>3. LACK OF SOFTWARES:</a:t>
            </a:r>
          </a:p>
          <a:p>
            <a:r>
              <a:rPr lang="en-US" sz="3300" dirty="0"/>
              <a:t>What do you look for in an operating system? For most people, the answer is probably ease of use and compatibility. I’ll look at ease of use shortly. For now, let’s focus on compatibility.</a:t>
            </a:r>
          </a:p>
          <a:p>
            <a:pPr lvl="0"/>
            <a:r>
              <a:rPr lang="en-US" sz="3300" dirty="0"/>
              <a:t>Adobe Photoshop</a:t>
            </a:r>
          </a:p>
          <a:p>
            <a:pPr lvl="0"/>
            <a:r>
              <a:rPr lang="en-US" sz="3300" dirty="0"/>
              <a:t>Microsoft Office</a:t>
            </a:r>
          </a:p>
          <a:p>
            <a:pPr lvl="0"/>
            <a:r>
              <a:rPr lang="en-US" sz="3300" dirty="0"/>
              <a:t>Dreamweaver</a:t>
            </a:r>
          </a:p>
          <a:p>
            <a:pPr lvl="0"/>
            <a:r>
              <a:rPr lang="en-US" sz="3300" dirty="0"/>
              <a:t>7-Zip</a:t>
            </a:r>
          </a:p>
          <a:p>
            <a:pPr lvl="0"/>
            <a:r>
              <a:rPr lang="en-US" sz="3300" dirty="0"/>
              <a:t>Final Cut Pro</a:t>
            </a:r>
          </a:p>
          <a:p>
            <a:pPr lvl="0"/>
            <a:r>
              <a:rPr lang="en-US" sz="3300" dirty="0"/>
              <a:t>Outlook</a:t>
            </a:r>
          </a:p>
          <a:p>
            <a:pPr lvl="0"/>
            <a:r>
              <a:rPr lang="en-US" sz="3300" dirty="0"/>
              <a:t>Irfan View</a:t>
            </a:r>
          </a:p>
          <a:p>
            <a:endParaRPr lang="en-US" dirty="0"/>
          </a:p>
        </p:txBody>
      </p:sp>
      <p:pic>
        <p:nvPicPr>
          <p:cNvPr id="9" name="Picture 8">
            <a:extLst>
              <a:ext uri="{FF2B5EF4-FFF2-40B4-BE49-F238E27FC236}">
                <a16:creationId xmlns:a16="http://schemas.microsoft.com/office/drawing/2014/main" id="{92E2B1E0-8DF5-4325-9E9F-239432799A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2532" y="2235666"/>
            <a:ext cx="6838526" cy="3829574"/>
          </a:xfrm>
          <a:prstGeom prst="rect">
            <a:avLst/>
          </a:prstGeom>
        </p:spPr>
      </p:pic>
    </p:spTree>
    <p:extLst>
      <p:ext uri="{BB962C8B-B14F-4D97-AF65-F5344CB8AC3E}">
        <p14:creationId xmlns:p14="http://schemas.microsoft.com/office/powerpoint/2010/main" val="14592273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B95A-3F94-414F-B90C-D6DFB3DBA830}"/>
              </a:ext>
            </a:extLst>
          </p:cNvPr>
          <p:cNvSpPr>
            <a:spLocks noGrp="1"/>
          </p:cNvSpPr>
          <p:nvPr>
            <p:ph type="title"/>
          </p:nvPr>
        </p:nvSpPr>
        <p:spPr>
          <a:xfrm>
            <a:off x="838200" y="444616"/>
            <a:ext cx="10515600" cy="780177"/>
          </a:xfrm>
        </p:spPr>
        <p:txBody>
          <a:bodyPr>
            <a:normAutofit fontScale="90000"/>
          </a:bodyPr>
          <a:lstStyle/>
          <a:p>
            <a:pPr algn="ctr"/>
            <a:r>
              <a:rPr lang="en-US" b="1" i="1" u="sng" dirty="0"/>
              <a:t>Components of Operating System(Linux):</a:t>
            </a:r>
            <a:r>
              <a:rPr lang="en-US" dirty="0"/>
              <a:t/>
            </a:r>
            <a:br>
              <a:rPr lang="en-US" dirty="0"/>
            </a:br>
            <a:endParaRPr lang="en-US" dirty="0"/>
          </a:p>
        </p:txBody>
      </p:sp>
      <p:sp>
        <p:nvSpPr>
          <p:cNvPr id="3" name="Content Placeholder 2">
            <a:extLst>
              <a:ext uri="{FF2B5EF4-FFF2-40B4-BE49-F238E27FC236}">
                <a16:creationId xmlns:a16="http://schemas.microsoft.com/office/drawing/2014/main" id="{1341B639-9F33-4CE8-9585-1C33A1407D00}"/>
              </a:ext>
            </a:extLst>
          </p:cNvPr>
          <p:cNvSpPr>
            <a:spLocks noGrp="1"/>
          </p:cNvSpPr>
          <p:nvPr>
            <p:ph idx="1"/>
          </p:nvPr>
        </p:nvSpPr>
        <p:spPr>
          <a:xfrm>
            <a:off x="838200" y="982766"/>
            <a:ext cx="10515600" cy="5194197"/>
          </a:xfrm>
        </p:spPr>
        <p:txBody>
          <a:bodyPr/>
          <a:lstStyle/>
          <a:p>
            <a:r>
              <a:rPr lang="en-US" dirty="0"/>
              <a:t>An Operating system is made of many components, but its two prime components are:</a:t>
            </a:r>
          </a:p>
          <a:p>
            <a:pPr lvl="0"/>
            <a:r>
              <a:rPr lang="en-US" dirty="0"/>
              <a:t>Kernel</a:t>
            </a:r>
          </a:p>
          <a:p>
            <a:pPr lvl="0"/>
            <a:r>
              <a:rPr lang="en-US" dirty="0"/>
              <a:t>Shell</a:t>
            </a:r>
          </a:p>
        </p:txBody>
      </p:sp>
      <p:pic>
        <p:nvPicPr>
          <p:cNvPr id="7" name="Picture 6">
            <a:extLst>
              <a:ext uri="{FF2B5EF4-FFF2-40B4-BE49-F238E27FC236}">
                <a16:creationId xmlns:a16="http://schemas.microsoft.com/office/drawing/2014/main" id="{ACF0394B-6318-408E-A8CF-980FDB31A4F2}"/>
              </a:ext>
            </a:extLst>
          </p:cNvPr>
          <p:cNvPicPr/>
          <p:nvPr/>
        </p:nvPicPr>
        <p:blipFill>
          <a:blip r:embed="rId2">
            <a:extLst>
              <a:ext uri="{28A0092B-C50C-407E-A947-70E740481C1C}">
                <a14:useLocalDpi xmlns:a14="http://schemas.microsoft.com/office/drawing/2010/main" val="0"/>
              </a:ext>
            </a:extLst>
          </a:blip>
          <a:stretch>
            <a:fillRect/>
          </a:stretch>
        </p:blipFill>
        <p:spPr>
          <a:xfrm>
            <a:off x="2683646" y="2495372"/>
            <a:ext cx="6701114" cy="3379862"/>
          </a:xfrm>
          <a:prstGeom prst="rect">
            <a:avLst/>
          </a:prstGeom>
        </p:spPr>
      </p:pic>
    </p:spTree>
    <p:extLst>
      <p:ext uri="{BB962C8B-B14F-4D97-AF65-F5344CB8AC3E}">
        <p14:creationId xmlns:p14="http://schemas.microsoft.com/office/powerpoint/2010/main" val="4879758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5D0FB2-98CB-40DF-A377-0D5F113F4224}"/>
              </a:ext>
            </a:extLst>
          </p:cNvPr>
          <p:cNvSpPr>
            <a:spLocks noGrp="1"/>
          </p:cNvSpPr>
          <p:nvPr>
            <p:ph idx="1"/>
          </p:nvPr>
        </p:nvSpPr>
        <p:spPr>
          <a:xfrm>
            <a:off x="838200" y="654341"/>
            <a:ext cx="10515600" cy="5522622"/>
          </a:xfrm>
        </p:spPr>
        <p:txBody>
          <a:bodyPr>
            <a:normAutofit/>
          </a:bodyPr>
          <a:lstStyle/>
          <a:p>
            <a:pPr marL="0" indent="0">
              <a:buNone/>
            </a:pPr>
            <a:r>
              <a:rPr lang="en-US" b="1" i="1" u="sng" dirty="0"/>
              <a:t>Kernel:</a:t>
            </a:r>
          </a:p>
          <a:p>
            <a:r>
              <a:rPr lang="en-US" dirty="0"/>
              <a:t>A Kernel is at the nucleus of a computer. It makes the communication between the hardware and software possible. While the Kernel is the innermost part of an operating system, a shell is the outermost one.</a:t>
            </a:r>
          </a:p>
          <a:p>
            <a:pPr marL="0" indent="0">
              <a:buNone/>
            </a:pPr>
            <a:r>
              <a:rPr lang="en-US" b="1" i="1" u="sng" dirty="0"/>
              <a:t>Shell:</a:t>
            </a:r>
            <a:endParaRPr lang="en-US" i="1" u="sng" dirty="0"/>
          </a:p>
          <a:p>
            <a:r>
              <a:rPr lang="en-US" dirty="0"/>
              <a:t>A shell in a Linux operating system takes input from you in the form of commands, processes it, and then gives an output. It is the interface through which a user works on the programs, commands, and scripts. A shell is accessed by a terminal which runs it. The Shell wraps around the delicate interior of an Operating system protecting it from accidental damage. Hence the name </a:t>
            </a:r>
            <a:r>
              <a:rPr lang="en-US" b="1" dirty="0"/>
              <a:t>Shell</a:t>
            </a:r>
            <a:r>
              <a:rPr lang="en-US" dirty="0"/>
              <a:t>.</a:t>
            </a:r>
          </a:p>
          <a:p>
            <a:endParaRPr lang="en-US" dirty="0"/>
          </a:p>
        </p:txBody>
      </p:sp>
    </p:spTree>
    <p:extLst>
      <p:ext uri="{BB962C8B-B14F-4D97-AF65-F5344CB8AC3E}">
        <p14:creationId xmlns:p14="http://schemas.microsoft.com/office/powerpoint/2010/main" val="18247766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211</TotalTime>
  <Words>746</Words>
  <Application>Microsoft Office PowerPoint</Application>
  <PresentationFormat>Widescreen</PresentationFormat>
  <Paragraphs>115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Bookman Old Style</vt:lpstr>
      <vt:lpstr>Calibri</vt:lpstr>
      <vt:lpstr>Courier New</vt:lpstr>
      <vt:lpstr>Rockwell</vt:lpstr>
      <vt:lpstr>Segoe UI</vt:lpstr>
      <vt:lpstr>Damask</vt:lpstr>
      <vt:lpstr>What Is Linux? </vt:lpstr>
      <vt:lpstr>Uses of Linux in everyday life:</vt:lpstr>
      <vt:lpstr>ADVANTAGES </vt:lpstr>
      <vt:lpstr>PowerPoint Presentation</vt:lpstr>
      <vt:lpstr>PowerPoint Presentation</vt:lpstr>
      <vt:lpstr>DISADVANTAGES </vt:lpstr>
      <vt:lpstr>PowerPoint Presentation</vt:lpstr>
      <vt:lpstr>Components of Operating System(Linux): </vt:lpstr>
      <vt:lpstr>PowerPoint Presentation</vt:lpstr>
      <vt:lpstr>Shell Scripting: </vt:lpstr>
      <vt:lpstr>PowerPoint Presentation</vt:lpstr>
      <vt:lpstr>PowerPoint Presentation</vt:lpstr>
      <vt:lpstr>PowerPoint Presentation</vt:lpstr>
      <vt:lpstr>PowerPoint Presentation</vt:lpstr>
      <vt:lpstr>PowerPoint Presentation</vt:lpstr>
      <vt:lpstr>PowerPoint Presentation</vt:lpstr>
      <vt:lpstr>Print to the screen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Linux?  From smartphones to cars, supercomputers and home appliances, home      desktops to enterprise servers, the Linux operating system is everywhere. Linux has been around since the mid-1990s and has since reached a user-base that spans the globe. Linux is actually everywhere: Its in your phones, your thermostats, in your cars, refrigerators, Roku devices, and televisions. It also runs most of the Internet, all of the world’s top 500 supercomputers, and the world’s stock exchanges. hbjBut besides being the platform of choice to run desktops, servers, and       embedded systems across the globe, Linux is one of the most reliable, secure and worry-free operating systems available.</dc:title>
  <dc:creator>MSI</dc:creator>
  <cp:lastModifiedBy>laibashahid63@gmail.com</cp:lastModifiedBy>
  <cp:revision>22</cp:revision>
  <dcterms:created xsi:type="dcterms:W3CDTF">2019-11-25T17:32:26Z</dcterms:created>
  <dcterms:modified xsi:type="dcterms:W3CDTF">2019-11-27T06:02:29Z</dcterms:modified>
</cp:coreProperties>
</file>