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60" r:id="rId6"/>
    <p:sldId id="261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6 | </a:t>
            </a:r>
            <a:r>
              <a:rPr lang="en-US" sz="4000" b="1" dirty="0" smtClean="0"/>
              <a:t>Lecture </a:t>
            </a:r>
            <a:r>
              <a:rPr lang="en-US" sz="4000" b="1" dirty="0" smtClean="0"/>
              <a:t>2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 Vehicle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// data members of base class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rgbClr val="002060"/>
                </a:solidFill>
              </a:rPr>
              <a:t>class Car: public Vehicle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		//data members of derived class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}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Base &amp; Derived Classes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derived-class object is also an object of its base class, and one base class can have many derived classes</a:t>
            </a:r>
          </a:p>
          <a:p>
            <a:endParaRPr lang="en-US" dirty="0" smtClean="0"/>
          </a:p>
          <a:p>
            <a:r>
              <a:rPr lang="en-US" dirty="0" smtClean="0"/>
              <a:t>A derived class can access all non-private members of its base class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Visibility of Base Class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derived class can use the access modifiers public, protected or private to restrict access to its base class members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situations, a derived class can never access private members of its base class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Public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access modifier public in derived class header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class myDerived: </a:t>
            </a:r>
            <a:r>
              <a:rPr lang="en-US" b="1" dirty="0" smtClean="0">
                <a:solidFill>
                  <a:srgbClr val="0070C0"/>
                </a:solidFill>
              </a:rPr>
              <a:t>public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myBase</a:t>
            </a:r>
          </a:p>
          <a:p>
            <a:pPr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	{</a:t>
            </a:r>
          </a:p>
          <a:p>
            <a:pPr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		// derived class members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Public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public inheritance: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public</a:t>
            </a:r>
            <a:r>
              <a:rPr lang="en-US" dirty="0" smtClean="0"/>
              <a:t> members of a base class are treated as </a:t>
            </a:r>
            <a:r>
              <a:rPr lang="en-US" b="1" dirty="0" smtClean="0"/>
              <a:t>public</a:t>
            </a:r>
            <a:r>
              <a:rPr lang="en-US" dirty="0" smtClean="0"/>
              <a:t> members of the derived class by other classes further down the hierarchy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protected</a:t>
            </a:r>
            <a:r>
              <a:rPr lang="en-US" dirty="0" smtClean="0"/>
              <a:t> members of a base class are treated as </a:t>
            </a:r>
            <a:r>
              <a:rPr lang="en-US" b="1" dirty="0" smtClean="0"/>
              <a:t>protected</a:t>
            </a:r>
            <a:r>
              <a:rPr lang="en-US" dirty="0" smtClean="0"/>
              <a:t> members of the derived class by other classes further down the hierarchy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Public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class Parent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private:	int a;</a:t>
            </a:r>
            <a:br>
              <a:rPr lang="en-US" dirty="0" smtClean="0"/>
            </a:br>
            <a:r>
              <a:rPr lang="en-US" dirty="0" smtClean="0"/>
              <a:t>	public:	int b;</a:t>
            </a:r>
          </a:p>
          <a:p>
            <a:pPr>
              <a:buNone/>
            </a:pPr>
            <a:r>
              <a:rPr lang="en-US" dirty="0" smtClean="0"/>
              <a:t>		protected:	int c;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class Child: public Parent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b="1" dirty="0" smtClean="0"/>
              <a:t>    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// can never access a directly</a:t>
            </a:r>
            <a:b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    // can access b &amp; c directly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439194" y="3809206"/>
            <a:ext cx="4418806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1524000"/>
            <a:ext cx="4114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class GrandChild: public Child</a:t>
            </a:r>
          </a:p>
          <a:p>
            <a:r>
              <a:rPr lang="en-US" sz="2400" dirty="0" smtClean="0"/>
              <a:t> {</a:t>
            </a:r>
            <a:br>
              <a:rPr lang="en-US" sz="2400" dirty="0" smtClean="0"/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// can never access a directly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// can access b directly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 // can access c directly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}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Protected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access modifier protected in derived class header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class myDerived: </a:t>
            </a:r>
            <a:r>
              <a:rPr lang="en-US" b="1" dirty="0" smtClean="0">
                <a:solidFill>
                  <a:srgbClr val="0070C0"/>
                </a:solidFill>
              </a:rPr>
              <a:t>protected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myBase</a:t>
            </a:r>
          </a:p>
          <a:p>
            <a:pPr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	{</a:t>
            </a:r>
          </a:p>
          <a:p>
            <a:pPr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		// derived class members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Protected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protected inheritance: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public</a:t>
            </a:r>
            <a:r>
              <a:rPr lang="en-US" dirty="0" smtClean="0"/>
              <a:t> members of a base class are treated as </a:t>
            </a:r>
            <a:r>
              <a:rPr lang="en-US" b="1" dirty="0" smtClean="0"/>
              <a:t>protected </a:t>
            </a:r>
            <a:r>
              <a:rPr lang="en-US" dirty="0" smtClean="0"/>
              <a:t>members of the derived class by other classes further down the hierarchy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protected</a:t>
            </a:r>
            <a:r>
              <a:rPr lang="en-US" dirty="0" smtClean="0"/>
              <a:t> members of a base class are treated as </a:t>
            </a:r>
            <a:r>
              <a:rPr lang="en-US" b="1" dirty="0" smtClean="0"/>
              <a:t>protected</a:t>
            </a:r>
            <a:r>
              <a:rPr lang="en-US" dirty="0" smtClean="0"/>
              <a:t> members of the derived class by other classes further down the hierarchy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Protected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class Parent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private:	int a;</a:t>
            </a:r>
            <a:br>
              <a:rPr lang="en-US" dirty="0" smtClean="0"/>
            </a:br>
            <a:r>
              <a:rPr lang="en-US" dirty="0" smtClean="0"/>
              <a:t>	public:	int b;</a:t>
            </a:r>
          </a:p>
          <a:p>
            <a:pPr>
              <a:buNone/>
            </a:pPr>
            <a:r>
              <a:rPr lang="en-US" dirty="0" smtClean="0"/>
              <a:t>		protected:	int c;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class Child: protected Parent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b="1" dirty="0" smtClean="0"/>
              <a:t>    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// can never access a directly</a:t>
            </a:r>
            <a:b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    // can access b &amp; c directly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667794" y="3810000"/>
            <a:ext cx="4418806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1524000"/>
            <a:ext cx="3886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GrandChild: public Child</a:t>
            </a:r>
          </a:p>
          <a:p>
            <a:r>
              <a:rPr lang="en-US" sz="2400" dirty="0" smtClean="0"/>
              <a:t> {</a:t>
            </a:r>
            <a:br>
              <a:rPr lang="en-US" sz="2400" dirty="0" smtClean="0"/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// can never access a directly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// can access b directly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 // can access c directly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}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Private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access modifier private in derived class header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class myDerived: </a:t>
            </a:r>
            <a:r>
              <a:rPr lang="en-US" b="1" dirty="0" smtClean="0">
                <a:solidFill>
                  <a:srgbClr val="0070C0"/>
                </a:solidFill>
              </a:rPr>
              <a:t>private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myBase</a:t>
            </a:r>
          </a:p>
          <a:p>
            <a:pPr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	{</a:t>
            </a:r>
          </a:p>
          <a:p>
            <a:pPr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		// derived class members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algn="ctr">
              <a:buNone/>
            </a:pPr>
            <a:r>
              <a:rPr lang="en-US" sz="4400" b="1" dirty="0" smtClean="0"/>
              <a:t>We don’t want you to become lazy so…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ONLINE CLASSES!!!!!!</a:t>
            </a:r>
            <a:endParaRPr lang="en-US" sz="60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96-961212_troll-meme-png-troll-fa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4695824"/>
            <a:ext cx="2628900" cy="19002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Private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private inheritance:</a:t>
            </a:r>
          </a:p>
          <a:p>
            <a:pPr lvl="1"/>
            <a:r>
              <a:rPr lang="en-US" dirty="0" smtClean="0"/>
              <a:t>All </a:t>
            </a:r>
            <a:r>
              <a:rPr lang="en-US" b="1" dirty="0" smtClean="0"/>
              <a:t>public</a:t>
            </a:r>
            <a:r>
              <a:rPr lang="en-US" dirty="0" smtClean="0"/>
              <a:t> &amp; </a:t>
            </a:r>
            <a:r>
              <a:rPr lang="en-US" b="1" dirty="0" smtClean="0"/>
              <a:t>protected</a:t>
            </a:r>
            <a:r>
              <a:rPr lang="en-US" dirty="0" smtClean="0"/>
              <a:t> members of a base class are treated as </a:t>
            </a:r>
            <a:r>
              <a:rPr lang="en-US" b="1" dirty="0" smtClean="0"/>
              <a:t>private </a:t>
            </a:r>
            <a:r>
              <a:rPr lang="en-US" dirty="0" smtClean="0"/>
              <a:t>members of the derived class by other classes further down the hierarchy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other words, these members can be seen as </a:t>
            </a:r>
            <a:r>
              <a:rPr lang="en-US" i="1" dirty="0" smtClean="0"/>
              <a:t>locked</a:t>
            </a:r>
            <a:r>
              <a:rPr lang="en-US" dirty="0" smtClean="0"/>
              <a:t> and cannot be accessed further down the hierarchy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Private 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class Parent</a:t>
            </a:r>
            <a:br>
              <a:rPr lang="en-US" dirty="0" smtClean="0"/>
            </a:b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private:	int a;</a:t>
            </a:r>
            <a:br>
              <a:rPr lang="en-US" dirty="0" smtClean="0"/>
            </a:br>
            <a:r>
              <a:rPr lang="en-US" dirty="0" smtClean="0"/>
              <a:t>	public:	int b;</a:t>
            </a:r>
          </a:p>
          <a:p>
            <a:pPr>
              <a:buNone/>
            </a:pPr>
            <a:r>
              <a:rPr lang="en-US" dirty="0" smtClean="0"/>
              <a:t>		protected:	int c;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class Child: private Parent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b="1" dirty="0" smtClean="0"/>
              <a:t>     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// can never access </a:t>
            </a:r>
            <a:r>
              <a:rPr lang="en-US" sz="2600" b="1" smtClean="0">
                <a:solidFill>
                  <a:schemeClr val="bg1">
                    <a:lumMod val="50000"/>
                  </a:schemeClr>
                </a:solidFill>
              </a:rPr>
              <a:t>a directly</a:t>
            </a:r>
            <a:br>
              <a:rPr lang="en-US" sz="2600" b="1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600" b="1" smtClean="0">
                <a:solidFill>
                  <a:schemeClr val="bg1">
                    <a:lumMod val="50000"/>
                  </a:schemeClr>
                </a:solidFill>
              </a:rPr>
              <a:t>     // 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can access b &amp; c directly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667794" y="3810000"/>
            <a:ext cx="4418806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1524000"/>
            <a:ext cx="3886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GrandChild: public Child</a:t>
            </a:r>
          </a:p>
          <a:p>
            <a:r>
              <a:rPr lang="en-US" sz="2400" dirty="0" smtClean="0"/>
              <a:t> {</a:t>
            </a:r>
            <a:br>
              <a:rPr lang="en-US" sz="2400" dirty="0" smtClean="0"/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// can never access a directly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// cannot access b directly</a:t>
            </a:r>
            <a:b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  // cannot access c directly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}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Next Lecture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</a:p>
          <a:p>
            <a:r>
              <a:rPr lang="en-US" dirty="0" smtClean="0"/>
              <a:t>Function Overloading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Object Relationship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is-a relationship</a:t>
            </a:r>
          </a:p>
          <a:p>
            <a:r>
              <a:rPr lang="en-US" dirty="0" smtClean="0"/>
              <a:t>has-a relationship</a:t>
            </a:r>
            <a:endParaRPr lang="en-US" dirty="0"/>
          </a:p>
        </p:txBody>
      </p:sp>
      <p:pic>
        <p:nvPicPr>
          <p:cNvPr id="4" name="Picture 3" descr="157596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629400" y="4876800"/>
            <a:ext cx="1822602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dirty="0" smtClean="0"/>
              <a:t>has-a</a:t>
            </a:r>
            <a:r>
              <a:rPr lang="en-US" sz="5400" b="1" dirty="0" smtClean="0"/>
              <a:t> Relationship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In a </a:t>
            </a:r>
            <a:r>
              <a:rPr lang="en-US" i="1" dirty="0" smtClean="0"/>
              <a:t>has-a </a:t>
            </a:r>
            <a:r>
              <a:rPr lang="en-US" dirty="0" smtClean="0"/>
              <a:t>relationship, an object contains one or more objects of other classes as members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 car </a:t>
            </a:r>
            <a:r>
              <a:rPr lang="en-US" b="1" i="1" dirty="0" smtClean="0">
                <a:solidFill>
                  <a:srgbClr val="0070C0"/>
                </a:solidFill>
              </a:rPr>
              <a:t>has 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steering</a:t>
            </a:r>
            <a:br>
              <a:rPr lang="en-US" dirty="0" smtClean="0"/>
            </a:br>
            <a:r>
              <a:rPr lang="en-US" dirty="0" smtClean="0"/>
              <a:t>An office </a:t>
            </a:r>
            <a:r>
              <a:rPr lang="en-US" b="1" i="1" dirty="0" smtClean="0">
                <a:solidFill>
                  <a:srgbClr val="0070C0"/>
                </a:solidFill>
              </a:rPr>
              <a:t>has a</a:t>
            </a:r>
            <a:r>
              <a:rPr lang="en-US" dirty="0" smtClean="0"/>
              <a:t> department</a:t>
            </a:r>
          </a:p>
        </p:txBody>
      </p:sp>
      <p:pic>
        <p:nvPicPr>
          <p:cNvPr id="4" name="Picture 3" descr="c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5562600"/>
            <a:ext cx="1828810" cy="1101858"/>
          </a:xfrm>
          <a:prstGeom prst="rect">
            <a:avLst/>
          </a:prstGeom>
        </p:spPr>
      </p:pic>
      <p:pic>
        <p:nvPicPr>
          <p:cNvPr id="1026" name="Picture 2" descr="C:\Program Files (x86)\Microsoft Office\MEDIA\CAGCAT10\j023531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486400"/>
            <a:ext cx="1197255" cy="12224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dirty="0" smtClean="0"/>
              <a:t>has-a</a:t>
            </a:r>
            <a:r>
              <a:rPr lang="en-US" sz="5400" b="1" dirty="0" smtClean="0"/>
              <a:t> Relationship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Office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Department d</a:t>
            </a:r>
            <a:r>
              <a:rPr lang="en-US" b="1" dirty="0" smtClean="0"/>
              <a:t>;</a:t>
            </a:r>
            <a:r>
              <a:rPr lang="en-US" i="1" dirty="0" smtClean="0"/>
              <a:t>   </a:t>
            </a:r>
            <a:r>
              <a:rPr lang="en-US" i="1" dirty="0" smtClean="0">
                <a:solidFill>
                  <a:srgbClr val="00B050"/>
                </a:solidFill>
              </a:rPr>
              <a:t>// office </a:t>
            </a:r>
            <a:r>
              <a:rPr lang="en-US" b="1" i="1" dirty="0" smtClean="0">
                <a:solidFill>
                  <a:srgbClr val="00B050"/>
                </a:solidFill>
              </a:rPr>
              <a:t>has-a</a:t>
            </a:r>
            <a:r>
              <a:rPr lang="en-US" i="1" dirty="0" smtClean="0">
                <a:solidFill>
                  <a:srgbClr val="00B050"/>
                </a:solidFill>
              </a:rPr>
              <a:t> department</a:t>
            </a:r>
            <a:endParaRPr lang="en-US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	// any other  members</a:t>
            </a:r>
          </a:p>
          <a:p>
            <a:pPr>
              <a:buNone/>
            </a:pPr>
            <a:r>
              <a:rPr lang="en-US" dirty="0" smtClean="0"/>
              <a:t>};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is-a Relationship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one class </a:t>
            </a:r>
            <a:r>
              <a:rPr lang="en-US" b="1" i="1" dirty="0" smtClean="0">
                <a:solidFill>
                  <a:srgbClr val="0070C0"/>
                </a:solidFill>
              </a:rPr>
              <a:t>is </a:t>
            </a:r>
            <a:r>
              <a:rPr lang="en-US" dirty="0" smtClean="0"/>
              <a:t>an extension of another class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A car </a:t>
            </a:r>
            <a:r>
              <a:rPr lang="en-US" b="1" i="1" dirty="0" smtClean="0">
                <a:solidFill>
                  <a:srgbClr val="0070C0"/>
                </a:solidFill>
              </a:rPr>
              <a:t>is a</a:t>
            </a:r>
            <a:r>
              <a:rPr lang="en-US" dirty="0" smtClean="0"/>
              <a:t> vehicle</a:t>
            </a:r>
            <a:br>
              <a:rPr lang="en-US" dirty="0" smtClean="0"/>
            </a:br>
            <a:r>
              <a:rPr lang="en-US" dirty="0" smtClean="0"/>
              <a:t>Cricket </a:t>
            </a:r>
            <a:r>
              <a:rPr lang="en-US" b="1" i="1" dirty="0" smtClean="0">
                <a:solidFill>
                  <a:srgbClr val="0070C0"/>
                </a:solidFill>
              </a:rPr>
              <a:t>is a</a:t>
            </a:r>
            <a:r>
              <a:rPr lang="en-US" dirty="0" smtClean="0"/>
              <a:t> sport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is-a Relationship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extended (or child) class contains all the features of its base (or parent) class, and may additionally have some unique features of its own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The key idea behind inheritance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Inheritance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of software reusability where a class </a:t>
            </a:r>
            <a:r>
              <a:rPr lang="en-US" i="1" dirty="0" smtClean="0"/>
              <a:t>inherits</a:t>
            </a:r>
            <a:r>
              <a:rPr lang="en-US" dirty="0" smtClean="0"/>
              <a:t> an existing class’ behavior and enhances it by adding more functionalities</a:t>
            </a:r>
          </a:p>
          <a:p>
            <a:endParaRPr lang="en-US" dirty="0"/>
          </a:p>
          <a:p>
            <a:r>
              <a:rPr lang="en-US" dirty="0" smtClean="0"/>
              <a:t>The existing class  is called base class (or sometimes super class) and the new class is referred  to  as derived class (or sometimes sub class)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is-a</a:t>
            </a:r>
            <a:r>
              <a:rPr lang="en-US" dirty="0" smtClean="0"/>
              <a:t> relationship represents inheritance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smtClean="0"/>
              <a:t>car</a:t>
            </a:r>
            <a:r>
              <a:rPr lang="en-US" dirty="0" smtClean="0"/>
              <a:t> </a:t>
            </a:r>
            <a:r>
              <a:rPr lang="en-US" dirty="0"/>
              <a:t>is a vehicle, so any </a:t>
            </a:r>
            <a:r>
              <a:rPr lang="en-US" dirty="0" smtClean="0"/>
              <a:t>attributes and </a:t>
            </a:r>
            <a:r>
              <a:rPr lang="en-US" dirty="0"/>
              <a:t>behaviors of a </a:t>
            </a:r>
            <a:r>
              <a:rPr lang="en-US" i="1" dirty="0"/>
              <a:t>vehicle</a:t>
            </a:r>
            <a:r>
              <a:rPr lang="en-US" dirty="0"/>
              <a:t> are also attributes and behaviors of a </a:t>
            </a:r>
            <a:r>
              <a:rPr lang="en-US" i="1" dirty="0" smtClean="0"/>
              <a:t>car</a:t>
            </a:r>
            <a:endParaRPr 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488</Words>
  <Application>Microsoft Office PowerPoint</Application>
  <PresentationFormat>On-screen Show (4:3)</PresentationFormat>
  <Paragraphs>111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Object-oriented Programming</vt:lpstr>
      <vt:lpstr>Slide 2</vt:lpstr>
      <vt:lpstr>Object Relationship</vt:lpstr>
      <vt:lpstr>has-a Relationship</vt:lpstr>
      <vt:lpstr>has-a Relationship</vt:lpstr>
      <vt:lpstr>is-a Relationship</vt:lpstr>
      <vt:lpstr>is-a Relationship</vt:lpstr>
      <vt:lpstr>Inheritance</vt:lpstr>
      <vt:lpstr>Example</vt:lpstr>
      <vt:lpstr>Example</vt:lpstr>
      <vt:lpstr>Base &amp; Derived Classes</vt:lpstr>
      <vt:lpstr>Visibility of Base Class Members</vt:lpstr>
      <vt:lpstr>Public Inheritance</vt:lpstr>
      <vt:lpstr>Public Inheritance</vt:lpstr>
      <vt:lpstr>Public Inheritance</vt:lpstr>
      <vt:lpstr>Protected Inheritance</vt:lpstr>
      <vt:lpstr>Protected Inheritance</vt:lpstr>
      <vt:lpstr>Protected Inheritance</vt:lpstr>
      <vt:lpstr>Private Inheritance</vt:lpstr>
      <vt:lpstr>Private Inheritance</vt:lpstr>
      <vt:lpstr>Private Inheritance</vt:lpstr>
      <vt:lpstr>Next Lecture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Syed Zain-Ul-Hassan</dc:creator>
  <cp:lastModifiedBy>zain.hassan</cp:lastModifiedBy>
  <cp:revision>8</cp:revision>
  <dcterms:created xsi:type="dcterms:W3CDTF">2006-08-16T00:00:00Z</dcterms:created>
  <dcterms:modified xsi:type="dcterms:W3CDTF">2020-03-09T03:42:15Z</dcterms:modified>
</cp:coreProperties>
</file>