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</a:t>
            </a:r>
            <a:r>
              <a:rPr lang="en-US" sz="4000" b="1" dirty="0" smtClean="0">
                <a:solidFill>
                  <a:srgbClr val="0070C0"/>
                </a:solidFill>
              </a:rPr>
              <a:t>7 </a:t>
            </a:r>
            <a:r>
              <a:rPr lang="en-US" sz="4000" b="1" dirty="0" smtClean="0">
                <a:solidFill>
                  <a:srgbClr val="0070C0"/>
                </a:solidFill>
              </a:rPr>
              <a:t>| </a:t>
            </a:r>
            <a:r>
              <a:rPr lang="en-US" sz="4000" b="1" dirty="0" smtClean="0"/>
              <a:t>Lecture </a:t>
            </a:r>
            <a:r>
              <a:rPr lang="en-US" sz="4000" b="1" dirty="0" smtClean="0"/>
              <a:t>1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Advantages of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software reuse</a:t>
            </a:r>
          </a:p>
          <a:p>
            <a:endParaRPr lang="en-US" dirty="0" smtClean="0"/>
          </a:p>
          <a:p>
            <a:r>
              <a:rPr lang="en-US" dirty="0" smtClean="0"/>
              <a:t>Reduces code redundancy</a:t>
            </a:r>
          </a:p>
          <a:p>
            <a:endParaRPr lang="en-US" dirty="0" smtClean="0"/>
          </a:p>
          <a:p>
            <a:r>
              <a:rPr lang="en-US" dirty="0" smtClean="0"/>
              <a:t>Allows logical relationships between entities (objects)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/>
              <a:t>Disadvantages of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If</a:t>
            </a:r>
            <a:r>
              <a:rPr lang="en-US" dirty="0" smtClean="0"/>
              <a:t> done wrong, can be disastrous for the entire program/software</a:t>
            </a:r>
          </a:p>
          <a:p>
            <a:endParaRPr lang="en-US" dirty="0" smtClean="0"/>
          </a:p>
          <a:p>
            <a:r>
              <a:rPr lang="en-US" dirty="0" smtClean="0"/>
              <a:t>Change in one class can sometimes affect other classes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Types of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</a:p>
          <a:p>
            <a:r>
              <a:rPr lang="en-US" dirty="0" smtClean="0"/>
              <a:t>Multi-level Inheritance</a:t>
            </a:r>
            <a:endParaRPr lang="en-US" dirty="0"/>
          </a:p>
          <a:p>
            <a:r>
              <a:rPr lang="en-US" dirty="0" smtClean="0"/>
              <a:t>Hierarchical Inheritance</a:t>
            </a:r>
          </a:p>
          <a:p>
            <a:r>
              <a:rPr lang="en-US" dirty="0" smtClean="0"/>
              <a:t>Multiple Inheritance</a:t>
            </a:r>
          </a:p>
          <a:p>
            <a:r>
              <a:rPr lang="en-US" dirty="0" smtClean="0"/>
              <a:t>Hybrid Inheritance</a:t>
            </a:r>
          </a:p>
        </p:txBody>
      </p:sp>
      <p:pic>
        <p:nvPicPr>
          <p:cNvPr id="5" name="Picture 4" descr="157596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239000" y="5410200"/>
            <a:ext cx="1331901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Single Inheritance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have a single base class and a single derived class</a:t>
            </a:r>
            <a:endParaRPr lang="en-US" dirty="0"/>
          </a:p>
        </p:txBody>
      </p:sp>
      <p:pic>
        <p:nvPicPr>
          <p:cNvPr id="4" name="Picture 3" descr="s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505200"/>
            <a:ext cx="3164257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3124200"/>
            <a:ext cx="480060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class A</a:t>
            </a:r>
            <a:b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000" b="1" i="1" dirty="0" smtClean="0">
                <a:solidFill>
                  <a:schemeClr val="bg1">
                    <a:lumMod val="75000"/>
                  </a:schemeClr>
                </a:solidFill>
              </a:rPr>
              <a:t>// code for base class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}; </a:t>
            </a:r>
          </a:p>
          <a:p>
            <a:endParaRPr lang="en-US" sz="2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class B: public A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000" b="1" i="1" dirty="0" smtClean="0">
                <a:solidFill>
                  <a:schemeClr val="bg1">
                    <a:lumMod val="75000"/>
                  </a:schemeClr>
                </a:solidFill>
              </a:rPr>
              <a:t>// code for derived class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};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Multi-level Inheritance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have a chain of single inheritance between three or more classes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2895600"/>
            <a:ext cx="4800600" cy="3861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class A</a:t>
            </a:r>
            <a:b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600" b="1" i="1" dirty="0" smtClean="0">
                <a:solidFill>
                  <a:schemeClr val="bg1">
                    <a:lumMod val="65000"/>
                  </a:schemeClr>
                </a:solidFill>
              </a:rPr>
              <a:t>// code for class A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}; </a:t>
            </a:r>
          </a:p>
          <a:p>
            <a:endParaRPr lang="en-US" sz="16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6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class B: public A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600" b="1" i="1" dirty="0" smtClean="0">
                <a:solidFill>
                  <a:schemeClr val="bg1">
                    <a:lumMod val="65000"/>
                  </a:schemeClr>
                </a:solidFill>
              </a:rPr>
              <a:t>// code for class B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};</a:t>
            </a:r>
          </a:p>
          <a:p>
            <a:endParaRPr lang="en-US" sz="16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class C: public B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600" b="1" i="1" dirty="0" smtClean="0">
                <a:solidFill>
                  <a:schemeClr val="bg1">
                    <a:lumMod val="65000"/>
                  </a:schemeClr>
                </a:solidFill>
              </a:rPr>
              <a:t>// code for class C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};	</a:t>
            </a:r>
            <a:r>
              <a:rPr lang="en-US" sz="1600" i="1" dirty="0" smtClean="0"/>
              <a:t>// …. any more classes in this chain </a:t>
            </a:r>
            <a:endParaRPr lang="en-US" sz="1600" i="1" dirty="0"/>
          </a:p>
        </p:txBody>
      </p:sp>
      <p:pic>
        <p:nvPicPr>
          <p:cNvPr id="6" name="Picture 5" descr="multil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5200"/>
            <a:ext cx="251904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Hierarchical Inheritance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have more than one derived classes of a single base 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2895600"/>
            <a:ext cx="4191000" cy="3861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class A</a:t>
            </a:r>
            <a:b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600" b="1" i="1" dirty="0" smtClean="0">
                <a:solidFill>
                  <a:schemeClr val="bg1">
                    <a:lumMod val="65000"/>
                  </a:schemeClr>
                </a:solidFill>
              </a:rPr>
              <a:t>// parent class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}; </a:t>
            </a:r>
          </a:p>
          <a:p>
            <a:endParaRPr lang="en-US" sz="16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6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class B: public A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600" b="1" i="1" dirty="0" smtClean="0">
                <a:solidFill>
                  <a:schemeClr val="bg1">
                    <a:lumMod val="65000"/>
                  </a:schemeClr>
                </a:solidFill>
              </a:rPr>
              <a:t>// first child class</a:t>
            </a:r>
            <a:br>
              <a:rPr lang="en-US" sz="1600" b="1" i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};</a:t>
            </a:r>
          </a:p>
          <a:p>
            <a:endParaRPr lang="en-US" sz="16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class C: public A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600" b="1" i="1" dirty="0" smtClean="0">
                <a:solidFill>
                  <a:schemeClr val="bg1">
                    <a:lumMod val="65000"/>
                  </a:schemeClr>
                </a:solidFill>
              </a:rPr>
              <a:t>// second child class</a:t>
            </a:r>
            <a:br>
              <a:rPr lang="en-US" sz="1600" b="1" i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};	</a:t>
            </a:r>
            <a:endParaRPr 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hierarch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3886200" cy="20615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Multiple Inheritance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have more than one base class of a single derived 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2895600"/>
            <a:ext cx="41910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class A</a:t>
            </a:r>
            <a:b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600" b="1" i="1" dirty="0" smtClean="0">
                <a:solidFill>
                  <a:schemeClr val="bg1">
                    <a:lumMod val="65000"/>
                  </a:schemeClr>
                </a:solidFill>
              </a:rPr>
              <a:t>// some class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}; </a:t>
            </a:r>
          </a:p>
          <a:p>
            <a:endParaRPr lang="en-US" sz="16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6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class B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600" b="1" i="1" dirty="0" smtClean="0">
                <a:solidFill>
                  <a:schemeClr val="bg1">
                    <a:lumMod val="65000"/>
                  </a:schemeClr>
                </a:solidFill>
              </a:rPr>
              <a:t>// some other class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};</a:t>
            </a:r>
          </a:p>
          <a:p>
            <a:endParaRPr lang="en-US" sz="16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class C: public A, public B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             </a:t>
            </a:r>
            <a:r>
              <a:rPr lang="en-US" sz="1600" b="1" i="1" dirty="0" smtClean="0">
                <a:solidFill>
                  <a:schemeClr val="bg1">
                    <a:lumMod val="65000"/>
                  </a:schemeClr>
                </a:solidFill>
              </a:rPr>
              <a:t>// a child class with two parent classes</a:t>
            </a:r>
            <a:br>
              <a:rPr lang="en-US" sz="1600" b="1" i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};	</a:t>
            </a:r>
            <a:endParaRPr 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 descr="multi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0"/>
            <a:ext cx="4191000" cy="20350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Multiple </a:t>
            </a:r>
            <a:r>
              <a:rPr lang="en-US" sz="5400" b="1" dirty="0" smtClean="0"/>
              <a:t>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C++ has multiple inheritance. JAVA and C# do not allow more than one parent classes</a:t>
            </a:r>
          </a:p>
          <a:p>
            <a:endParaRPr lang="en-US" dirty="0" smtClean="0"/>
          </a:p>
          <a:p>
            <a:r>
              <a:rPr lang="en-US" dirty="0" smtClean="0"/>
              <a:t>Has several disadvantages </a:t>
            </a:r>
            <a:r>
              <a:rPr lang="en-US" dirty="0" smtClean="0"/>
              <a:t>when functions are </a:t>
            </a:r>
            <a:r>
              <a:rPr lang="en-US" dirty="0" err="1" smtClean="0"/>
              <a:t>overriden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not necessary for two parent classes to use the same access </a:t>
            </a:r>
            <a:r>
              <a:rPr lang="en-US" dirty="0" err="1" smtClean="0"/>
              <a:t>specifier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Hybrid Inheritance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have more than type of inheritance relationships in a class hierarchy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2895600"/>
            <a:ext cx="4191000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class A</a:t>
            </a:r>
            <a:b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200" b="1" i="1" dirty="0" smtClean="0">
                <a:solidFill>
                  <a:schemeClr val="bg1">
                    <a:lumMod val="65000"/>
                  </a:schemeClr>
                </a:solidFill>
              </a:rPr>
              <a:t>// some class</a:t>
            </a: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}; </a:t>
            </a:r>
          </a:p>
          <a:p>
            <a:endParaRPr lang="en-US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class B: public A</a:t>
            </a:r>
          </a:p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200" b="1" i="1" dirty="0" smtClean="0">
                <a:solidFill>
                  <a:schemeClr val="bg1">
                    <a:lumMod val="65000"/>
                  </a:schemeClr>
                </a:solidFill>
              </a:rPr>
              <a:t>// child of A</a:t>
            </a:r>
          </a:p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};</a:t>
            </a:r>
          </a:p>
          <a:p>
            <a:endParaRPr lang="en-US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class C: public A</a:t>
            </a:r>
          </a:p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200" b="1" i="1" dirty="0" smtClean="0">
                <a:solidFill>
                  <a:schemeClr val="bg1">
                    <a:lumMod val="65000"/>
                  </a:schemeClr>
                </a:solidFill>
              </a:rPr>
              <a:t>// child of A</a:t>
            </a:r>
          </a:p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};</a:t>
            </a:r>
          </a:p>
          <a:p>
            <a:endParaRPr lang="en-US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class D: public B, public C</a:t>
            </a:r>
          </a:p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200" b="1" i="1" dirty="0" smtClean="0">
                <a:solidFill>
                  <a:schemeClr val="bg1">
                    <a:lumMod val="65000"/>
                  </a:schemeClr>
                </a:solidFill>
              </a:rPr>
              <a:t>// child of B and C</a:t>
            </a:r>
            <a:br>
              <a:rPr lang="en-US" sz="1200" b="1" i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};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hybr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0"/>
            <a:ext cx="402123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Issue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 of hybrid inheritance shown in the previous example can lead us to an infamous issue called </a:t>
            </a:r>
            <a:r>
              <a:rPr lang="en-US" b="1" dirty="0" smtClean="0"/>
              <a:t>“Diamond Problem”</a:t>
            </a:r>
          </a:p>
        </p:txBody>
      </p:sp>
      <p:pic>
        <p:nvPicPr>
          <p:cNvPr id="4" name="Picture 3" descr="RAGEsurpr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939707"/>
            <a:ext cx="3200400" cy="19182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209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Object-oriented Programming</vt:lpstr>
      <vt:lpstr>Types of Inheritance</vt:lpstr>
      <vt:lpstr>Single Inheritance</vt:lpstr>
      <vt:lpstr>Multi-level Inheritance</vt:lpstr>
      <vt:lpstr>Hierarchical Inheritance</vt:lpstr>
      <vt:lpstr>Multiple Inheritance</vt:lpstr>
      <vt:lpstr>Multiple Inheritance</vt:lpstr>
      <vt:lpstr>Hybrid Inheritance</vt:lpstr>
      <vt:lpstr>Issue</vt:lpstr>
      <vt:lpstr>Advantages of Inheritance</vt:lpstr>
      <vt:lpstr>Disadvantages of Inheritance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zain.hassan</cp:lastModifiedBy>
  <cp:revision>21</cp:revision>
  <dcterms:created xsi:type="dcterms:W3CDTF">2006-08-16T00:00:00Z</dcterms:created>
  <dcterms:modified xsi:type="dcterms:W3CDTF">2020-03-16T03:47:46Z</dcterms:modified>
</cp:coreProperties>
</file>