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7" r:id="rId11"/>
    <p:sldId id="268" r:id="rId12"/>
    <p:sldId id="269" r:id="rId13"/>
    <p:sldId id="270" r:id="rId14"/>
    <p:sldId id="271" r:id="rId15"/>
    <p:sldId id="266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ain.hassan" initials="z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11A66-D7B6-457C-B87E-23D4CCB78E08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FCDF-C18D-4DB3-833D-76ED4152E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Object-oriented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Week 5 | </a:t>
            </a:r>
            <a:r>
              <a:rPr lang="en-US" sz="4000" b="1" dirty="0" smtClean="0"/>
              <a:t>Lecture 3</a:t>
            </a:r>
            <a:endParaRPr 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Static </a:t>
            </a:r>
            <a:r>
              <a:rPr lang="en-US" sz="5400" b="1" dirty="0" smtClean="0"/>
              <a:t>Member Functions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Just like static variables, static member functions are shared between all instances of a class</a:t>
            </a:r>
          </a:p>
          <a:p>
            <a:endParaRPr lang="en-US" dirty="0" smtClean="0"/>
          </a:p>
          <a:p>
            <a:r>
              <a:rPr lang="en-US" dirty="0" smtClean="0"/>
              <a:t>A non-static (instance) function can call other static functions (and use static variables) </a:t>
            </a:r>
          </a:p>
          <a:p>
            <a:endParaRPr lang="en-US" dirty="0" smtClean="0"/>
          </a:p>
          <a:p>
            <a:r>
              <a:rPr lang="en-US" dirty="0" smtClean="0"/>
              <a:t>A static function cannot </a:t>
            </a:r>
            <a:r>
              <a:rPr lang="en-US" u="sng" dirty="0" smtClean="0"/>
              <a:t>directly</a:t>
            </a:r>
            <a:r>
              <a:rPr lang="en-US" dirty="0" smtClean="0"/>
              <a:t> use instance members of the class</a:t>
            </a:r>
          </a:p>
          <a:p>
            <a:endParaRPr lang="en-US" dirty="0" smtClean="0"/>
          </a:p>
          <a:p>
            <a:r>
              <a:rPr lang="en-US" dirty="0" smtClean="0"/>
              <a:t>However, they can do it by either making a local object or taking object as an argument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class A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public</a:t>
            </a:r>
            <a:r>
              <a:rPr lang="en-US" b="1" dirty="0" smtClean="0"/>
              <a:t>: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A( )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{  }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static void f( )</a:t>
            </a:r>
            <a:br>
              <a:rPr lang="en-US" b="1" dirty="0" smtClean="0"/>
            </a:br>
            <a:r>
              <a:rPr lang="en-US" b="1" dirty="0" smtClean="0"/>
              <a:t>{</a:t>
            </a:r>
            <a:br>
              <a:rPr lang="en-US" b="1" dirty="0" smtClean="0"/>
            </a:br>
            <a:r>
              <a:rPr lang="en-US" b="1" dirty="0" smtClean="0"/>
              <a:t>	f2( ); </a:t>
            </a:r>
            <a:r>
              <a:rPr lang="en-US" b="1" i="1" dirty="0" smtClean="0">
                <a:solidFill>
                  <a:srgbClr val="C00000"/>
                </a:solidFill>
              </a:rPr>
              <a:t>// will cause error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}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void </a:t>
            </a:r>
            <a:r>
              <a:rPr lang="en-US" b="1" dirty="0" smtClean="0"/>
              <a:t>f2( )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{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 &lt;&lt; “Instance function”;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pPr>
              <a:buNone/>
            </a:pPr>
            <a:r>
              <a:rPr lang="en-US" b="1" dirty="0" smtClean="0"/>
              <a:t>}; 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67200" y="1371600"/>
            <a:ext cx="43438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int main()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A::f( );</a:t>
            </a:r>
            <a:br>
              <a:rPr lang="en-US" b="1" dirty="0" smtClean="0"/>
            </a:br>
            <a: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  <a:t>// we use class scope to call static functions</a:t>
            </a:r>
            <a:endParaRPr lang="en-US" b="1" i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 smtClean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210594" y="3733006"/>
            <a:ext cx="3962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1800" y="5172075"/>
            <a:ext cx="173332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class A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public</a:t>
            </a:r>
            <a:r>
              <a:rPr lang="en-US" b="1" dirty="0" smtClean="0"/>
              <a:t>: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A( )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{  }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static void f( )</a:t>
            </a:r>
            <a:br>
              <a:rPr lang="en-US" b="1" dirty="0" smtClean="0"/>
            </a:br>
            <a:r>
              <a:rPr lang="en-US" b="1" dirty="0" smtClean="0"/>
              <a:t>{</a:t>
            </a:r>
            <a:br>
              <a:rPr lang="en-US" b="1" dirty="0" smtClean="0"/>
            </a:br>
            <a:r>
              <a:rPr lang="en-US" b="1" dirty="0" smtClean="0"/>
              <a:t>	A temp(10);</a:t>
            </a:r>
            <a:br>
              <a:rPr lang="en-US" b="1" dirty="0" smtClean="0"/>
            </a:br>
            <a:r>
              <a:rPr lang="en-US" b="1" dirty="0" smtClean="0"/>
              <a:t>	temp.f2( );	</a:t>
            </a:r>
            <a:r>
              <a:rPr lang="en-US" b="1" dirty="0" smtClean="0">
                <a:solidFill>
                  <a:srgbClr val="00B050"/>
                </a:solidFill>
              </a:rPr>
              <a:t>// </a:t>
            </a:r>
            <a:r>
              <a:rPr lang="en-US" b="1" i="1" dirty="0" smtClean="0">
                <a:solidFill>
                  <a:srgbClr val="00B050"/>
                </a:solidFill>
              </a:rPr>
              <a:t>OK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}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void </a:t>
            </a:r>
            <a:r>
              <a:rPr lang="en-US" b="1" dirty="0" smtClean="0"/>
              <a:t>f2( )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{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 &lt;&lt; “Instance function”;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pPr>
              <a:buNone/>
            </a:pPr>
            <a:r>
              <a:rPr lang="en-US" b="1" dirty="0" smtClean="0"/>
              <a:t>}; 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67200" y="1371600"/>
            <a:ext cx="43438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int main()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A::f( );</a:t>
            </a:r>
            <a:br>
              <a:rPr lang="en-US" b="1" dirty="0" smtClean="0"/>
            </a:br>
            <a: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  <a:t>// we use class scope to call static functions</a:t>
            </a:r>
            <a:endParaRPr lang="en-US" b="1" i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 smtClean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210594" y="3733006"/>
            <a:ext cx="3962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HuQXdO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4200" y="5257800"/>
            <a:ext cx="1617767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class A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public</a:t>
            </a:r>
            <a:r>
              <a:rPr lang="en-US" b="1" dirty="0" smtClean="0"/>
              <a:t>: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A( )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{  }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static void f(A </a:t>
            </a:r>
            <a:r>
              <a:rPr lang="en-US" b="1" dirty="0" err="1" smtClean="0"/>
              <a:t>myOb</a:t>
            </a:r>
            <a:r>
              <a:rPr lang="en-US" b="1" dirty="0" smtClean="0"/>
              <a:t>)</a:t>
            </a:r>
            <a:br>
              <a:rPr lang="en-US" b="1" dirty="0" smtClean="0"/>
            </a:br>
            <a:r>
              <a:rPr lang="en-US" b="1" dirty="0" smtClean="0"/>
              <a:t>{</a:t>
            </a:r>
            <a:br>
              <a:rPr lang="en-US" b="1" dirty="0" smtClean="0"/>
            </a:br>
            <a:r>
              <a:rPr lang="en-US" b="1" dirty="0" smtClean="0"/>
              <a:t>	myOb.f2( );	</a:t>
            </a:r>
            <a:r>
              <a:rPr lang="en-US" b="1" dirty="0" smtClean="0">
                <a:solidFill>
                  <a:srgbClr val="00B050"/>
                </a:solidFill>
              </a:rPr>
              <a:t>// </a:t>
            </a:r>
            <a:r>
              <a:rPr lang="en-US" b="1" i="1" dirty="0" smtClean="0">
                <a:solidFill>
                  <a:srgbClr val="00B050"/>
                </a:solidFill>
              </a:rPr>
              <a:t>OK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}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void </a:t>
            </a:r>
            <a:r>
              <a:rPr lang="en-US" b="1" dirty="0" smtClean="0"/>
              <a:t>f2( )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{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 &lt;&lt; “Instance function”;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pPr>
              <a:buNone/>
            </a:pPr>
            <a:r>
              <a:rPr lang="en-US" b="1" dirty="0" smtClean="0"/>
              <a:t>}; 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67200" y="1371600"/>
            <a:ext cx="3505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int main() </a:t>
            </a:r>
          </a:p>
          <a:p>
            <a:pPr>
              <a:buNone/>
            </a:pPr>
            <a:r>
              <a:rPr lang="en-US" b="1" dirty="0" smtClean="0"/>
              <a:t>{</a:t>
            </a:r>
            <a:br>
              <a:rPr lang="en-US" b="1" dirty="0" smtClean="0"/>
            </a:br>
            <a:r>
              <a:rPr lang="en-US" b="1" dirty="0" smtClean="0"/>
              <a:t>	A ob(10);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A::f(ob);</a:t>
            </a:r>
            <a:br>
              <a:rPr lang="en-US" b="1" dirty="0" smtClean="0"/>
            </a:br>
            <a: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  <a:t>// passing object as an argument</a:t>
            </a:r>
            <a:endParaRPr lang="en-US" b="1" i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 smtClean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210594" y="3733006"/>
            <a:ext cx="3962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HuQXdO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4200" y="5257800"/>
            <a:ext cx="1617767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Mutable Variables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make a class member variable mutable by using the keyword </a:t>
            </a:r>
            <a:r>
              <a:rPr lang="en-US" i="1" dirty="0" smtClean="0"/>
              <a:t>mutable</a:t>
            </a:r>
          </a:p>
          <a:p>
            <a:endParaRPr lang="en-US" i="1" dirty="0" smtClean="0"/>
          </a:p>
          <a:p>
            <a:r>
              <a:rPr lang="en-US" dirty="0" smtClean="0"/>
              <a:t>When a variable is mutable, it is allowed to be modified inside a constant function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mutable </a:t>
            </a:r>
            <a:r>
              <a:rPr lang="en-US" b="1" i="1" dirty="0" err="1" smtClean="0">
                <a:solidFill>
                  <a:srgbClr val="0070C0"/>
                </a:solidFill>
              </a:rPr>
              <a:t>var_type</a:t>
            </a:r>
            <a:r>
              <a:rPr lang="en-US" b="1" i="1" dirty="0" smtClean="0">
                <a:solidFill>
                  <a:srgbClr val="0070C0"/>
                </a:solidFill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</a:rPr>
              <a:t>var_name</a:t>
            </a:r>
            <a:r>
              <a:rPr lang="en-US" b="1" dirty="0" smtClean="0">
                <a:solidFill>
                  <a:srgbClr val="0070C0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class A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int val;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public:</a:t>
            </a:r>
          </a:p>
          <a:p>
            <a:pPr>
              <a:buNone/>
            </a:pPr>
            <a:r>
              <a:rPr lang="en-US" b="1" dirty="0" smtClean="0"/>
              <a:t>	A(int x)</a:t>
            </a:r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r>
              <a:rPr lang="en-US" b="1" dirty="0" smtClean="0"/>
              <a:t>		val = x;  </a:t>
            </a:r>
            <a:endParaRPr lang="en-US" b="1" i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void changeVal(int x) const</a:t>
            </a:r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r>
              <a:rPr lang="en-US" b="1" dirty="0" smtClean="0"/>
              <a:t>		val = x</a:t>
            </a:r>
            <a:r>
              <a:rPr lang="en-US" b="1" dirty="0" smtClean="0"/>
              <a:t>;</a:t>
            </a:r>
            <a:r>
              <a:rPr lang="en-US" b="1" i="1" dirty="0" smtClean="0">
                <a:solidFill>
                  <a:srgbClr val="C00000"/>
                </a:solidFill>
              </a:rPr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 //</a:t>
            </a:r>
            <a:r>
              <a:rPr lang="en-US" b="1" i="1" dirty="0" smtClean="0">
                <a:solidFill>
                  <a:srgbClr val="C00000"/>
                </a:solidFill>
              </a:rPr>
              <a:t>Error: cannot change </a:t>
            </a:r>
            <a:r>
              <a:rPr lang="en-US" b="1" i="1" dirty="0" err="1" smtClean="0">
                <a:solidFill>
                  <a:srgbClr val="C00000"/>
                </a:solidFill>
              </a:rPr>
              <a:t>val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pPr>
              <a:buNone/>
            </a:pPr>
            <a:r>
              <a:rPr lang="en-US" b="1" dirty="0" smtClean="0"/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0" y="1600200"/>
            <a:ext cx="2697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int main()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const A </a:t>
            </a:r>
            <a:r>
              <a:rPr lang="en-US" b="1" dirty="0" err="1" smtClean="0"/>
              <a:t>a</a:t>
            </a:r>
            <a:r>
              <a:rPr lang="en-US" b="1" dirty="0" smtClean="0"/>
              <a:t>(10);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a.changeVal</a:t>
            </a:r>
            <a:r>
              <a:rPr lang="en-US" b="1" dirty="0" smtClean="0"/>
              <a:t>(20);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972594" y="3733006"/>
            <a:ext cx="3962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Forever-Alone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29399" y="4876800"/>
            <a:ext cx="1876425" cy="18764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class A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mutable int val;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public:</a:t>
            </a:r>
          </a:p>
          <a:p>
            <a:pPr>
              <a:buNone/>
            </a:pPr>
            <a:r>
              <a:rPr lang="en-US" b="1" dirty="0" smtClean="0"/>
              <a:t>	A(int x)</a:t>
            </a:r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r>
              <a:rPr lang="en-US" b="1" dirty="0" smtClean="0"/>
              <a:t>		val = x</a:t>
            </a:r>
            <a:r>
              <a:rPr lang="en-US" b="1" dirty="0" smtClean="0"/>
              <a:t>;	</a:t>
            </a:r>
            <a:r>
              <a:rPr lang="en-US" b="1" dirty="0" smtClean="0">
                <a:solidFill>
                  <a:srgbClr val="00B050"/>
                </a:solidFill>
              </a:rPr>
              <a:t>//OK</a:t>
            </a:r>
            <a:endParaRPr lang="en-US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void changeVal(int x) const</a:t>
            </a:r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r>
              <a:rPr lang="en-US" b="1" dirty="0" smtClean="0"/>
              <a:t>		val = x;</a:t>
            </a:r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pPr>
              <a:buNone/>
            </a:pPr>
            <a:r>
              <a:rPr lang="en-US" b="1" dirty="0" smtClean="0"/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0" y="1600200"/>
            <a:ext cx="2697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int main()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const A </a:t>
            </a:r>
            <a:r>
              <a:rPr lang="en-US" b="1" dirty="0" err="1" smtClean="0"/>
              <a:t>a</a:t>
            </a:r>
            <a:r>
              <a:rPr lang="en-US" b="1" dirty="0" smtClean="0"/>
              <a:t>(10);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a.changeVal</a:t>
            </a:r>
            <a:r>
              <a:rPr lang="en-US" b="1" dirty="0" smtClean="0"/>
              <a:t>(20);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972594" y="3733006"/>
            <a:ext cx="3962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4495800"/>
            <a:ext cx="23622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Member Initialization List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Constant class members can only be initialized through constructor’s member initialization list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4" name="Picture 3" descr="neutral-feel-like-a-sir-cle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190999"/>
            <a:ext cx="3463637" cy="26670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Member Initialization List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class A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const  int  x;</a:t>
            </a:r>
          </a:p>
          <a:p>
            <a:pPr>
              <a:buNone/>
            </a:pPr>
            <a:r>
              <a:rPr lang="en-US" b="1" dirty="0" smtClean="0"/>
              <a:t>	const  int  y;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public:</a:t>
            </a:r>
          </a:p>
          <a:p>
            <a:pPr>
              <a:buNone/>
            </a:pPr>
            <a:r>
              <a:rPr lang="en-US" b="1" dirty="0" smtClean="0"/>
              <a:t>	A ( int val1 , int val2 ) : x ( val1 ) , y ( val2 )</a:t>
            </a:r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pPr>
              <a:buNone/>
            </a:pPr>
            <a:r>
              <a:rPr lang="en-US" b="1" dirty="0" smtClean="0"/>
              <a:t>};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int main()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A  </a:t>
            </a:r>
            <a:r>
              <a:rPr lang="en-US" b="1" dirty="0" err="1" smtClean="0"/>
              <a:t>a</a:t>
            </a:r>
            <a:r>
              <a:rPr lang="en-US" b="1" dirty="0" smtClean="0"/>
              <a:t> ( 5 , 10 );</a:t>
            </a:r>
          </a:p>
          <a:p>
            <a:pPr>
              <a:buNone/>
            </a:pPr>
            <a:r>
              <a:rPr lang="en-US" b="1" dirty="0" smtClean="0"/>
              <a:t>} </a:t>
            </a:r>
            <a:endParaRPr lang="en-US" b="1" dirty="0"/>
          </a:p>
        </p:txBody>
      </p:sp>
      <p:sp>
        <p:nvSpPr>
          <p:cNvPr id="4" name="Arc 3"/>
          <p:cNvSpPr/>
          <p:nvPr/>
        </p:nvSpPr>
        <p:spPr>
          <a:xfrm>
            <a:off x="3124200" y="2819400"/>
            <a:ext cx="3200400" cy="838200"/>
          </a:xfrm>
          <a:prstGeom prst="arc">
            <a:avLst>
              <a:gd name="adj1" fmla="val 1074007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flipH="1">
            <a:off x="3429000" y="3505200"/>
            <a:ext cx="381000" cy="2286000"/>
          </a:xfrm>
          <a:prstGeom prst="arc">
            <a:avLst>
              <a:gd name="adj1" fmla="val 16200000"/>
              <a:gd name="adj2" fmla="val 80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0" y="4572000"/>
            <a:ext cx="1752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radley Hand ITC" pitchFamily="66" charset="0"/>
              </a:rPr>
              <a:t>name of parameter</a:t>
            </a:r>
            <a:endParaRPr lang="en-US" b="1" dirty="0">
              <a:solidFill>
                <a:srgbClr val="FF0000"/>
              </a:solidFill>
              <a:latin typeface="Bradley Hand ITC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3276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Bradley Hand ITC" pitchFamily="66" charset="0"/>
              </a:rPr>
              <a:t>name of member variable</a:t>
            </a:r>
            <a:endParaRPr lang="en-US" b="1" dirty="0">
              <a:solidFill>
                <a:srgbClr val="00B050"/>
              </a:solidFill>
              <a:latin typeface="Bradley Hand ITC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Storage-class Specifiers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Auto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Mutable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 simple function call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void staticDemo()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int val = 0;</a:t>
            </a:r>
          </a:p>
          <a:p>
            <a:pPr>
              <a:buNone/>
            </a:pPr>
            <a:r>
              <a:rPr lang="en-US" b="1" dirty="0" smtClean="0"/>
              <a:t>	++val;</a:t>
            </a:r>
          </a:p>
          <a:p>
            <a:pPr>
              <a:buNone/>
            </a:pPr>
            <a:r>
              <a:rPr lang="en-US" b="1" dirty="0" smtClean="0"/>
              <a:t>	cout &lt;&lt; “val = "  &lt;&lt; val &lt;&lt; endl;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int main()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staticDemo();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prints val = 1</a:t>
            </a:r>
          </a:p>
          <a:p>
            <a:pPr>
              <a:buNone/>
            </a:pPr>
            <a:r>
              <a:rPr lang="en-US" b="1" dirty="0" smtClean="0"/>
              <a:t>	staticDemo();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prints  val = 1</a:t>
            </a:r>
          </a:p>
          <a:p>
            <a:pPr>
              <a:buNone/>
            </a:pPr>
            <a:r>
              <a:rPr lang="en-US" b="1" dirty="0" smtClean="0"/>
              <a:t>	staticDemo();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prints val  = 1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Static Local Variables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When static local variables in a global function are used, they “</a:t>
            </a:r>
            <a:r>
              <a:rPr lang="en-US" i="1" dirty="0" smtClean="0"/>
              <a:t>remember</a:t>
            </a:r>
            <a:r>
              <a:rPr lang="en-US" dirty="0" smtClean="0"/>
              <a:t>” their values from previous function calls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 descr="memories-clipart-long-term-memo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3962400"/>
            <a:ext cx="2286000" cy="26045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Static Local Variables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void staticDemo()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static int val = 0;</a:t>
            </a:r>
          </a:p>
          <a:p>
            <a:pPr>
              <a:buNone/>
            </a:pPr>
            <a:r>
              <a:rPr lang="en-US" b="1" dirty="0" smtClean="0"/>
              <a:t>	++val;</a:t>
            </a:r>
          </a:p>
          <a:p>
            <a:pPr>
              <a:buNone/>
            </a:pPr>
            <a:r>
              <a:rPr lang="en-US" b="1" dirty="0" smtClean="0"/>
              <a:t>	cout &lt;&lt; “val = "  &lt;&lt; val &lt;&lt; endl;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int main()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staticDemo();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prints val = 1</a:t>
            </a:r>
          </a:p>
          <a:p>
            <a:pPr>
              <a:buNone/>
            </a:pPr>
            <a:r>
              <a:rPr lang="en-US" b="1" dirty="0" smtClean="0"/>
              <a:t>	staticDemo();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prints  val = 2</a:t>
            </a:r>
          </a:p>
          <a:p>
            <a:pPr>
              <a:buNone/>
            </a:pPr>
            <a:r>
              <a:rPr lang="en-US" b="1" dirty="0" smtClean="0"/>
              <a:t>	staticDemo();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prints val  = 3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Static </a:t>
            </a:r>
            <a:r>
              <a:rPr lang="en-US" sz="5400" b="1" dirty="0" smtClean="0"/>
              <a:t>Class Variables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Static member variables are shared between all instances of a class</a:t>
            </a:r>
          </a:p>
          <a:p>
            <a:endParaRPr lang="en-US" dirty="0" smtClean="0"/>
          </a:p>
          <a:p>
            <a:r>
              <a:rPr lang="en-US" dirty="0" smtClean="0"/>
              <a:t>Value of a static variable modified through one object will be reflected for all other objects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class xyz {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	static </a:t>
            </a:r>
            <a:r>
              <a:rPr lang="en-US" b="1" i="1" dirty="0" err="1" smtClean="0">
                <a:solidFill>
                  <a:srgbClr val="0070C0"/>
                </a:solidFill>
              </a:rPr>
              <a:t>var_type</a:t>
            </a:r>
            <a:r>
              <a:rPr lang="en-US" b="1" i="1" dirty="0" smtClean="0">
                <a:solidFill>
                  <a:srgbClr val="0070C0"/>
                </a:solidFill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</a:rPr>
              <a:t>var_name</a:t>
            </a:r>
            <a:r>
              <a:rPr lang="en-US" b="1" i="1" dirty="0" smtClean="0">
                <a:solidFill>
                  <a:srgbClr val="0070C0"/>
                </a:solidFill>
              </a:rPr>
              <a:t>;</a:t>
            </a: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};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i="1" dirty="0" err="1" smtClean="0">
                <a:solidFill>
                  <a:srgbClr val="0070C0"/>
                </a:solidFill>
              </a:rPr>
              <a:t>var_type</a:t>
            </a:r>
            <a:r>
              <a:rPr lang="en-US" b="1" i="1" dirty="0" smtClean="0">
                <a:solidFill>
                  <a:srgbClr val="0070C0"/>
                </a:solidFill>
              </a:rPr>
              <a:t> xyz::</a:t>
            </a:r>
            <a:r>
              <a:rPr lang="en-US" b="1" i="1" dirty="0" err="1" smtClean="0">
                <a:solidFill>
                  <a:srgbClr val="0070C0"/>
                </a:solidFill>
              </a:rPr>
              <a:t>var_name</a:t>
            </a:r>
            <a:r>
              <a:rPr lang="en-US" b="1" i="1" dirty="0" smtClean="0">
                <a:solidFill>
                  <a:srgbClr val="0070C0"/>
                </a:solidFill>
              </a:rPr>
              <a:t>;</a:t>
            </a:r>
            <a:endParaRPr lang="en-US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/>
              <a:t>class A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static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smtClean="0"/>
              <a:t>val;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public:</a:t>
            </a:r>
          </a:p>
          <a:p>
            <a:pPr>
              <a:buNone/>
            </a:pPr>
            <a:r>
              <a:rPr lang="en-US" b="1" dirty="0" smtClean="0"/>
              <a:t>	A(int x)</a:t>
            </a:r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r>
              <a:rPr lang="en-US" b="1" dirty="0" smtClean="0"/>
              <a:t>		val = x</a:t>
            </a:r>
            <a:r>
              <a:rPr lang="en-US" b="1" dirty="0" smtClean="0"/>
              <a:t>;</a:t>
            </a:r>
            <a:endParaRPr lang="en-US" b="1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void </a:t>
            </a:r>
            <a:r>
              <a:rPr lang="en-US" b="1" dirty="0" err="1" smtClean="0"/>
              <a:t>setVal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y)</a:t>
            </a:r>
            <a:br>
              <a:rPr lang="en-US" b="1" dirty="0" smtClean="0"/>
            </a:br>
            <a:r>
              <a:rPr lang="en-US" b="1" dirty="0" smtClean="0"/>
              <a:t>{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dirty="0" err="1" smtClean="0"/>
              <a:t>val</a:t>
            </a:r>
            <a:r>
              <a:rPr lang="en-US" b="1" dirty="0" smtClean="0"/>
              <a:t> = y;</a:t>
            </a:r>
            <a:br>
              <a:rPr lang="en-US" b="1" dirty="0" smtClean="0"/>
            </a:br>
            <a:r>
              <a:rPr lang="en-US" b="1" dirty="0" smtClean="0"/>
              <a:t>}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void </a:t>
            </a:r>
            <a:r>
              <a:rPr lang="en-US" b="1" dirty="0" smtClean="0"/>
              <a:t>show( )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cout</a:t>
            </a:r>
            <a:r>
              <a:rPr lang="en-US" b="1" dirty="0" smtClean="0"/>
              <a:t> &lt;&lt; “Static Variable” &lt;&lt; x;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pPr>
              <a:buNone/>
            </a:pPr>
            <a:r>
              <a:rPr lang="en-US" b="1" dirty="0" smtClean="0"/>
              <a:t>}; </a:t>
            </a:r>
            <a:r>
              <a:rPr lang="en-US" b="1" dirty="0" err="1" smtClean="0"/>
              <a:t>int</a:t>
            </a:r>
            <a:r>
              <a:rPr lang="en-US" b="1" dirty="0" smtClean="0"/>
              <a:t> A:: </a:t>
            </a:r>
            <a:r>
              <a:rPr lang="en-US" b="1" dirty="0" err="1" smtClean="0"/>
              <a:t>val</a:t>
            </a:r>
            <a:r>
              <a:rPr lang="en-US" b="1" dirty="0" smtClean="0"/>
              <a:t>;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67200" y="1371600"/>
            <a:ext cx="467737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int main()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A ob1(10);</a:t>
            </a:r>
            <a:br>
              <a:rPr lang="en-US" b="1" dirty="0" smtClean="0"/>
            </a:br>
            <a:r>
              <a:rPr lang="en-US" b="1" dirty="0" smtClean="0"/>
              <a:t>	ob1.show( );	</a:t>
            </a:r>
            <a: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en-US" b="1" i="1" dirty="0" err="1" smtClean="0">
                <a:solidFill>
                  <a:schemeClr val="bg1">
                    <a:lumMod val="75000"/>
                  </a:schemeClr>
                </a:solidFill>
              </a:rPr>
              <a:t>val</a:t>
            </a:r>
            <a: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  <a:t> becomes 10</a:t>
            </a:r>
            <a:b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A ob2(20);</a:t>
            </a:r>
            <a:br>
              <a:rPr lang="en-US" b="1" dirty="0" smtClean="0"/>
            </a:br>
            <a:r>
              <a:rPr lang="en-US" b="1" dirty="0" smtClean="0"/>
              <a:t>	ob2.show( );	</a:t>
            </a:r>
            <a: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  <a:t>// becomes 20</a:t>
            </a:r>
            <a:b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ob2.setVal(30);</a:t>
            </a:r>
            <a:br>
              <a:rPr lang="en-US" b="1" dirty="0" smtClean="0"/>
            </a:br>
            <a:r>
              <a:rPr lang="en-US" b="1" dirty="0" smtClean="0"/>
              <a:t>	ob1.show( );	</a:t>
            </a:r>
            <a: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  <a:t>//becomes 30</a:t>
            </a:r>
            <a:endParaRPr lang="en-US" b="1" i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210594" y="3733006"/>
            <a:ext cx="3962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238</Words>
  <Application>Microsoft Office PowerPoint</Application>
  <PresentationFormat>On-screen Show (4:3)</PresentationFormat>
  <Paragraphs>198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Object-oriented Programming</vt:lpstr>
      <vt:lpstr>Member Initialization List</vt:lpstr>
      <vt:lpstr>Member Initialization List</vt:lpstr>
      <vt:lpstr>Storage-class Specifiers</vt:lpstr>
      <vt:lpstr>A simple function call</vt:lpstr>
      <vt:lpstr>Static Local Variables</vt:lpstr>
      <vt:lpstr>Static Local Variables</vt:lpstr>
      <vt:lpstr>Static Class Variables</vt:lpstr>
      <vt:lpstr>Example</vt:lpstr>
      <vt:lpstr>Static Member Functions</vt:lpstr>
      <vt:lpstr>Example</vt:lpstr>
      <vt:lpstr>Example</vt:lpstr>
      <vt:lpstr>Example</vt:lpstr>
      <vt:lpstr>Mutable Variables</vt:lpstr>
      <vt:lpstr>Example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Zain</dc:creator>
  <cp:lastModifiedBy>zain.hassan</cp:lastModifiedBy>
  <cp:revision>29</cp:revision>
  <dcterms:created xsi:type="dcterms:W3CDTF">2019-02-20T19:54:22Z</dcterms:created>
  <dcterms:modified xsi:type="dcterms:W3CDTF">2020-02-14T10:34:26Z</dcterms:modified>
</cp:coreProperties>
</file>