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6"/>
  </p:notes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30" r:id="rId10"/>
    <p:sldId id="429" r:id="rId11"/>
    <p:sldId id="431" r:id="rId12"/>
    <p:sldId id="432" r:id="rId13"/>
    <p:sldId id="433" r:id="rId14"/>
    <p:sldId id="435" r:id="rId15"/>
    <p:sldId id="434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8" r:id="rId28"/>
    <p:sldId id="447" r:id="rId29"/>
    <p:sldId id="449" r:id="rId30"/>
    <p:sldId id="450" r:id="rId31"/>
    <p:sldId id="452" r:id="rId32"/>
    <p:sldId id="451" r:id="rId33"/>
    <p:sldId id="454" r:id="rId34"/>
    <p:sldId id="45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additions</a:t>
            </a:r>
            <a:r>
              <a:rPr lang="en-US" baseline="0" dirty="0"/>
              <a:t> can be performed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Figure 3.3 shows a simplified model where the CPU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and the GPU execution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overlap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Many heterogeneous computing applications actually manage overlapped CPU and GPU execution to take advantage of both CPUs and GPUs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prefix the names of variables that are mainly processed by the host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those of variables that are mainly processed by a device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 ourselves the intended usage of these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show the kernel code for vector addition, it is helpful to first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how a conventional CPU-only vector addition function works.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of the pointer variable should be cast to (void **) because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expects a generic pointer;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cudaMemcpy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cannot be used to copy between different GPUs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multiGPU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blocks of a grid are of the same size; each block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contain up to 1,024 threads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CS326 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National University of Computer and Emerging Sciences</a:t>
            </a:r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9" y="380431"/>
            <a:ext cx="8632556" cy="5691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1931BF-CEC5-44F7-905D-5D66B57E9686}"/>
              </a:ext>
            </a:extLst>
          </p:cNvPr>
          <p:cNvSpPr txBox="1"/>
          <p:nvPr/>
        </p:nvSpPr>
        <p:spPr>
          <a:xfrm>
            <a:off x="8806302" y="5831238"/>
            <a:ext cx="301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PTX :Parallel Thread Execution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5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CUDA: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execution starts with host (CPU) execution. </a:t>
            </a:r>
          </a:p>
          <a:p>
            <a:r>
              <a:rPr lang="en-US" dirty="0"/>
              <a:t>When a kernel function is called, or </a:t>
            </a:r>
            <a:r>
              <a:rPr lang="en-US" b="1" i="1" dirty="0"/>
              <a:t>launched</a:t>
            </a:r>
            <a:r>
              <a:rPr lang="en-US" dirty="0"/>
              <a:t>, it is executed by a large number of threads on a device</a:t>
            </a:r>
          </a:p>
          <a:p>
            <a:pPr lvl="1"/>
            <a:r>
              <a:rPr lang="en-US" dirty="0"/>
              <a:t>All the threads that are generated by a kernel launch are collectively called a </a:t>
            </a:r>
            <a:r>
              <a:rPr lang="en-US" b="1" dirty="0"/>
              <a:t>GRID</a:t>
            </a:r>
          </a:p>
          <a:p>
            <a:r>
              <a:rPr lang="en-US" dirty="0"/>
              <a:t>When all threads of a kernel complete their execution, the corresponding grid terminates, and the execution continues on the host until another kernel is launched.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78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35" y="960895"/>
            <a:ext cx="10519900" cy="51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Launching a kernel typically generates a large number of threads to exploit data parallelism</a:t>
            </a:r>
          </a:p>
          <a:p>
            <a:pPr lvl="1"/>
            <a:r>
              <a:rPr lang="en-US" dirty="0"/>
              <a:t>In the vector addition example, each thread can be used to</a:t>
            </a:r>
            <a:br>
              <a:rPr lang="en-US" dirty="0"/>
            </a:br>
            <a:r>
              <a:rPr lang="en-US" dirty="0"/>
              <a:t>compute one element of the output vector C</a:t>
            </a:r>
          </a:p>
          <a:p>
            <a:pPr lvl="1"/>
            <a:r>
              <a:rPr lang="en-US" dirty="0"/>
              <a:t>In this case, the number of threads that will be generated by the kernel is equal to the vector length. </a:t>
            </a:r>
          </a:p>
          <a:p>
            <a:pPr lvl="1"/>
            <a:r>
              <a:rPr lang="en-US" dirty="0"/>
              <a:t>CUDA programmers can assume that these threads take very few clock cycles to generate and schedule due to efficient hardware support. </a:t>
            </a:r>
          </a:p>
          <a:p>
            <a:pPr lvl="1"/>
            <a:r>
              <a:rPr lang="en-US" dirty="0"/>
              <a:t>This is in contrast with traditional CPU threads that typically take thousands of clock cycles to generate and schedule. </a:t>
            </a:r>
          </a:p>
        </p:txBody>
      </p:sp>
    </p:spTree>
    <p:extLst>
      <p:ext uri="{BB962C8B-B14F-4D97-AF65-F5344CB8AC3E}">
        <p14:creationId xmlns:p14="http://schemas.microsoft.com/office/powerpoint/2010/main" val="2042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1" y="723097"/>
            <a:ext cx="10042880" cy="52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VECTOR ADDITION KERNEL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straightforward way to execute vector addition in parallel is to</a:t>
            </a:r>
            <a:br>
              <a:rPr lang="en-US" dirty="0"/>
            </a:br>
            <a:r>
              <a:rPr lang="en-US" dirty="0"/>
              <a:t>modify the </a:t>
            </a:r>
            <a:r>
              <a:rPr lang="en-US" b="1" dirty="0" err="1"/>
              <a:t>vecAdd</a:t>
            </a:r>
            <a:r>
              <a:rPr lang="en-US" b="1" dirty="0"/>
              <a:t>()</a:t>
            </a:r>
            <a:r>
              <a:rPr lang="en-US" dirty="0"/>
              <a:t> function and move its calculations to a CUDA</a:t>
            </a:r>
            <a:br>
              <a:rPr lang="en-US" dirty="0"/>
            </a:br>
            <a:r>
              <a:rPr lang="en-US" dirty="0"/>
              <a:t>device </a:t>
            </a:r>
          </a:p>
        </p:txBody>
      </p:sp>
    </p:spTree>
    <p:extLst>
      <p:ext uri="{BB962C8B-B14F-4D97-AF65-F5344CB8AC3E}">
        <p14:creationId xmlns:p14="http://schemas.microsoft.com/office/powerpoint/2010/main" val="194647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0" y="635431"/>
            <a:ext cx="10096598" cy="55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beginning of the file, we need to add a C preprocessor</a:t>
            </a:r>
            <a:br>
              <a:rPr lang="en-US" dirty="0"/>
            </a:br>
            <a:r>
              <a:rPr lang="en-US" dirty="0"/>
              <a:t>directive to include the </a:t>
            </a:r>
            <a:r>
              <a:rPr lang="en-US" b="1" dirty="0" err="1"/>
              <a:t>CUDA.h</a:t>
            </a:r>
            <a:r>
              <a:rPr lang="en-US" dirty="0"/>
              <a:t> header file</a:t>
            </a:r>
          </a:p>
          <a:p>
            <a:pPr lvl="1"/>
            <a:r>
              <a:rPr lang="en-US" dirty="0"/>
              <a:t>This file defines the CUDA API functions and built-in variables.</a:t>
            </a:r>
          </a:p>
          <a:p>
            <a:r>
              <a:rPr lang="en-US" b="1" dirty="0"/>
              <a:t>Part 1</a:t>
            </a:r>
            <a:r>
              <a:rPr lang="en-US" dirty="0"/>
              <a:t> of the function allocates space in the device (GPU) memory to hold copies of the A, B, and C vectors, and copies the vectors from the host memory to the device memory. </a:t>
            </a:r>
          </a:p>
          <a:p>
            <a:r>
              <a:rPr lang="en-US" b="1" dirty="0"/>
              <a:t>Part 2</a:t>
            </a:r>
            <a:r>
              <a:rPr lang="en-US" dirty="0"/>
              <a:t> launches parallel execution of the actual vector addition kernel on the device</a:t>
            </a:r>
          </a:p>
          <a:p>
            <a:r>
              <a:rPr lang="en-US" b="1" dirty="0"/>
              <a:t>Part 3</a:t>
            </a:r>
            <a:r>
              <a:rPr lang="en-US" dirty="0"/>
              <a:t> copies the sum vector C from the device memory back to the host memory</a:t>
            </a:r>
          </a:p>
        </p:txBody>
      </p:sp>
    </p:spTree>
    <p:extLst>
      <p:ext uri="{BB962C8B-B14F-4D97-AF65-F5344CB8AC3E}">
        <p14:creationId xmlns:p14="http://schemas.microsoft.com/office/powerpoint/2010/main" val="380014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revised </a:t>
            </a:r>
            <a:r>
              <a:rPr lang="en-US" b="1" dirty="0" err="1"/>
              <a:t>vecAdd</a:t>
            </a:r>
            <a:r>
              <a:rPr lang="en-US" b="1" dirty="0"/>
              <a:t>()</a:t>
            </a:r>
            <a:r>
              <a:rPr lang="en-US" dirty="0"/>
              <a:t> function is essentially an outsourcing agent that ships input data to a device, activates the calculation on the device, and collects the results from the device</a:t>
            </a:r>
          </a:p>
          <a:p>
            <a:pPr lvl="1"/>
            <a:r>
              <a:rPr lang="en-US" dirty="0"/>
              <a:t>The agent does so in such a way that the main program does not need to even be aware that the vector addition is now actually done on a device. </a:t>
            </a:r>
          </a:p>
        </p:txBody>
      </p:sp>
    </p:spTree>
    <p:extLst>
      <p:ext uri="{BB962C8B-B14F-4D97-AF65-F5344CB8AC3E}">
        <p14:creationId xmlns:p14="http://schemas.microsoft.com/office/powerpoint/2010/main" val="250872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Global Memory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CUDA, host and devices have separate memory spaces. This reflects the current reality that devices are often hardware cards that come with their own DRAM </a:t>
            </a:r>
          </a:p>
          <a:p>
            <a:pPr lvl="1"/>
            <a:r>
              <a:rPr lang="en-US" dirty="0"/>
              <a:t>The NVIDIA GTX480 comes with up to </a:t>
            </a:r>
            <a:r>
              <a:rPr lang="en-US" b="1" dirty="0"/>
              <a:t>4 GB</a:t>
            </a:r>
            <a:r>
              <a:rPr lang="en-US" dirty="0"/>
              <a:t> of DRAM, called </a:t>
            </a:r>
            <a:r>
              <a:rPr lang="en-US" b="1" dirty="0"/>
              <a:t>global memory</a:t>
            </a:r>
            <a:r>
              <a:rPr lang="en-US" dirty="0"/>
              <a:t>, We will also refer to global memory as device memory</a:t>
            </a:r>
          </a:p>
          <a:p>
            <a:pPr lvl="1"/>
            <a:endParaRPr lang="en-US" dirty="0"/>
          </a:p>
          <a:p>
            <a:r>
              <a:rPr lang="en-US" dirty="0"/>
              <a:t>To execute a kernel on a device, the programmer needs to allocate global memory on the device and transfer pertinent data from the host memory to the allocated device memory </a:t>
            </a:r>
          </a:p>
          <a:p>
            <a:pPr lvl="1"/>
            <a:r>
              <a:rPr lang="en-US" dirty="0"/>
              <a:t>Similarly, after device execution, the programmer needs to transfer result data from the device memory back to the host memory and free up the device memory that is no longer needed </a:t>
            </a:r>
          </a:p>
        </p:txBody>
      </p:sp>
    </p:spTree>
    <p:extLst>
      <p:ext uri="{BB962C8B-B14F-4D97-AF65-F5344CB8AC3E}">
        <p14:creationId xmlns:p14="http://schemas.microsoft.com/office/powerpoint/2010/main" val="21434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CUDA (Compute Unified Device Architecture) C and Data Parallelism</a:t>
            </a:r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CUDA runtime system provides Application Programming Interface (API) functions to perform these activities on behalf of the programmer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84" y="3393255"/>
            <a:ext cx="8291592" cy="27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CUDA runtime system provides API functions for managing data in the device memory</a:t>
            </a:r>
          </a:p>
          <a:p>
            <a:pPr lvl="1"/>
            <a:r>
              <a:rPr lang="en-US" dirty="0"/>
              <a:t>For example, Parts 1 and 3 of the </a:t>
            </a:r>
            <a:r>
              <a:rPr lang="en-US" dirty="0" err="1"/>
              <a:t>vecAdd</a:t>
            </a:r>
            <a:r>
              <a:rPr lang="en-US" dirty="0"/>
              <a:t>() function in Figure 3.5 need to use these API functions to allocate device memory for </a:t>
            </a:r>
            <a:r>
              <a:rPr lang="en-US" b="1" dirty="0"/>
              <a:t>A, B,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; transfer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from host memory to device memory; transfer </a:t>
            </a:r>
            <a:r>
              <a:rPr lang="en-US" b="1" dirty="0"/>
              <a:t>C </a:t>
            </a:r>
            <a:r>
              <a:rPr lang="en-US" dirty="0"/>
              <a:t>from device memory to host memory; and free the device memory for </a:t>
            </a:r>
            <a:r>
              <a:rPr lang="en-US" b="1" dirty="0"/>
              <a:t>A, 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</a:t>
            </a:r>
            <a:r>
              <a:rPr lang="en-US" b="1" dirty="0" err="1"/>
              <a:t>cudaMalloc</a:t>
            </a:r>
            <a:r>
              <a:rPr lang="en-US" b="1" dirty="0"/>
              <a:t>()</a:t>
            </a:r>
            <a:r>
              <a:rPr lang="en-US" dirty="0"/>
              <a:t> can be called from the host code to allocate a piece of device global memory for an object </a:t>
            </a:r>
          </a:p>
          <a:p>
            <a:pPr lvl="1"/>
            <a:r>
              <a:rPr lang="en-US" dirty="0"/>
              <a:t>After the computation, </a:t>
            </a:r>
            <a:r>
              <a:rPr lang="en-US" b="1" dirty="0" err="1"/>
              <a:t>cudaFree</a:t>
            </a:r>
            <a:r>
              <a:rPr lang="en-US" b="1" dirty="0"/>
              <a:t>()</a:t>
            </a:r>
            <a:r>
              <a:rPr lang="en-US" dirty="0"/>
              <a:t> is called with pointer </a:t>
            </a:r>
            <a:r>
              <a:rPr lang="en-US" b="1" dirty="0" err="1"/>
              <a:t>d_A</a:t>
            </a:r>
            <a:r>
              <a:rPr lang="en-US" dirty="0"/>
              <a:t> as input to free the storage space for the A vector from the device global memory </a:t>
            </a:r>
          </a:p>
        </p:txBody>
      </p:sp>
    </p:spTree>
    <p:extLst>
      <p:ext uri="{BB962C8B-B14F-4D97-AF65-F5344CB8AC3E}">
        <p14:creationId xmlns:p14="http://schemas.microsoft.com/office/powerpoint/2010/main" val="366883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1" y="728421"/>
            <a:ext cx="10429233" cy="48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88" y="402956"/>
            <a:ext cx="5566784" cy="192009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097280" y="2479890"/>
            <a:ext cx="10058400" cy="324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addresses in </a:t>
            </a:r>
            <a:r>
              <a:rPr lang="en-US" sz="2400" dirty="0" err="1"/>
              <a:t>d_A</a:t>
            </a:r>
            <a:r>
              <a:rPr lang="en-US" sz="2400" dirty="0"/>
              <a:t>, </a:t>
            </a:r>
            <a:r>
              <a:rPr lang="en-US" sz="2400" dirty="0" err="1"/>
              <a:t>d_B</a:t>
            </a:r>
            <a:r>
              <a:rPr lang="en-US" sz="2400" dirty="0"/>
              <a:t>, and </a:t>
            </a:r>
            <a:r>
              <a:rPr lang="en-US" sz="2400" dirty="0" err="1"/>
              <a:t>d_C</a:t>
            </a:r>
            <a:r>
              <a:rPr lang="en-US" sz="2400" dirty="0"/>
              <a:t> are addresses in the device memory.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These addresses should not be dereferenced in the host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They should be mostly used in calling API functions and kernel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Part 3 in Figure 3.6 can be completed with the </a:t>
            </a:r>
            <a:r>
              <a:rPr lang="en-US" sz="2000" dirty="0" err="1"/>
              <a:t>cudaFree</a:t>
            </a:r>
            <a:r>
              <a:rPr lang="en-US" sz="2000" dirty="0"/>
              <a:t>() calls for </a:t>
            </a:r>
            <a:r>
              <a:rPr lang="en-US" sz="2000" dirty="0" err="1"/>
              <a:t>d_B</a:t>
            </a:r>
            <a:r>
              <a:rPr lang="en-US" sz="2000" dirty="0"/>
              <a:t> and </a:t>
            </a:r>
            <a:r>
              <a:rPr lang="en-US" sz="2000" dirty="0" err="1"/>
              <a:t>d_C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25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2705" y="3642101"/>
            <a:ext cx="10058400" cy="2211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Once the host code has allocated device memory for the data objects, it can request that data be transferred from host to device.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4" y="218442"/>
            <a:ext cx="5789666" cy="31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4583" y="340964"/>
            <a:ext cx="110657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n *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solidFill>
                <a:srgbClr val="242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Kernel invocation code – to be shown later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solidFill>
                <a:srgbClr val="242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device memory for A, B, C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478" y="6428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vTgl"/>
              </a:rPr>
              <a:t>Fig 3.9 A more complete version of </a:t>
            </a:r>
            <a:r>
              <a:rPr lang="en-US" sz="1600" b="1" dirty="0" err="1">
                <a:solidFill>
                  <a:schemeClr val="bg1"/>
                </a:solidFill>
                <a:latin typeface="AdvOTc8acc91a"/>
              </a:rPr>
              <a:t>vecAdd</a:t>
            </a:r>
            <a:r>
              <a:rPr lang="en-US" sz="1600" b="1" dirty="0">
                <a:solidFill>
                  <a:schemeClr val="bg1"/>
                </a:solidFill>
                <a:latin typeface="AdvOTc8acc91a"/>
              </a:rPr>
              <a:t>()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1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 AND THREADING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CUDA, a kernel function specifies the code to be executed by all threads during a parallel phase.</a:t>
            </a:r>
          </a:p>
          <a:p>
            <a:pPr lvl="1"/>
            <a:r>
              <a:rPr lang="en-US" dirty="0"/>
              <a:t>Since all these threads execute the same code, CUDA programming is an instance of the well-known SPMD (single program, multiple data) parallel programming style</a:t>
            </a:r>
          </a:p>
          <a:p>
            <a:pPr lvl="1"/>
            <a:endParaRPr lang="en-US" dirty="0"/>
          </a:p>
          <a:p>
            <a:r>
              <a:rPr lang="en-US" dirty="0"/>
              <a:t>When a host code launches a kernel, the CUDA runtime system generates a grid of threads that are organized in a </a:t>
            </a:r>
            <a:r>
              <a:rPr lang="en-US" b="1" dirty="0"/>
              <a:t>two-level</a:t>
            </a:r>
            <a:r>
              <a:rPr lang="en-US" dirty="0"/>
              <a:t> hierarchy </a:t>
            </a:r>
          </a:p>
          <a:p>
            <a:pPr lvl="1"/>
            <a:r>
              <a:rPr lang="en-US" dirty="0"/>
              <a:t>grid is organized into an array of thread blocks</a:t>
            </a:r>
          </a:p>
        </p:txBody>
      </p:sp>
    </p:spTree>
    <p:extLst>
      <p:ext uri="{BB962C8B-B14F-4D97-AF65-F5344CB8AC3E}">
        <p14:creationId xmlns:p14="http://schemas.microsoft.com/office/powerpoint/2010/main" val="24800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40" y="1299088"/>
            <a:ext cx="9568919" cy="4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number of threads in each thread block is specified by the host code when a kernel is launched.</a:t>
            </a:r>
          </a:p>
          <a:p>
            <a:pPr lvl="1"/>
            <a:r>
              <a:rPr lang="en-US" dirty="0"/>
              <a:t>The same kernel can be launched with different numbers of threads at different parts of the host code</a:t>
            </a:r>
          </a:p>
          <a:p>
            <a:pPr lvl="1"/>
            <a:r>
              <a:rPr lang="en-US" dirty="0"/>
              <a:t>For a given grid of threads, the number of threads in a block is available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</a:t>
            </a:r>
            <a:r>
              <a:rPr lang="en-US" dirty="0"/>
              <a:t> variable</a:t>
            </a:r>
          </a:p>
          <a:p>
            <a:r>
              <a:rPr lang="en-US" dirty="0"/>
              <a:t>Each thread in a block has a unique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/>
              <a:t> value. </a:t>
            </a:r>
          </a:p>
          <a:p>
            <a:pPr lvl="1"/>
            <a:r>
              <a:rPr lang="en-US" dirty="0"/>
              <a:t>This allows each thread to combine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dirty="0"/>
              <a:t> values to create a unique global index for itself with the entire grid </a:t>
            </a:r>
          </a:p>
        </p:txBody>
      </p:sp>
    </p:spTree>
    <p:extLst>
      <p:ext uri="{BB962C8B-B14F-4D97-AF65-F5344CB8AC3E}">
        <p14:creationId xmlns:p14="http://schemas.microsoft.com/office/powerpoint/2010/main" val="76150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data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calculated as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 err="1"/>
              <a:t>blockDim</a:t>
            </a:r>
            <a:r>
              <a:rPr lang="en-US" dirty="0"/>
              <a:t> is 256 in our example: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dirty="0"/>
              <a:t> values of threads in block 0 ranges from 0 to 255, block 1 range from 256 to 511, and block 2 range from 512 to 767. </a:t>
            </a:r>
          </a:p>
          <a:p>
            <a:pPr lvl="1"/>
            <a:r>
              <a:rPr lang="en-US" dirty="0"/>
              <a:t>Since each thread uses </a:t>
            </a:r>
            <a:r>
              <a:rPr lang="en-US" dirty="0" err="1"/>
              <a:t>i</a:t>
            </a:r>
            <a:r>
              <a:rPr lang="en-US" dirty="0"/>
              <a:t> to access 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d_B</a:t>
            </a:r>
            <a:r>
              <a:rPr lang="en-US" dirty="0"/>
              <a:t>, and </a:t>
            </a:r>
            <a:r>
              <a:rPr lang="en-US" dirty="0" err="1"/>
              <a:t>d_C</a:t>
            </a:r>
            <a:r>
              <a:rPr lang="en-US" dirty="0"/>
              <a:t>, these threads cover the first 768 iterations of the original loop</a:t>
            </a:r>
          </a:p>
          <a:p>
            <a:pPr lvl="1"/>
            <a:r>
              <a:rPr lang="en-US" dirty="0"/>
              <a:t>By launching the kernel with a larger number of blocks, one can process larger vectors </a:t>
            </a:r>
          </a:p>
        </p:txBody>
      </p:sp>
    </p:spTree>
    <p:extLst>
      <p:ext uri="{BB962C8B-B14F-4D97-AF65-F5344CB8AC3E}">
        <p14:creationId xmlns:p14="http://schemas.microsoft.com/office/powerpoint/2010/main" val="9872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 (Chapter#3)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690259" cy="4023360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endParaRPr lang="en-US" dirty="0"/>
          </a:p>
          <a:p>
            <a:pPr marL="201168" lvl="1" indent="0" algn="ctr">
              <a:buNone/>
            </a:pPr>
            <a:r>
              <a:rPr lang="en-US" sz="3200" b="1" dirty="0"/>
              <a:t>Programming Massively Parallel Processors</a:t>
            </a:r>
          </a:p>
          <a:p>
            <a:pPr marL="201168" lvl="1" indent="0" algn="ctr">
              <a:buNone/>
            </a:pPr>
            <a:r>
              <a:rPr lang="en-US" dirty="0"/>
              <a:t>David B. Kirk</a:t>
            </a:r>
          </a:p>
          <a:p>
            <a:pPr marL="201168" lvl="1" indent="0" algn="ctr">
              <a:buNone/>
            </a:pPr>
            <a:r>
              <a:rPr lang="en-US" dirty="0"/>
              <a:t>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898" y="2092458"/>
            <a:ext cx="2861214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2" y="260303"/>
            <a:ext cx="8710048" cy="60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7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one can use both </a:t>
            </a:r>
            <a:r>
              <a:rPr lang="en-US" b="1" dirty="0"/>
              <a:t>__host__</a:t>
            </a:r>
            <a:r>
              <a:rPr lang="en-US" dirty="0"/>
              <a:t> and </a:t>
            </a:r>
            <a:r>
              <a:rPr lang="en-US" b="1" dirty="0"/>
              <a:t>__device__</a:t>
            </a:r>
            <a:r>
              <a:rPr lang="en-US" dirty="0"/>
              <a:t> in a function</a:t>
            </a:r>
            <a:br>
              <a:rPr lang="en-US" dirty="0"/>
            </a:br>
            <a:r>
              <a:rPr lang="en-US" dirty="0"/>
              <a:t>declaration. </a:t>
            </a:r>
          </a:p>
          <a:p>
            <a:pPr lvl="1"/>
            <a:r>
              <a:rPr lang="en-US" dirty="0"/>
              <a:t>This combination tells the compilation system to generate two</a:t>
            </a:r>
            <a:br>
              <a:rPr lang="en-US" dirty="0"/>
            </a:br>
            <a:r>
              <a:rPr lang="en-US" dirty="0"/>
              <a:t>versions of object files for the same function. </a:t>
            </a:r>
          </a:p>
          <a:p>
            <a:pPr lvl="2"/>
            <a:r>
              <a:rPr lang="en-US" dirty="0"/>
              <a:t>One is executed on the host and can only be called from a host function. The other is executed on</a:t>
            </a:r>
            <a:br>
              <a:rPr lang="en-US" dirty="0"/>
            </a:br>
            <a:r>
              <a:rPr lang="en-US" dirty="0"/>
              <a:t>the device and can only be called from a device or kernel function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There is an </a:t>
            </a:r>
            <a:r>
              <a:rPr lang="en-US" b="1" dirty="0"/>
              <a:t>automatic (local)</a:t>
            </a:r>
            <a:r>
              <a:rPr lang="en-US" dirty="0"/>
              <a:t> variable </a:t>
            </a:r>
            <a:r>
              <a:rPr lang="en-US" dirty="0" err="1"/>
              <a:t>i</a:t>
            </a:r>
            <a:r>
              <a:rPr lang="en-US" dirty="0"/>
              <a:t> in Figure.</a:t>
            </a:r>
          </a:p>
          <a:p>
            <a:pPr lvl="2"/>
            <a:r>
              <a:rPr lang="en-US" dirty="0"/>
              <a:t> In a CUDA kernel function, automatic variables are private to each thread </a:t>
            </a:r>
          </a:p>
        </p:txBody>
      </p:sp>
    </p:spTree>
    <p:extLst>
      <p:ext uri="{BB962C8B-B14F-4D97-AF65-F5344CB8AC3E}">
        <p14:creationId xmlns:p14="http://schemas.microsoft.com/office/powerpoint/2010/main" val="1701686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comparison between Figure 3.4 and Figure 3.11 reveals an</a:t>
            </a:r>
            <a:br>
              <a:rPr lang="en-US" dirty="0"/>
            </a:br>
            <a:r>
              <a:rPr lang="en-US" dirty="0"/>
              <a:t>important insight for CUDA kernels and a CUDA kernel launch. </a:t>
            </a:r>
          </a:p>
          <a:p>
            <a:r>
              <a:rPr lang="en-US" dirty="0"/>
              <a:t>The kernel function in Figure 3.11 does not have a loop that corresponds to the one in Figure 3.4. </a:t>
            </a:r>
          </a:p>
          <a:p>
            <a:pPr lvl="1"/>
            <a:r>
              <a:rPr lang="en-US" dirty="0"/>
              <a:t>Readers should ask where the loop went. The answer is that the loop is now replaced with the grid of threads. </a:t>
            </a:r>
          </a:p>
        </p:txBody>
      </p:sp>
    </p:spTree>
    <p:extLst>
      <p:ext uri="{BB962C8B-B14F-4D97-AF65-F5344CB8AC3E}">
        <p14:creationId xmlns:p14="http://schemas.microsoft.com/office/powerpoint/2010/main" val="2551531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host code launches a kernel, it sets the grid and thread block dimensions via </a:t>
            </a:r>
            <a:r>
              <a:rPr lang="en-US" b="1" dirty="0"/>
              <a:t>execution configuration parameters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configuration parameters are given between the </a:t>
            </a:r>
            <a:r>
              <a:rPr lang="en-US" b="1" dirty="0"/>
              <a:t>&lt;&lt;&lt; </a:t>
            </a:r>
            <a:r>
              <a:rPr lang="en-US" dirty="0"/>
              <a:t>and </a:t>
            </a:r>
            <a:r>
              <a:rPr lang="en-US" b="1" dirty="0"/>
              <a:t>&gt;&gt;&gt;</a:t>
            </a:r>
            <a:r>
              <a:rPr lang="en-US" dirty="0"/>
              <a:t> before the traditional C function arguments </a:t>
            </a:r>
          </a:p>
          <a:p>
            <a:pPr lvl="1"/>
            <a:r>
              <a:rPr lang="en-US" dirty="0"/>
              <a:t>The first configuration parameter gives the number of thread blocks in the grid</a:t>
            </a:r>
          </a:p>
          <a:p>
            <a:pPr lvl="1"/>
            <a:r>
              <a:rPr lang="en-US" dirty="0"/>
              <a:t>The second specifies the number of threads in each thread block </a:t>
            </a:r>
          </a:p>
        </p:txBody>
      </p:sp>
    </p:spTree>
    <p:extLst>
      <p:ext uri="{BB962C8B-B14F-4D97-AF65-F5344CB8AC3E}">
        <p14:creationId xmlns:p14="http://schemas.microsoft.com/office/powerpoint/2010/main" val="150164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24" y="792967"/>
            <a:ext cx="8880528" cy="54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chosen CUDA C for our code examples and exercises.</a:t>
            </a:r>
          </a:p>
          <a:p>
            <a:pPr lvl="1"/>
            <a:r>
              <a:rPr lang="en-US" dirty="0"/>
              <a:t>CUDA C is an extension to the popular C programming language1 with new keywords and application programming interfaces for programmers to take advantage of heterogeneous computing systems that contain both CPUs and massively parallel GPU’s.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a CUDA programmer, the computing system consists of a </a:t>
            </a:r>
            <a:r>
              <a:rPr lang="en-US" b="1" dirty="0"/>
              <a:t>host</a:t>
            </a:r>
            <a:r>
              <a:rPr lang="en-US" dirty="0"/>
              <a:t> that is a traditional </a:t>
            </a:r>
            <a:r>
              <a:rPr lang="en-US" b="1" dirty="0"/>
              <a:t>CPU</a:t>
            </a:r>
            <a:r>
              <a:rPr lang="en-US" dirty="0"/>
              <a:t>, such as an Intel architecture microprocessor</a:t>
            </a:r>
            <a:br>
              <a:rPr lang="en-US" dirty="0"/>
            </a:br>
            <a:r>
              <a:rPr lang="en-US" dirty="0"/>
              <a:t>in personal computers today, and one or more devices that are processors</a:t>
            </a:r>
            <a:br>
              <a:rPr lang="en-US" dirty="0"/>
            </a:br>
            <a:r>
              <a:rPr lang="en-US" dirty="0"/>
              <a:t>with a massive number of arithmetic units.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CUDA device is typically a </a:t>
            </a:r>
            <a:r>
              <a:rPr lang="en-US" b="1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0014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1" y="2187843"/>
            <a:ext cx="7256677" cy="40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CUDA is a parallel computing platform and programming model developed by </a:t>
            </a:r>
            <a:r>
              <a:rPr lang="en-US" dirty="0" err="1"/>
              <a:t>Nvidia</a:t>
            </a:r>
            <a:r>
              <a:rPr lang="en-US" dirty="0"/>
              <a:t> for general computing on its own GPUs (graphics processing units)</a:t>
            </a:r>
          </a:p>
          <a:p>
            <a:r>
              <a:rPr lang="en-US" dirty="0"/>
              <a:t>CUDA enables developers to speed up compute-intensive applications by harnessing the power of GPUs for the parallelizable part of the computation.</a:t>
            </a:r>
          </a:p>
          <a:p>
            <a:pPr lvl="1"/>
            <a:r>
              <a:rPr lang="en-US" dirty="0"/>
              <a:t>While there have been other proposed APIs for GPUs, such as </a:t>
            </a:r>
            <a:r>
              <a:rPr lang="en-US" b="1" dirty="0" err="1"/>
              <a:t>OpenCL</a:t>
            </a:r>
            <a:r>
              <a:rPr lang="en-US" dirty="0"/>
              <a:t>, and there are competitive GPUs from other companies, such as AMD, the combination of </a:t>
            </a:r>
            <a:r>
              <a:rPr lang="en-US" b="1" dirty="0"/>
              <a:t>CUDA</a:t>
            </a:r>
            <a:r>
              <a:rPr lang="en-US" dirty="0"/>
              <a:t> and </a:t>
            </a:r>
            <a:r>
              <a:rPr lang="en-US" b="1" dirty="0" err="1"/>
              <a:t>Nvidia</a:t>
            </a:r>
            <a:r>
              <a:rPr lang="en-US" b="1" dirty="0"/>
              <a:t> GPUs</a:t>
            </a:r>
            <a:r>
              <a:rPr lang="en-US" dirty="0"/>
              <a:t> dominates several application areas, including deep learning, and is a foundation for some of the fastest computers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427477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Programming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a CUDA program reflects the coexistence of a host </a:t>
            </a:r>
            <a:r>
              <a:rPr lang="en-US" b="1" dirty="0"/>
              <a:t>(CPU)</a:t>
            </a:r>
            <a:r>
              <a:rPr lang="en-US" dirty="0"/>
              <a:t> and one or more devices (</a:t>
            </a:r>
            <a:r>
              <a:rPr lang="en-US" b="1" dirty="0"/>
              <a:t>GPUs</a:t>
            </a:r>
            <a:r>
              <a:rPr lang="en-US" dirty="0"/>
              <a:t>) in the computer. </a:t>
            </a:r>
          </a:p>
          <a:p>
            <a:r>
              <a:rPr lang="en-US" dirty="0"/>
              <a:t>Each CUDA source file can have a mixture of both host and device code. </a:t>
            </a:r>
          </a:p>
          <a:p>
            <a:pPr lvl="1"/>
            <a:r>
              <a:rPr lang="en-US" dirty="0"/>
              <a:t>By default, any traditional C program is a CUDA program that contains only host code </a:t>
            </a:r>
          </a:p>
          <a:p>
            <a:r>
              <a:rPr lang="en-US" dirty="0"/>
              <a:t>The function or data declarations for the device are clearly marked with special CUDA keywords.</a:t>
            </a:r>
          </a:p>
          <a:p>
            <a:pPr lvl="1"/>
            <a:r>
              <a:rPr lang="en-US" dirty="0"/>
              <a:t>These are typically functions that exhibit a rich amount of data parallelism</a:t>
            </a:r>
          </a:p>
        </p:txBody>
      </p:sp>
    </p:spTree>
    <p:extLst>
      <p:ext uri="{BB962C8B-B14F-4D97-AF65-F5344CB8AC3E}">
        <p14:creationId xmlns:p14="http://schemas.microsoft.com/office/powerpoint/2010/main" val="16648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Programming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device functions and data declarations are added to a source file, it is no longer acceptable to a traditional C compiler</a:t>
            </a:r>
          </a:p>
          <a:p>
            <a:r>
              <a:rPr lang="en-US" dirty="0"/>
              <a:t>The code needs to be compiled by a compiler that recognizes and understands these additional declarations</a:t>
            </a:r>
          </a:p>
          <a:p>
            <a:pPr lvl="1"/>
            <a:r>
              <a:rPr lang="en-US" dirty="0"/>
              <a:t>E.g. a CUDA C compiler by NVIDIA called NVCC (NVIDIA C Compiler)</a:t>
            </a:r>
          </a:p>
          <a:p>
            <a:r>
              <a:rPr lang="en-US" dirty="0"/>
              <a:t>The NVCC processes a CUDA program, using the CUDA keywords to separate the host code and device code. </a:t>
            </a:r>
          </a:p>
          <a:p>
            <a:pPr lvl="1"/>
            <a:r>
              <a:rPr lang="en-US" dirty="0"/>
              <a:t>The host code is straight ANSI C code, which is further compiled with the host’s standard C/C++ compilers and is run as a traditional CPU process. </a:t>
            </a:r>
          </a:p>
          <a:p>
            <a:r>
              <a:rPr lang="en-US" dirty="0"/>
              <a:t>The device code is marked with CUDA keywords for labeling</a:t>
            </a:r>
            <a:br>
              <a:rPr lang="en-US" dirty="0"/>
            </a:br>
            <a:r>
              <a:rPr lang="en-US" dirty="0"/>
              <a:t>data-parallel functions, called </a:t>
            </a:r>
            <a:r>
              <a:rPr lang="en-US" b="1" dirty="0"/>
              <a:t>kernels</a:t>
            </a:r>
            <a:r>
              <a:rPr lang="en-US" dirty="0"/>
              <a:t>, and their associated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1943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device code is further compiled by a runtime component of NVCC and executed on a GPU device.</a:t>
            </a:r>
          </a:p>
          <a:p>
            <a:pPr lvl="1"/>
            <a:r>
              <a:rPr lang="en-US" dirty="0"/>
              <a:t>In situations where there is no device available or a kernel can be appropriately executed on a CPU, one can also choose to execute the kernel on a CPU using tools like MCUDA </a:t>
            </a:r>
          </a:p>
        </p:txBody>
      </p:sp>
    </p:spTree>
    <p:extLst>
      <p:ext uri="{BB962C8B-B14F-4D97-AF65-F5344CB8AC3E}">
        <p14:creationId xmlns:p14="http://schemas.microsoft.com/office/powerpoint/2010/main" val="3685476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35515</TotalTime>
  <Words>2150</Words>
  <Application>Microsoft Office PowerPoint</Application>
  <PresentationFormat>Widescreen</PresentationFormat>
  <Paragraphs>120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AdvOTc8acc91a</vt:lpstr>
      <vt:lpstr>AdvTgl</vt:lpstr>
      <vt:lpstr>Arial</vt:lpstr>
      <vt:lpstr>Calibri</vt:lpstr>
      <vt:lpstr>Calibri Light</vt:lpstr>
      <vt:lpstr>Courier New</vt:lpstr>
      <vt:lpstr>Wingdings</vt:lpstr>
      <vt:lpstr>Retrospect</vt:lpstr>
      <vt:lpstr>CS326 Parallel and Distributed Computing</vt:lpstr>
      <vt:lpstr>CUDA (Compute Unified Device Architecture) C and Data Parallelism</vt:lpstr>
      <vt:lpstr>Reference Book (Chapter#3)</vt:lpstr>
      <vt:lpstr>Preface</vt:lpstr>
      <vt:lpstr>Data Parallelism</vt:lpstr>
      <vt:lpstr>CUDA</vt:lpstr>
      <vt:lpstr>CUDA Programming Structure</vt:lpstr>
      <vt:lpstr>CUDA Programming Structure</vt:lpstr>
      <vt:lpstr>PowerPoint Presentation</vt:lpstr>
      <vt:lpstr>PowerPoint Presentation</vt:lpstr>
      <vt:lpstr>CUDA: Execution</vt:lpstr>
      <vt:lpstr>PowerPoint Presentation</vt:lpstr>
      <vt:lpstr>PowerPoint Presentation</vt:lpstr>
      <vt:lpstr>PowerPoint Presentation</vt:lpstr>
      <vt:lpstr>A VECTOR ADDITION KERNEL</vt:lpstr>
      <vt:lpstr>PowerPoint Presentation</vt:lpstr>
      <vt:lpstr>PowerPoint Presentation</vt:lpstr>
      <vt:lpstr>PowerPoint Presentation</vt:lpstr>
      <vt:lpstr>Device Global Memory Data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FUNCTIONS AND THREADING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Dr. Hassan Jamil Syed</cp:lastModifiedBy>
  <cp:revision>1346</cp:revision>
  <dcterms:created xsi:type="dcterms:W3CDTF">2021-02-06T08:07:10Z</dcterms:created>
  <dcterms:modified xsi:type="dcterms:W3CDTF">2021-11-18T04:55:17Z</dcterms:modified>
</cp:coreProperties>
</file>