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33"/>
  </p:notesMasterIdLst>
  <p:sldIdLst>
    <p:sldId id="256" r:id="rId2"/>
    <p:sldId id="423" r:id="rId3"/>
    <p:sldId id="422" r:id="rId4"/>
    <p:sldId id="424" r:id="rId5"/>
    <p:sldId id="425" r:id="rId6"/>
    <p:sldId id="426" r:id="rId7"/>
    <p:sldId id="427" r:id="rId8"/>
    <p:sldId id="428" r:id="rId9"/>
    <p:sldId id="429" r:id="rId10"/>
    <p:sldId id="430" r:id="rId11"/>
    <p:sldId id="431" r:id="rId12"/>
    <p:sldId id="433" r:id="rId13"/>
    <p:sldId id="432" r:id="rId14"/>
    <p:sldId id="434" r:id="rId15"/>
    <p:sldId id="435" r:id="rId16"/>
    <p:sldId id="436" r:id="rId17"/>
    <p:sldId id="437" r:id="rId18"/>
    <p:sldId id="438" r:id="rId19"/>
    <p:sldId id="439" r:id="rId20"/>
    <p:sldId id="444" r:id="rId21"/>
    <p:sldId id="440" r:id="rId22"/>
    <p:sldId id="441" r:id="rId23"/>
    <p:sldId id="442" r:id="rId24"/>
    <p:sldId id="443" r:id="rId25"/>
    <p:sldId id="445" r:id="rId26"/>
    <p:sldId id="446" r:id="rId27"/>
    <p:sldId id="448" r:id="rId28"/>
    <p:sldId id="447" r:id="rId29"/>
    <p:sldId id="449" r:id="rId30"/>
    <p:sldId id="450" r:id="rId31"/>
    <p:sldId id="45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3" d="100"/>
          <a:sy n="63" d="100"/>
        </p:scale>
        <p:origin x="1020" y="78"/>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dimensions are available as predefined built-in variables</a:t>
            </a:r>
            <a:r>
              <a:rPr lang="en-US" sz="1200" b="0" i="0" kern="1200" baseline="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gridDim</a:t>
            </a:r>
            <a:r>
              <a:rPr lang="en-US" sz="1200" b="0" i="0" kern="1200" dirty="0">
                <a:solidFill>
                  <a:schemeClr val="tx1"/>
                </a:solidFill>
                <a:effectLst/>
                <a:latin typeface="+mn-lt"/>
                <a:ea typeface="+mn-ea"/>
                <a:cs typeface="+mn-cs"/>
              </a:rPr>
              <a:t> and </a:t>
            </a:r>
            <a:r>
              <a:rPr lang="en-US" sz="1200" b="1" i="0" kern="1200" dirty="0" err="1">
                <a:solidFill>
                  <a:schemeClr val="tx1"/>
                </a:solidFill>
                <a:effectLst/>
                <a:latin typeface="+mn-lt"/>
                <a:ea typeface="+mn-ea"/>
                <a:cs typeface="+mn-cs"/>
              </a:rPr>
              <a:t>blockDim</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in kernel functions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6</a:t>
            </a:fld>
            <a:endParaRPr lang="en-US"/>
          </a:p>
        </p:txBody>
      </p:sp>
    </p:spTree>
    <p:extLst>
      <p:ext uri="{BB962C8B-B14F-4D97-AF65-F5344CB8AC3E}">
        <p14:creationId xmlns:p14="http://schemas.microsoft.com/office/powerpoint/2010/main" val="214024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CUDA C, the allowed values of </a:t>
            </a:r>
            <a:r>
              <a:rPr lang="en-US" sz="1200" b="0" i="0" kern="1200" dirty="0" err="1">
                <a:solidFill>
                  <a:schemeClr val="tx1"/>
                </a:solidFill>
                <a:effectLst/>
                <a:latin typeface="+mn-lt"/>
                <a:ea typeface="+mn-ea"/>
                <a:cs typeface="+mn-cs"/>
              </a:rPr>
              <a:t>gridDim.x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gridDim.y</a:t>
            </a:r>
            <a:r>
              <a:rPr lang="en-US" sz="1200" b="0" i="0" kern="1200" dirty="0">
                <a:solidFill>
                  <a:schemeClr val="tx1"/>
                </a:solidFill>
                <a:effectLst/>
                <a:latin typeface="+mn-lt"/>
                <a:ea typeface="+mn-ea"/>
                <a:cs typeface="+mn-cs"/>
              </a:rPr>
              <a:t>, and</a:t>
            </a:r>
            <a:r>
              <a:rPr lang="en-US" sz="1200" b="0" i="0" kern="1200" baseline="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gridDim.z</a:t>
            </a:r>
            <a:r>
              <a:rPr lang="en-US" sz="1200" b="0" i="0" kern="1200" dirty="0">
                <a:solidFill>
                  <a:schemeClr val="tx1"/>
                </a:solidFill>
                <a:effectLst/>
                <a:latin typeface="+mn-lt"/>
                <a:ea typeface="+mn-ea"/>
                <a:cs typeface="+mn-cs"/>
              </a:rPr>
              <a:t> range from 1 to 65,536. All threads in a block share the same </a:t>
            </a:r>
            <a:r>
              <a:rPr lang="en-US" sz="1200" b="0" i="0" kern="1200" dirty="0" err="1">
                <a:solidFill>
                  <a:schemeClr val="tx1"/>
                </a:solidFill>
                <a:effectLst/>
                <a:latin typeface="+mn-lt"/>
                <a:ea typeface="+mn-ea"/>
                <a:cs typeface="+mn-cs"/>
              </a:rPr>
              <a:t>blockIdx.x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blockIdx.y</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blockIdx.z</a:t>
            </a:r>
            <a:r>
              <a:rPr lang="en-US" sz="1200" b="0" i="0" kern="1200" dirty="0">
                <a:solidFill>
                  <a:schemeClr val="tx1"/>
                </a:solidFill>
                <a:effectLst/>
                <a:latin typeface="+mn-lt"/>
                <a:ea typeface="+mn-ea"/>
                <a:cs typeface="+mn-cs"/>
              </a:rPr>
              <a:t> values</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7</a:t>
            </a:fld>
            <a:endParaRPr lang="en-US"/>
          </a:p>
        </p:txBody>
      </p:sp>
    </p:spTree>
    <p:extLst>
      <p:ext uri="{BB962C8B-B14F-4D97-AF65-F5344CB8AC3E}">
        <p14:creationId xmlns:p14="http://schemas.microsoft.com/office/powerpoint/2010/main" val="174340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the grid can have higher dimensionality than its blocks and</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vice versa</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9</a:t>
            </a:fld>
            <a:endParaRPr lang="en-US"/>
          </a:p>
        </p:txBody>
      </p:sp>
    </p:spTree>
    <p:extLst>
      <p:ext uri="{BB962C8B-B14F-4D97-AF65-F5344CB8AC3E}">
        <p14:creationId xmlns:p14="http://schemas.microsoft.com/office/powerpoint/2010/main" val="2864527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CS326 Parallel and Distributed Computing</a:t>
            </a:r>
          </a:p>
        </p:txBody>
      </p:sp>
      <p:sp>
        <p:nvSpPr>
          <p:cNvPr id="3" name="Subtitle 2"/>
          <p:cNvSpPr>
            <a:spLocks noGrp="1"/>
          </p:cNvSpPr>
          <p:nvPr>
            <p:ph type="subTitle" idx="1"/>
          </p:nvPr>
        </p:nvSpPr>
        <p:spPr/>
        <p:txBody>
          <a:bodyPr/>
          <a:lstStyle/>
          <a:p>
            <a:r>
              <a:rPr lang="en-US" dirty="0"/>
              <a:t>Fall 2021</a:t>
            </a:r>
          </a:p>
          <a:p>
            <a:r>
              <a:rPr lang="en-US" dirty="0"/>
              <a:t>National University of Computer and Emerging Sciences</a:t>
            </a:r>
          </a:p>
        </p:txBody>
      </p:sp>
    </p:spTree>
    <p:extLst>
      <p:ext uri="{BB962C8B-B14F-4D97-AF65-F5344CB8AC3E}">
        <p14:creationId xmlns:p14="http://schemas.microsoft.com/office/powerpoint/2010/main" val="353286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grid consists of four blocks organized into a 2 X 2 array. </a:t>
            </a:r>
          </a:p>
          <a:p>
            <a:pPr lvl="1"/>
            <a:r>
              <a:rPr lang="en-US" dirty="0"/>
              <a:t>Each block in Figure 4.1 is labeled with (</a:t>
            </a:r>
            <a:r>
              <a:rPr lang="en-US" dirty="0" err="1"/>
              <a:t>blockIdx.y</a:t>
            </a:r>
            <a:r>
              <a:rPr lang="en-US" dirty="0"/>
              <a:t>, </a:t>
            </a:r>
            <a:r>
              <a:rPr lang="en-US" dirty="0" err="1"/>
              <a:t>blockIdx.x</a:t>
            </a:r>
            <a:r>
              <a:rPr lang="en-US" dirty="0"/>
              <a:t>). For example, block(1,0) has </a:t>
            </a:r>
            <a:r>
              <a:rPr lang="en-US" dirty="0" err="1"/>
              <a:t>blockIdx.y</a:t>
            </a:r>
            <a:r>
              <a:rPr lang="en-US" dirty="0"/>
              <a:t> 5 1 and </a:t>
            </a:r>
            <a:r>
              <a:rPr lang="en-US" dirty="0" err="1"/>
              <a:t>blockIdx.x</a:t>
            </a:r>
            <a:r>
              <a:rPr lang="en-US" dirty="0"/>
              <a:t> 5 0. Note that the</a:t>
            </a:r>
            <a:br>
              <a:rPr lang="en-US" dirty="0"/>
            </a:br>
            <a:r>
              <a:rPr lang="en-US" dirty="0"/>
              <a:t>ordering of the labels is such that the highest dimension comes first. This</a:t>
            </a:r>
            <a:br>
              <a:rPr lang="en-US" dirty="0"/>
            </a:br>
            <a:r>
              <a:rPr lang="en-US" dirty="0"/>
              <a:t>is reverse of the ordering used in the configuration parameters where the</a:t>
            </a:r>
            <a:br>
              <a:rPr lang="en-US" dirty="0"/>
            </a:br>
            <a:r>
              <a:rPr lang="en-US" dirty="0"/>
              <a:t>lowest dimension comes first. </a:t>
            </a:r>
          </a:p>
        </p:txBody>
      </p:sp>
    </p:spTree>
    <p:extLst>
      <p:ext uri="{BB962C8B-B14F-4D97-AF65-F5344CB8AC3E}">
        <p14:creationId xmlns:p14="http://schemas.microsoft.com/office/powerpoint/2010/main" val="162742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4.2 MAPPING THREADS TO MULTIDIMENSIONAL DATA </a:t>
            </a:r>
          </a:p>
        </p:txBody>
      </p:sp>
      <p:sp>
        <p:nvSpPr>
          <p:cNvPr id="3" name="Content Placeholder 2"/>
          <p:cNvSpPr>
            <a:spLocks noGrp="1"/>
          </p:cNvSpPr>
          <p:nvPr>
            <p:ph idx="1"/>
          </p:nvPr>
        </p:nvSpPr>
        <p:spPr/>
        <p:txBody>
          <a:bodyPr/>
          <a:lstStyle/>
          <a:p>
            <a:r>
              <a:rPr lang="en-US" dirty="0"/>
              <a:t>The choice of 1D, 2D, or 3D thread organizations is usually based on the nature of the data. </a:t>
            </a:r>
          </a:p>
          <a:p>
            <a:pPr lvl="1"/>
            <a:r>
              <a:rPr lang="en-US" dirty="0"/>
              <a:t>For example, pictures are a 2D array of pixels.</a:t>
            </a:r>
          </a:p>
          <a:p>
            <a:pPr lvl="1"/>
            <a:r>
              <a:rPr lang="en-US"/>
              <a:t>It is often </a:t>
            </a:r>
            <a:r>
              <a:rPr lang="en-US" dirty="0"/>
              <a:t>convenient to use a 2D grid that consists of 2D blocks to process the</a:t>
            </a:r>
            <a:br>
              <a:rPr lang="en-US" dirty="0"/>
            </a:br>
            <a:r>
              <a:rPr lang="en-US" dirty="0"/>
              <a:t>pixels in a picture </a:t>
            </a:r>
          </a:p>
        </p:txBody>
      </p:sp>
    </p:spTree>
    <p:extLst>
      <p:ext uri="{BB962C8B-B14F-4D97-AF65-F5344CB8AC3E}">
        <p14:creationId xmlns:p14="http://schemas.microsoft.com/office/powerpoint/2010/main" val="3251551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Consider processing a </a:t>
            </a:r>
            <a:r>
              <a:rPr lang="en-US" b="1" dirty="0"/>
              <a:t>76 X 62</a:t>
            </a:r>
            <a:r>
              <a:rPr lang="en-US" dirty="0"/>
              <a:t> picture (76 pixels in the horizontal or x direction and 62 pixels in the vertical or y direction). </a:t>
            </a:r>
          </a:p>
          <a:p>
            <a:pPr lvl="1"/>
            <a:r>
              <a:rPr lang="en-US" dirty="0"/>
              <a:t>Assume that we decided to use a </a:t>
            </a:r>
            <a:r>
              <a:rPr lang="en-US" b="1" dirty="0"/>
              <a:t>16 X 16 block</a:t>
            </a:r>
          </a:p>
          <a:p>
            <a:pPr lvl="1"/>
            <a:endParaRPr lang="en-US" dirty="0"/>
          </a:p>
          <a:p>
            <a:pPr lvl="1"/>
            <a:r>
              <a:rPr lang="en-US" dirty="0"/>
              <a:t>We will need five blocks in the x direction and four blocks in the y direction, which results in </a:t>
            </a:r>
            <a:r>
              <a:rPr lang="en-US" b="1" dirty="0"/>
              <a:t>5 X 4 = 20</a:t>
            </a:r>
            <a:r>
              <a:rPr lang="en-US" dirty="0"/>
              <a:t> blocks</a:t>
            </a:r>
          </a:p>
          <a:p>
            <a:pPr lvl="1"/>
            <a:endParaRPr lang="en-US" dirty="0"/>
          </a:p>
          <a:p>
            <a:pPr lvl="1"/>
            <a:r>
              <a:rPr lang="en-US" dirty="0"/>
              <a:t>Note that we have four extra threads in the x direction and two extra threads in the y direction. That is, we will generate </a:t>
            </a:r>
            <a:r>
              <a:rPr lang="en-US" b="1" dirty="0"/>
              <a:t>80 X 64 </a:t>
            </a:r>
            <a:r>
              <a:rPr lang="en-US" dirty="0"/>
              <a:t>threads to process </a:t>
            </a:r>
            <a:r>
              <a:rPr lang="en-US" b="1" dirty="0"/>
              <a:t>76 X 62 </a:t>
            </a:r>
            <a:r>
              <a:rPr lang="en-US" dirty="0"/>
              <a:t>pixels. </a:t>
            </a:r>
          </a:p>
        </p:txBody>
      </p:sp>
    </p:spTree>
    <p:extLst>
      <p:ext uri="{BB962C8B-B14F-4D97-AF65-F5344CB8AC3E}">
        <p14:creationId xmlns:p14="http://schemas.microsoft.com/office/powerpoint/2010/main" val="347615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6728" y="347259"/>
            <a:ext cx="8914594" cy="5853016"/>
          </a:xfrm>
          <a:prstGeom prst="rect">
            <a:avLst/>
          </a:prstGeom>
        </p:spPr>
      </p:pic>
    </p:spTree>
    <p:extLst>
      <p:ext uri="{BB962C8B-B14F-4D97-AF65-F5344CB8AC3E}">
        <p14:creationId xmlns:p14="http://schemas.microsoft.com/office/powerpoint/2010/main" val="56388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We should expect that the picture processing kernel function will have if statements to test whether the thread indices </a:t>
            </a:r>
            <a:r>
              <a:rPr lang="en-US" sz="2000" dirty="0" err="1">
                <a:latin typeface="Courier New" panose="02070309020205020404" pitchFamily="49" charset="0"/>
                <a:cs typeface="Courier New" panose="02070309020205020404" pitchFamily="49" charset="0"/>
              </a:rPr>
              <a:t>threadIdx.x</a:t>
            </a:r>
            <a:r>
              <a:rPr lang="en-US" sz="2000" dirty="0">
                <a:latin typeface="Courier New" panose="02070309020205020404" pitchFamily="49" charset="0"/>
                <a:cs typeface="Courier New" panose="02070309020205020404" pitchFamily="49" charset="0"/>
              </a:rPr>
              <a:t> </a:t>
            </a:r>
            <a:r>
              <a:rPr lang="en-US" dirty="0"/>
              <a:t>and </a:t>
            </a:r>
            <a:r>
              <a:rPr lang="en-US" sz="2000" dirty="0" err="1">
                <a:latin typeface="Courier New" panose="02070309020205020404" pitchFamily="49" charset="0"/>
                <a:cs typeface="Courier New" panose="02070309020205020404" pitchFamily="49" charset="0"/>
              </a:rPr>
              <a:t>threadIdx.y</a:t>
            </a:r>
            <a:r>
              <a:rPr lang="en-US" sz="2000" dirty="0">
                <a:latin typeface="Courier New" panose="02070309020205020404" pitchFamily="49" charset="0"/>
                <a:cs typeface="Courier New" panose="02070309020205020404" pitchFamily="49" charset="0"/>
              </a:rPr>
              <a:t> </a:t>
            </a:r>
            <a:r>
              <a:rPr lang="en-US" dirty="0"/>
              <a:t>fall within the valid range of pixels </a:t>
            </a:r>
          </a:p>
        </p:txBody>
      </p:sp>
    </p:spTree>
    <p:extLst>
      <p:ext uri="{BB962C8B-B14F-4D97-AF65-F5344CB8AC3E}">
        <p14:creationId xmlns:p14="http://schemas.microsoft.com/office/powerpoint/2010/main" val="295817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6807" y="960896"/>
            <a:ext cx="10287199" cy="5089740"/>
          </a:xfrm>
          <a:prstGeom prst="rect">
            <a:avLst/>
          </a:prstGeom>
        </p:spPr>
      </p:pic>
    </p:spTree>
    <p:extLst>
      <p:ext uri="{BB962C8B-B14F-4D97-AF65-F5344CB8AC3E}">
        <p14:creationId xmlns:p14="http://schemas.microsoft.com/office/powerpoint/2010/main" val="3676004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Assuming that we use 16 X 16 blocks, launching </a:t>
            </a:r>
            <a:r>
              <a:rPr lang="en-US" sz="2400" dirty="0" err="1">
                <a:solidFill>
                  <a:srgbClr val="002060"/>
                </a:solidFill>
                <a:latin typeface="Courier New" panose="02070309020205020404" pitchFamily="49" charset="0"/>
                <a:cs typeface="Courier New" panose="02070309020205020404" pitchFamily="49" charset="0"/>
              </a:rPr>
              <a:t>pictureKernel</a:t>
            </a:r>
            <a:r>
              <a:rPr lang="en-US" sz="2400" dirty="0">
                <a:solidFill>
                  <a:srgbClr val="002060"/>
                </a:solidFill>
                <a:latin typeface="Courier New" panose="02070309020205020404" pitchFamily="49" charset="0"/>
                <a:cs typeface="Courier New" panose="02070309020205020404" pitchFamily="49" charset="0"/>
              </a:rPr>
              <a:t>()</a:t>
            </a:r>
            <a:r>
              <a:rPr lang="en-US" dirty="0"/>
              <a:t> generates 80 X 64 threads.</a:t>
            </a:r>
          </a:p>
          <a:p>
            <a:pPr lvl="1"/>
            <a:r>
              <a:rPr lang="en-US" dirty="0"/>
              <a:t>The grid will have 20 blocks, 5 in the horizontal direction and 4 in the vertical direction. </a:t>
            </a:r>
          </a:p>
          <a:p>
            <a:r>
              <a:rPr lang="en-US" dirty="0"/>
              <a:t>During the execution, the execution behavior of blocks will fill into one of four different cases, shown as four major areas. </a:t>
            </a:r>
          </a:p>
          <a:p>
            <a:pPr lvl="1"/>
            <a:r>
              <a:rPr lang="en-US" dirty="0"/>
              <a:t>The first area consists of the threads that</a:t>
            </a:r>
            <a:br>
              <a:rPr lang="en-US" dirty="0"/>
            </a:br>
            <a:r>
              <a:rPr lang="en-US" dirty="0"/>
              <a:t>belong to the 12 blocks covering the majority of pixels in the picture.</a:t>
            </a:r>
          </a:p>
          <a:p>
            <a:pPr lvl="1"/>
            <a:r>
              <a:rPr lang="en-US" dirty="0"/>
              <a:t>Both Col and Row values of these threads are within range; all these</a:t>
            </a:r>
            <a:br>
              <a:rPr lang="en-US" dirty="0"/>
            </a:br>
            <a:r>
              <a:rPr lang="en-US" dirty="0"/>
              <a:t>threads will pass the if statement test and process pixels in the </a:t>
            </a:r>
            <a:r>
              <a:rPr lang="en-US" dirty="0" err="1"/>
              <a:t>darkshaded</a:t>
            </a:r>
            <a:r>
              <a:rPr lang="en-US" dirty="0"/>
              <a:t> area of the picture.</a:t>
            </a:r>
          </a:p>
        </p:txBody>
      </p:sp>
    </p:spTree>
    <p:extLst>
      <p:ext uri="{BB962C8B-B14F-4D97-AF65-F5344CB8AC3E}">
        <p14:creationId xmlns:p14="http://schemas.microsoft.com/office/powerpoint/2010/main" val="260046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6393" y="391367"/>
            <a:ext cx="9949912" cy="5903614"/>
          </a:xfrm>
          <a:prstGeom prst="rect">
            <a:avLst/>
          </a:prstGeom>
        </p:spPr>
      </p:pic>
    </p:spTree>
    <p:extLst>
      <p:ext uri="{BB962C8B-B14F-4D97-AF65-F5344CB8AC3E}">
        <p14:creationId xmlns:p14="http://schemas.microsoft.com/office/powerpoint/2010/main" val="296070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second area, marked as 2 in Figure 4.5</a:t>
            </a:r>
          </a:p>
          <a:p>
            <a:pPr lvl="1"/>
            <a:r>
              <a:rPr lang="en-US" dirty="0"/>
              <a:t>Although the Row values of these threads are always within range, the Col values of some of them exceed the </a:t>
            </a:r>
            <a:r>
              <a:rPr lang="en-US" b="1" dirty="0"/>
              <a:t>n</a:t>
            </a:r>
            <a:r>
              <a:rPr lang="en-US" dirty="0"/>
              <a:t> value (76) </a:t>
            </a:r>
          </a:p>
          <a:p>
            <a:pPr lvl="1"/>
            <a:r>
              <a:rPr lang="en-US" dirty="0"/>
              <a:t>The smallest multiple of 16 needed to cover 76 pixels is 80. As a result, 12 threads in each row will find their Col values within range and will process pixels. </a:t>
            </a:r>
          </a:p>
          <a:p>
            <a:pPr lvl="1"/>
            <a:r>
              <a:rPr lang="en-US" dirty="0"/>
              <a:t>On the other hand, 4 threads in each row will find their Col values out of range, and thus fail the if statement condition.</a:t>
            </a:r>
          </a:p>
        </p:txBody>
      </p:sp>
    </p:spTree>
    <p:extLst>
      <p:ext uri="{BB962C8B-B14F-4D97-AF65-F5344CB8AC3E}">
        <p14:creationId xmlns:p14="http://schemas.microsoft.com/office/powerpoint/2010/main" val="613557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third area, accounts for the 3 lower-left blocks covering the medium-shaded area of the picture. </a:t>
            </a:r>
          </a:p>
          <a:p>
            <a:pPr lvl="1"/>
            <a:r>
              <a:rPr lang="en-US" dirty="0"/>
              <a:t>Although the Col values of these threads are always within range, the Row values of some of them exceed the m value (62)</a:t>
            </a:r>
          </a:p>
          <a:p>
            <a:pPr lvl="1"/>
            <a:r>
              <a:rPr lang="en-US" dirty="0"/>
              <a:t> </a:t>
            </a:r>
          </a:p>
          <a:p>
            <a:pPr lvl="1"/>
            <a:r>
              <a:rPr lang="en-US" dirty="0"/>
              <a:t>This is because the number of threads in the vertical direction is always multiples of the </a:t>
            </a:r>
            <a:r>
              <a:rPr lang="en-US" dirty="0" err="1"/>
              <a:t>blockDim.y</a:t>
            </a:r>
            <a:r>
              <a:rPr lang="en-US" dirty="0"/>
              <a:t> value chosen by the programmer (16 in this case). </a:t>
            </a:r>
          </a:p>
          <a:p>
            <a:pPr lvl="1"/>
            <a:endParaRPr lang="en-US" dirty="0"/>
          </a:p>
          <a:p>
            <a:pPr lvl="1"/>
            <a:r>
              <a:rPr lang="en-US" dirty="0"/>
              <a:t>The smallest multiple of 16 to cover 62 is 64. As a result, 14 threads in each column will find their Row values within range and will process pixels. </a:t>
            </a:r>
          </a:p>
        </p:txBody>
      </p:sp>
    </p:spTree>
    <p:extLst>
      <p:ext uri="{BB962C8B-B14F-4D97-AF65-F5344CB8AC3E}">
        <p14:creationId xmlns:p14="http://schemas.microsoft.com/office/powerpoint/2010/main" val="360510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 (Chapter#4)</a:t>
            </a:r>
          </a:p>
        </p:txBody>
      </p:sp>
      <p:sp>
        <p:nvSpPr>
          <p:cNvPr id="3" name="Content Placeholder 2"/>
          <p:cNvSpPr>
            <a:spLocks noGrp="1"/>
          </p:cNvSpPr>
          <p:nvPr>
            <p:ph idx="1"/>
          </p:nvPr>
        </p:nvSpPr>
        <p:spPr>
          <a:xfrm>
            <a:off x="1097280" y="1845734"/>
            <a:ext cx="7690259" cy="4023360"/>
          </a:xfrm>
        </p:spPr>
        <p:txBody>
          <a:bodyPr>
            <a:normAutofit/>
          </a:bodyPr>
          <a:lstStyle/>
          <a:p>
            <a:pPr marL="201168" lvl="1" indent="0" algn="ctr">
              <a:buNone/>
            </a:pPr>
            <a:endParaRPr lang="en-US" dirty="0"/>
          </a:p>
          <a:p>
            <a:pPr marL="201168" lvl="1" indent="0" algn="ctr">
              <a:buNone/>
            </a:pPr>
            <a:r>
              <a:rPr lang="en-US" sz="3200" b="1" dirty="0"/>
              <a:t>Programming Massively Parallel Processors</a:t>
            </a:r>
          </a:p>
          <a:p>
            <a:pPr marL="201168" lvl="1" indent="0" algn="ctr">
              <a:buNone/>
            </a:pPr>
            <a:r>
              <a:rPr lang="en-US" dirty="0"/>
              <a:t>David B. Kirk</a:t>
            </a:r>
          </a:p>
          <a:p>
            <a:pPr marL="201168" lvl="1" indent="0" algn="ctr">
              <a:buNone/>
            </a:pPr>
            <a:r>
              <a:rPr lang="en-US" dirty="0"/>
              <a:t>Wen-</a:t>
            </a:r>
            <a:r>
              <a:rPr lang="en-US" dirty="0" err="1"/>
              <a:t>mei</a:t>
            </a:r>
            <a:r>
              <a:rPr lang="en-US" dirty="0"/>
              <a:t> W. </a:t>
            </a:r>
            <a:r>
              <a:rPr lang="en-US" dirty="0" err="1"/>
              <a:t>Hwu</a:t>
            </a:r>
            <a:endParaRPr lang="en-US" dirty="0"/>
          </a:p>
        </p:txBody>
      </p:sp>
      <p:pic>
        <p:nvPicPr>
          <p:cNvPr id="4" name="Picture 3"/>
          <p:cNvPicPr>
            <a:picLocks noChangeAspect="1"/>
          </p:cNvPicPr>
          <p:nvPr/>
        </p:nvPicPr>
        <p:blipFill>
          <a:blip r:embed="rId2"/>
          <a:stretch>
            <a:fillRect/>
          </a:stretch>
        </p:blipFill>
        <p:spPr>
          <a:xfrm>
            <a:off x="8898898" y="2092458"/>
            <a:ext cx="2861214" cy="3529911"/>
          </a:xfrm>
          <a:prstGeom prst="rect">
            <a:avLst/>
          </a:prstGeom>
        </p:spPr>
      </p:pic>
    </p:spTree>
    <p:extLst>
      <p:ext uri="{BB962C8B-B14F-4D97-AF65-F5344CB8AC3E}">
        <p14:creationId xmlns:p14="http://schemas.microsoft.com/office/powerpoint/2010/main" val="108504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fourth area, marked as 4 in Figure 4.5, contains the threads that cover the lower-right light-shaded area of the picture. </a:t>
            </a:r>
          </a:p>
          <a:p>
            <a:pPr lvl="1"/>
            <a:r>
              <a:rPr lang="en-US" dirty="0"/>
              <a:t>Similar to area 2, 4 threads in each of the top 14 rows will find their Col values out of range.</a:t>
            </a:r>
          </a:p>
          <a:p>
            <a:pPr lvl="1"/>
            <a:r>
              <a:rPr lang="en-US" dirty="0"/>
              <a:t>Similar to area 3, the entire bottom two rows of this block will find their</a:t>
            </a:r>
            <a:br>
              <a:rPr lang="en-US" dirty="0"/>
            </a:br>
            <a:r>
              <a:rPr lang="en-US" dirty="0"/>
              <a:t>Row values out of range. </a:t>
            </a:r>
          </a:p>
          <a:p>
            <a:pPr lvl="1"/>
            <a:r>
              <a:rPr lang="en-US" dirty="0"/>
              <a:t>So, only 14 X 12 = 168 of the 16 X </a:t>
            </a:r>
            <a:r>
              <a:rPr lang="en-US"/>
              <a:t>16 = 256 threads </a:t>
            </a:r>
            <a:r>
              <a:rPr lang="en-US" dirty="0"/>
              <a:t>will be allowed to process </a:t>
            </a:r>
            <a:r>
              <a:rPr lang="en-US"/>
              <a:t>threads </a:t>
            </a:r>
            <a:endParaRPr lang="en-US" dirty="0"/>
          </a:p>
        </p:txBody>
      </p:sp>
    </p:spTree>
    <p:extLst>
      <p:ext uri="{BB962C8B-B14F-4D97-AF65-F5344CB8AC3E}">
        <p14:creationId xmlns:p14="http://schemas.microsoft.com/office/powerpoint/2010/main" val="56431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4.4 SYNCHRONIZATION AND TRANSPARENT SCALABILITY </a:t>
            </a:r>
          </a:p>
        </p:txBody>
      </p:sp>
      <p:sp>
        <p:nvSpPr>
          <p:cNvPr id="3" name="Content Placeholder 2"/>
          <p:cNvSpPr>
            <a:spLocks noGrp="1"/>
          </p:cNvSpPr>
          <p:nvPr>
            <p:ph idx="1"/>
          </p:nvPr>
        </p:nvSpPr>
        <p:spPr/>
        <p:txBody>
          <a:bodyPr>
            <a:normAutofit lnSpcReduction="10000"/>
          </a:bodyPr>
          <a:lstStyle/>
          <a:p>
            <a:r>
              <a:rPr lang="en-US" dirty="0"/>
              <a:t>CUDA allows threads in the same block to coordinate their activities using a barrier synchronization function </a:t>
            </a:r>
            <a:r>
              <a:rPr lang="en-US" sz="2400" dirty="0">
                <a:solidFill>
                  <a:srgbClr val="002060"/>
                </a:solidFill>
                <a:latin typeface="Courier New" panose="02070309020205020404" pitchFamily="49" charset="0"/>
                <a:cs typeface="Courier New" panose="02070309020205020404" pitchFamily="49" charset="0"/>
              </a:rPr>
              <a:t>__</a:t>
            </a:r>
            <a:r>
              <a:rPr lang="en-US" sz="2400" dirty="0" err="1">
                <a:solidFill>
                  <a:srgbClr val="002060"/>
                </a:solidFill>
                <a:latin typeface="Courier New" panose="02070309020205020404" pitchFamily="49" charset="0"/>
                <a:cs typeface="Courier New" panose="02070309020205020404" pitchFamily="49" charset="0"/>
              </a:rPr>
              <a:t>syncthreads</a:t>
            </a:r>
            <a:r>
              <a:rPr lang="en-US" sz="2400" dirty="0">
                <a:solidFill>
                  <a:srgbClr val="002060"/>
                </a:solidFill>
                <a:latin typeface="Courier New" panose="02070309020205020404" pitchFamily="49" charset="0"/>
                <a:cs typeface="Courier New" panose="02070309020205020404" pitchFamily="49" charset="0"/>
              </a:rPr>
              <a:t>()</a:t>
            </a:r>
            <a:r>
              <a:rPr lang="en-US" dirty="0"/>
              <a:t> </a:t>
            </a:r>
          </a:p>
          <a:p>
            <a:pPr lvl="1"/>
            <a:r>
              <a:rPr lang="en-US" dirty="0"/>
              <a:t>all threads in a block will be held at the calling location until every thread in the block reaches the location</a:t>
            </a:r>
          </a:p>
          <a:p>
            <a:pPr lvl="1"/>
            <a:r>
              <a:rPr lang="en-US" dirty="0"/>
              <a:t>This ensures that all threads in a block have completed a phase of their execution of the kernel before any of them can move on to the next phase </a:t>
            </a:r>
          </a:p>
          <a:p>
            <a:r>
              <a:rPr lang="en-US" dirty="0"/>
              <a:t>A </a:t>
            </a:r>
            <a:r>
              <a:rPr lang="en-US" sz="2600" dirty="0">
                <a:solidFill>
                  <a:srgbClr val="002060"/>
                </a:solidFill>
                <a:latin typeface="Courier New" panose="02070309020205020404" pitchFamily="49" charset="0"/>
                <a:cs typeface="Courier New" panose="02070309020205020404" pitchFamily="49" charset="0"/>
              </a:rPr>
              <a:t>__</a:t>
            </a:r>
            <a:r>
              <a:rPr lang="en-US" sz="2600" dirty="0" err="1">
                <a:solidFill>
                  <a:srgbClr val="002060"/>
                </a:solidFill>
                <a:latin typeface="Courier New" panose="02070309020205020404" pitchFamily="49" charset="0"/>
                <a:cs typeface="Courier New" panose="02070309020205020404" pitchFamily="49" charset="0"/>
              </a:rPr>
              <a:t>syncthreads</a:t>
            </a:r>
            <a:r>
              <a:rPr lang="en-US" sz="2600" dirty="0">
                <a:solidFill>
                  <a:srgbClr val="002060"/>
                </a:solidFill>
                <a:latin typeface="Courier New" panose="02070309020205020404" pitchFamily="49" charset="0"/>
                <a:cs typeface="Courier New" panose="02070309020205020404" pitchFamily="49" charset="0"/>
              </a:rPr>
              <a:t>()</a:t>
            </a:r>
            <a:r>
              <a:rPr lang="en-US" dirty="0"/>
              <a:t> statement, if present, must be executed</a:t>
            </a:r>
            <a:br>
              <a:rPr lang="en-US" dirty="0"/>
            </a:br>
            <a:r>
              <a:rPr lang="en-US" dirty="0"/>
              <a:t>by all threads in a block. </a:t>
            </a:r>
          </a:p>
          <a:p>
            <a:pPr lvl="1"/>
            <a:r>
              <a:rPr lang="en-US" dirty="0"/>
              <a:t>When a </a:t>
            </a:r>
            <a:r>
              <a:rPr lang="en-US" sz="2200" dirty="0">
                <a:latin typeface="Courier New" panose="02070309020205020404" pitchFamily="49" charset="0"/>
                <a:cs typeface="Courier New" panose="02070309020205020404" pitchFamily="49" charset="0"/>
              </a:rPr>
              <a:t>__</a:t>
            </a:r>
            <a:r>
              <a:rPr lang="en-US" sz="2200" dirty="0" err="1">
                <a:latin typeface="Courier New" panose="02070309020205020404" pitchFamily="49" charset="0"/>
                <a:cs typeface="Courier New" panose="02070309020205020404" pitchFamily="49" charset="0"/>
              </a:rPr>
              <a:t>syncthread</a:t>
            </a:r>
            <a:r>
              <a:rPr lang="en-US" sz="2200" dirty="0">
                <a:latin typeface="Courier New" panose="02070309020205020404" pitchFamily="49" charset="0"/>
                <a:cs typeface="Courier New" panose="02070309020205020404" pitchFamily="49" charset="0"/>
              </a:rPr>
              <a:t>()</a:t>
            </a:r>
            <a:r>
              <a:rPr lang="en-US" dirty="0"/>
              <a:t> statement is placed in an if statement, either all threads in a block execute the path that includes the </a:t>
            </a:r>
            <a:r>
              <a:rPr lang="en-US" sz="2000" dirty="0">
                <a:latin typeface="Courier New" panose="02070309020205020404" pitchFamily="49" charset="0"/>
                <a:cs typeface="Courier New" panose="02070309020205020404" pitchFamily="49" charset="0"/>
              </a:rPr>
              <a:t>__</a:t>
            </a:r>
            <a:r>
              <a:rPr lang="en-US" sz="2000" dirty="0" err="1">
                <a:latin typeface="Courier New" panose="02070309020205020404" pitchFamily="49" charset="0"/>
                <a:cs typeface="Courier New" panose="02070309020205020404" pitchFamily="49" charset="0"/>
              </a:rPr>
              <a:t>syncthreads</a:t>
            </a:r>
            <a:r>
              <a:rPr lang="en-US" sz="2000" dirty="0">
                <a:latin typeface="Courier New" panose="02070309020205020404" pitchFamily="49" charset="0"/>
                <a:cs typeface="Courier New" panose="02070309020205020404" pitchFamily="49" charset="0"/>
              </a:rPr>
              <a:t>()</a:t>
            </a:r>
            <a:r>
              <a:rPr lang="en-US" dirty="0"/>
              <a:t> or none of them does </a:t>
            </a:r>
          </a:p>
        </p:txBody>
      </p:sp>
    </p:spTree>
    <p:extLst>
      <p:ext uri="{BB962C8B-B14F-4D97-AF65-F5344CB8AC3E}">
        <p14:creationId xmlns:p14="http://schemas.microsoft.com/office/powerpoint/2010/main" val="270602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a:t>For an </a:t>
            </a:r>
            <a:r>
              <a:rPr lang="en-US" sz="2200" dirty="0">
                <a:solidFill>
                  <a:srgbClr val="002060"/>
                </a:solidFill>
                <a:latin typeface="Courier New" panose="02070309020205020404" pitchFamily="49" charset="0"/>
                <a:cs typeface="Courier New" panose="02070309020205020404" pitchFamily="49" charset="0"/>
              </a:rPr>
              <a:t>if-then-else </a:t>
            </a:r>
            <a:r>
              <a:rPr lang="en-US" dirty="0"/>
              <a:t>statement, if each path has a </a:t>
            </a:r>
            <a:r>
              <a:rPr lang="en-US" sz="2200" dirty="0">
                <a:solidFill>
                  <a:srgbClr val="002060"/>
                </a:solidFill>
                <a:latin typeface="Courier New" panose="02070309020205020404" pitchFamily="49" charset="0"/>
                <a:cs typeface="Courier New" panose="02070309020205020404" pitchFamily="49" charset="0"/>
              </a:rPr>
              <a:t>__</a:t>
            </a:r>
            <a:r>
              <a:rPr lang="en-US" sz="2200" dirty="0" err="1">
                <a:solidFill>
                  <a:srgbClr val="002060"/>
                </a:solidFill>
                <a:latin typeface="Courier New" panose="02070309020205020404" pitchFamily="49" charset="0"/>
                <a:cs typeface="Courier New" panose="02070309020205020404" pitchFamily="49" charset="0"/>
              </a:rPr>
              <a:t>syncthreads</a:t>
            </a:r>
            <a:r>
              <a:rPr lang="en-US" sz="2200" dirty="0">
                <a:solidFill>
                  <a:srgbClr val="002060"/>
                </a:solidFill>
                <a:latin typeface="Courier New" panose="02070309020205020404" pitchFamily="49" charset="0"/>
                <a:cs typeface="Courier New" panose="02070309020205020404" pitchFamily="49" charset="0"/>
              </a:rPr>
              <a:t>()</a:t>
            </a:r>
            <a:r>
              <a:rPr lang="en-US" dirty="0"/>
              <a:t> statement, either all threads in a block execute the </a:t>
            </a:r>
            <a:r>
              <a:rPr lang="en-US" sz="1800" dirty="0">
                <a:solidFill>
                  <a:srgbClr val="002060"/>
                </a:solidFill>
                <a:latin typeface="Courier New" panose="02070309020205020404" pitchFamily="49" charset="0"/>
                <a:cs typeface="Courier New" panose="02070309020205020404" pitchFamily="49" charset="0"/>
              </a:rPr>
              <a:t>__</a:t>
            </a:r>
            <a:r>
              <a:rPr lang="en-US" sz="1800" dirty="0" err="1">
                <a:solidFill>
                  <a:srgbClr val="002060"/>
                </a:solidFill>
                <a:latin typeface="Courier New" panose="02070309020205020404" pitchFamily="49" charset="0"/>
                <a:cs typeface="Courier New" panose="02070309020205020404" pitchFamily="49" charset="0"/>
              </a:rPr>
              <a:t>syncthreads</a:t>
            </a:r>
            <a:r>
              <a:rPr lang="en-US" sz="1800" dirty="0">
                <a:solidFill>
                  <a:srgbClr val="002060"/>
                </a:solidFill>
                <a:latin typeface="Courier New" panose="02070309020205020404" pitchFamily="49" charset="0"/>
                <a:cs typeface="Courier New" panose="02070309020205020404" pitchFamily="49" charset="0"/>
              </a:rPr>
              <a:t>()</a:t>
            </a:r>
            <a:r>
              <a:rPr lang="en-US" dirty="0"/>
              <a:t> on the </a:t>
            </a:r>
            <a:r>
              <a:rPr lang="en-US" sz="2000" dirty="0">
                <a:solidFill>
                  <a:srgbClr val="002060"/>
                </a:solidFill>
                <a:latin typeface="Courier New" panose="02070309020205020404" pitchFamily="49" charset="0"/>
                <a:cs typeface="Courier New" panose="02070309020205020404" pitchFamily="49" charset="0"/>
              </a:rPr>
              <a:t>then</a:t>
            </a:r>
            <a:r>
              <a:rPr lang="en-US" dirty="0"/>
              <a:t> path or all of them execute the else path. </a:t>
            </a:r>
          </a:p>
          <a:p>
            <a:pPr lvl="1"/>
            <a:endParaRPr lang="en-US" dirty="0"/>
          </a:p>
          <a:p>
            <a:pPr lvl="1"/>
            <a:r>
              <a:rPr lang="en-US" dirty="0"/>
              <a:t>The two __</a:t>
            </a:r>
            <a:r>
              <a:rPr lang="en-US" dirty="0" err="1"/>
              <a:t>syncthreads</a:t>
            </a:r>
            <a:r>
              <a:rPr lang="en-US" dirty="0"/>
              <a:t>() are different barrier synchronization points. If a thread in a block executes the then path and another executes the else path, they would be waiting at different barrier synchronization points. </a:t>
            </a:r>
          </a:p>
          <a:p>
            <a:pPr lvl="1"/>
            <a:endParaRPr lang="en-US" dirty="0"/>
          </a:p>
          <a:p>
            <a:pPr lvl="1"/>
            <a:r>
              <a:rPr lang="en-US" dirty="0"/>
              <a:t>They would end up waiting for each other forever. </a:t>
            </a:r>
          </a:p>
          <a:p>
            <a:pPr lvl="1"/>
            <a:r>
              <a:rPr lang="en-US" dirty="0"/>
              <a:t>It is the responsibility of the programmers to write their code so that these</a:t>
            </a:r>
            <a:br>
              <a:rPr lang="en-US" dirty="0"/>
            </a:br>
            <a:r>
              <a:rPr lang="en-US" dirty="0"/>
              <a:t>requirements are satisfied. </a:t>
            </a:r>
          </a:p>
        </p:txBody>
      </p:sp>
    </p:spTree>
    <p:extLst>
      <p:ext uri="{BB962C8B-B14F-4D97-AF65-F5344CB8AC3E}">
        <p14:creationId xmlns:p14="http://schemas.microsoft.com/office/powerpoint/2010/main" val="4083576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62200" y="766762"/>
            <a:ext cx="7467600" cy="5324475"/>
          </a:xfrm>
          <a:prstGeom prst="rect">
            <a:avLst/>
          </a:prstGeom>
        </p:spPr>
      </p:pic>
    </p:spTree>
    <p:extLst>
      <p:ext uri="{BB962C8B-B14F-4D97-AF65-F5344CB8AC3E}">
        <p14:creationId xmlns:p14="http://schemas.microsoft.com/office/powerpoint/2010/main" val="269716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The ability to synchronize also imposes execution constraints on threads within a block. These threads should execute in close time proximity with each other to avoid excessively long waiting times. </a:t>
            </a:r>
          </a:p>
          <a:p>
            <a:pPr lvl="1">
              <a:buFont typeface="Arial" panose="020B0604020202020204" pitchFamily="34" charset="0"/>
              <a:buChar char="•"/>
            </a:pPr>
            <a:r>
              <a:rPr lang="en-US" dirty="0"/>
              <a:t>In fact, one needs to make sure that all threads involved in the barrier synchronization have access to the necessary resources to eventually arrive at the barrier. Otherwise, a thread that never arrived at the barrier synchronization point can cause everyone else to wait forever. </a:t>
            </a:r>
          </a:p>
          <a:p>
            <a:pPr lvl="1">
              <a:buFont typeface="Arial" panose="020B0604020202020204" pitchFamily="34" charset="0"/>
              <a:buChar char="•"/>
            </a:pPr>
            <a:r>
              <a:rPr lang="en-US" dirty="0"/>
              <a:t>CUDA runtime systems satisfy this constraint by assigning execution resources to all threads in a block as a unit. A block can begin execution only when the runtime system has secured all the resources needed for all threads in the block to complete execution. </a:t>
            </a:r>
          </a:p>
        </p:txBody>
      </p:sp>
    </p:spTree>
    <p:extLst>
      <p:ext uri="{BB962C8B-B14F-4D97-AF65-F5344CB8AC3E}">
        <p14:creationId xmlns:p14="http://schemas.microsoft.com/office/powerpoint/2010/main" val="1115146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FC3-285D-4F1A-9138-EFD3798A9FAE}"/>
              </a:ext>
            </a:extLst>
          </p:cNvPr>
          <p:cNvSpPr>
            <a:spLocks noGrp="1"/>
          </p:cNvSpPr>
          <p:nvPr>
            <p:ph type="title"/>
          </p:nvPr>
        </p:nvSpPr>
        <p:spPr/>
        <p:txBody>
          <a:bodyPr>
            <a:normAutofit/>
          </a:bodyPr>
          <a:lstStyle/>
          <a:p>
            <a:r>
              <a:rPr lang="en-US" sz="4400" dirty="0"/>
              <a:t>Transparent scalability for CUDA  Programs</a:t>
            </a:r>
          </a:p>
        </p:txBody>
      </p:sp>
      <p:sp>
        <p:nvSpPr>
          <p:cNvPr id="3" name="Content Placeholder 2">
            <a:extLst>
              <a:ext uri="{FF2B5EF4-FFF2-40B4-BE49-F238E27FC236}">
                <a16:creationId xmlns:a16="http://schemas.microsoft.com/office/drawing/2014/main" id="{2653AEBA-C639-45E3-AECF-49142075A799}"/>
              </a:ext>
            </a:extLst>
          </p:cNvPr>
          <p:cNvSpPr>
            <a:spLocks noGrp="1"/>
          </p:cNvSpPr>
          <p:nvPr>
            <p:ph idx="1"/>
          </p:nvPr>
        </p:nvSpPr>
        <p:spPr/>
        <p:txBody>
          <a:bodyPr>
            <a:normAutofit lnSpcReduction="10000"/>
          </a:bodyPr>
          <a:lstStyle/>
          <a:p>
            <a:r>
              <a:rPr lang="en-US" dirty="0"/>
              <a:t>CUDA runtime system can execute blocks in any order relative to each other since none of them need to wait for each other. This flexibility enables scalable implementations as shown in Figure 4.12, where time progresses from top to bottom. </a:t>
            </a:r>
          </a:p>
          <a:p>
            <a:r>
              <a:rPr lang="en-US" dirty="0"/>
              <a:t>In a low-cost system with only a few execution resources, one can execute a small number of blocks at the same time; two blocks executing at a time is shown on the left side of Figure 4.12.  </a:t>
            </a:r>
          </a:p>
          <a:p>
            <a:r>
              <a:rPr lang="en-US" dirty="0"/>
              <a:t>In a high-end implementation with more execution resources, one can execute a large number of blocks at the same time; four blocks executing at a time is shown on the right side of Figure 4.12.</a:t>
            </a:r>
          </a:p>
          <a:p>
            <a:endParaRPr lang="en-US" dirty="0"/>
          </a:p>
        </p:txBody>
      </p:sp>
    </p:spTree>
    <p:extLst>
      <p:ext uri="{BB962C8B-B14F-4D97-AF65-F5344CB8AC3E}">
        <p14:creationId xmlns:p14="http://schemas.microsoft.com/office/powerpoint/2010/main" val="1616242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5D61-BBF2-4879-9BFC-30DCE61A44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2EC13B-18FB-4FF1-A132-9743368E11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FDCB54-9553-4C1D-A8B1-B56D80E356C0}"/>
              </a:ext>
            </a:extLst>
          </p:cNvPr>
          <p:cNvPicPr>
            <a:picLocks noChangeAspect="1"/>
          </p:cNvPicPr>
          <p:nvPr/>
        </p:nvPicPr>
        <p:blipFill>
          <a:blip r:embed="rId2"/>
          <a:stretch>
            <a:fillRect/>
          </a:stretch>
        </p:blipFill>
        <p:spPr>
          <a:xfrm>
            <a:off x="1055637" y="728563"/>
            <a:ext cx="10141685" cy="4971197"/>
          </a:xfrm>
          <a:prstGeom prst="rect">
            <a:avLst/>
          </a:prstGeom>
        </p:spPr>
      </p:pic>
    </p:spTree>
    <p:extLst>
      <p:ext uri="{BB962C8B-B14F-4D97-AF65-F5344CB8AC3E}">
        <p14:creationId xmlns:p14="http://schemas.microsoft.com/office/powerpoint/2010/main" val="741621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E0397-4A96-49CB-BF85-9F9D0667C808}"/>
              </a:ext>
            </a:extLst>
          </p:cNvPr>
          <p:cNvSpPr>
            <a:spLocks noGrp="1"/>
          </p:cNvSpPr>
          <p:nvPr>
            <p:ph type="title"/>
          </p:nvPr>
        </p:nvSpPr>
        <p:spPr/>
        <p:txBody>
          <a:bodyPr/>
          <a:lstStyle/>
          <a:p>
            <a:r>
              <a:rPr lang="en-US" b="1" dirty="0">
                <a:solidFill>
                  <a:srgbClr val="002060"/>
                </a:solidFill>
              </a:rPr>
              <a:t>Transparent Scalability</a:t>
            </a:r>
            <a:endParaRPr lang="en-US" dirty="0"/>
          </a:p>
        </p:txBody>
      </p:sp>
      <p:sp>
        <p:nvSpPr>
          <p:cNvPr id="3" name="Content Placeholder 2">
            <a:extLst>
              <a:ext uri="{FF2B5EF4-FFF2-40B4-BE49-F238E27FC236}">
                <a16:creationId xmlns:a16="http://schemas.microsoft.com/office/drawing/2014/main" id="{617B97A7-25FA-4991-8177-FF32D5680091}"/>
              </a:ext>
            </a:extLst>
          </p:cNvPr>
          <p:cNvSpPr>
            <a:spLocks noGrp="1"/>
          </p:cNvSpPr>
          <p:nvPr>
            <p:ph idx="1"/>
          </p:nvPr>
        </p:nvSpPr>
        <p:spPr/>
        <p:txBody>
          <a:bodyPr>
            <a:normAutofit lnSpcReduction="10000"/>
          </a:bodyPr>
          <a:lstStyle/>
          <a:p>
            <a:r>
              <a:rPr lang="en-US" sz="2400" dirty="0">
                <a:solidFill>
                  <a:srgbClr val="002060"/>
                </a:solidFill>
              </a:rPr>
              <a:t>The ability to execute the same application code at a wide range of speeds allows the production of a wide range of implementations according to the cost, power, and performance requirements of particular market segments. </a:t>
            </a:r>
          </a:p>
          <a:p>
            <a:r>
              <a:rPr lang="en-US" sz="2400" dirty="0">
                <a:solidFill>
                  <a:srgbClr val="002060"/>
                </a:solidFill>
              </a:rPr>
              <a:t>For example, a mobile processor may execute an application slowly but at extremely low power consumption, and a desktop processor may execute the same application at a higher speed while consuming more power. Both execute exactly the same application program with no change to the code. </a:t>
            </a:r>
          </a:p>
          <a:p>
            <a:r>
              <a:rPr lang="en-US" sz="2400" dirty="0">
                <a:solidFill>
                  <a:srgbClr val="002060"/>
                </a:solidFill>
              </a:rPr>
              <a:t>The ability to execute the same application code on hardware with a different number of execution resources is referred to as </a:t>
            </a:r>
            <a:r>
              <a:rPr lang="en-US" sz="2400" b="1" i="1" dirty="0">
                <a:solidFill>
                  <a:srgbClr val="002060"/>
                </a:solidFill>
              </a:rPr>
              <a:t>transparent scalability</a:t>
            </a:r>
            <a:r>
              <a:rPr lang="en-US" sz="2400" dirty="0">
                <a:solidFill>
                  <a:srgbClr val="002060"/>
                </a:solidFill>
              </a:rPr>
              <a:t>, which reduces the burden on application developers and improves the usability of applications.</a:t>
            </a:r>
          </a:p>
        </p:txBody>
      </p:sp>
    </p:spTree>
    <p:extLst>
      <p:ext uri="{BB962C8B-B14F-4D97-AF65-F5344CB8AC3E}">
        <p14:creationId xmlns:p14="http://schemas.microsoft.com/office/powerpoint/2010/main" val="3805755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3333-8188-4F0D-B57B-A48AC5B621DD}"/>
              </a:ext>
            </a:extLst>
          </p:cNvPr>
          <p:cNvSpPr>
            <a:spLocks noGrp="1"/>
          </p:cNvSpPr>
          <p:nvPr>
            <p:ph type="title"/>
          </p:nvPr>
        </p:nvSpPr>
        <p:spPr/>
        <p:txBody>
          <a:bodyPr/>
          <a:lstStyle/>
          <a:p>
            <a:r>
              <a:rPr lang="en-US" dirty="0"/>
              <a:t>4.5 ASSIGNING RESOURCES TO BLOCKS</a:t>
            </a:r>
          </a:p>
        </p:txBody>
      </p:sp>
      <p:sp>
        <p:nvSpPr>
          <p:cNvPr id="3" name="Content Placeholder 2">
            <a:extLst>
              <a:ext uri="{FF2B5EF4-FFF2-40B4-BE49-F238E27FC236}">
                <a16:creationId xmlns:a16="http://schemas.microsoft.com/office/drawing/2014/main" id="{4F5699F5-0A54-4EFF-A924-3E3AE74B96CF}"/>
              </a:ext>
            </a:extLst>
          </p:cNvPr>
          <p:cNvSpPr>
            <a:spLocks noGrp="1"/>
          </p:cNvSpPr>
          <p:nvPr>
            <p:ph idx="1"/>
          </p:nvPr>
        </p:nvSpPr>
        <p:spPr/>
        <p:txBody>
          <a:bodyPr>
            <a:normAutofit fontScale="92500"/>
          </a:bodyPr>
          <a:lstStyle/>
          <a:p>
            <a:r>
              <a:rPr lang="en-US" dirty="0"/>
              <a:t>Once a kernel is launched, the CUDA runtime system generates the corresponding grid of threads. As we discussed in the previous section, these threads are assigned to execution resources on a block-by-block basis. In the current generation of hardware, the execution resources are organized into streaming multiprocessors (SMs). </a:t>
            </a:r>
          </a:p>
          <a:p>
            <a:r>
              <a:rPr lang="en-US" dirty="0"/>
              <a:t>Figure 4.13 illustrates that multiple thread blocks can be assigned to each SM. </a:t>
            </a:r>
          </a:p>
          <a:p>
            <a:r>
              <a:rPr lang="en-US" dirty="0"/>
              <a:t>Each device has a limit on the number of blocks that can be assigned to each SM. For example, a CUDA device may allow up to eight blocks to be assigned to each SM. </a:t>
            </a:r>
          </a:p>
        </p:txBody>
      </p:sp>
    </p:spTree>
    <p:extLst>
      <p:ext uri="{BB962C8B-B14F-4D97-AF65-F5344CB8AC3E}">
        <p14:creationId xmlns:p14="http://schemas.microsoft.com/office/powerpoint/2010/main" val="997981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1243-76B7-404A-9E61-F2C1C04D09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828A6F-6016-4854-AD4F-9EDC92245D57}"/>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A8FC76C-5F27-4656-A267-53317F08B020}"/>
              </a:ext>
            </a:extLst>
          </p:cNvPr>
          <p:cNvPicPr>
            <a:picLocks noChangeAspect="1"/>
          </p:cNvPicPr>
          <p:nvPr/>
        </p:nvPicPr>
        <p:blipFill>
          <a:blip r:embed="rId2"/>
          <a:stretch>
            <a:fillRect/>
          </a:stretch>
        </p:blipFill>
        <p:spPr>
          <a:xfrm>
            <a:off x="685743" y="988906"/>
            <a:ext cx="10820513" cy="4859655"/>
          </a:xfrm>
          <a:prstGeom prst="rect">
            <a:avLst/>
          </a:prstGeom>
        </p:spPr>
      </p:pic>
      <p:sp>
        <p:nvSpPr>
          <p:cNvPr id="5" name="TextBox 4">
            <a:extLst>
              <a:ext uri="{FF2B5EF4-FFF2-40B4-BE49-F238E27FC236}">
                <a16:creationId xmlns:a16="http://schemas.microsoft.com/office/drawing/2014/main" id="{2B1D0FBF-724A-4F48-95B4-92061DA1F06C}"/>
              </a:ext>
            </a:extLst>
          </p:cNvPr>
          <p:cNvSpPr txBox="1"/>
          <p:nvPr/>
        </p:nvSpPr>
        <p:spPr>
          <a:xfrm>
            <a:off x="8397240" y="4521756"/>
            <a:ext cx="3794760" cy="923330"/>
          </a:xfrm>
          <a:prstGeom prst="rect">
            <a:avLst/>
          </a:prstGeom>
          <a:noFill/>
        </p:spPr>
        <p:txBody>
          <a:bodyPr wrap="square" rtlCol="0">
            <a:spAutoFit/>
          </a:bodyPr>
          <a:lstStyle/>
          <a:p>
            <a:r>
              <a:rPr lang="en-US" dirty="0"/>
              <a:t>MT IU (multithreaded instruction unit)</a:t>
            </a:r>
          </a:p>
          <a:p>
            <a:r>
              <a:rPr lang="en-US" dirty="0"/>
              <a:t>SP : Streaming Processor</a:t>
            </a:r>
          </a:p>
          <a:p>
            <a:r>
              <a:rPr lang="en-US" dirty="0"/>
              <a:t>SM: Streaming Multiprocessor</a:t>
            </a:r>
          </a:p>
        </p:txBody>
      </p:sp>
    </p:spTree>
    <p:extLst>
      <p:ext uri="{BB962C8B-B14F-4D97-AF65-F5344CB8AC3E}">
        <p14:creationId xmlns:p14="http://schemas.microsoft.com/office/powerpoint/2010/main" val="26792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ctr"/>
            <a:r>
              <a:rPr lang="en-US" sz="4400" b="1" dirty="0"/>
              <a:t>Data-Parallel Execution Model</a:t>
            </a:r>
          </a:p>
        </p:txBody>
      </p:sp>
    </p:spTree>
    <p:extLst>
      <p:ext uri="{BB962C8B-B14F-4D97-AF65-F5344CB8AC3E}">
        <p14:creationId xmlns:p14="http://schemas.microsoft.com/office/powerpoint/2010/main" val="166070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0A45-D332-4F3D-88A6-D3BB5F7A0F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6E9501-96A7-4C6B-924D-214554AFB653}"/>
              </a:ext>
            </a:extLst>
          </p:cNvPr>
          <p:cNvSpPr>
            <a:spLocks noGrp="1"/>
          </p:cNvSpPr>
          <p:nvPr>
            <p:ph idx="1"/>
          </p:nvPr>
        </p:nvSpPr>
        <p:spPr/>
        <p:txBody>
          <a:bodyPr>
            <a:normAutofit lnSpcReduction="10000"/>
          </a:bodyPr>
          <a:lstStyle/>
          <a:p>
            <a:r>
              <a:rPr lang="en-US" dirty="0"/>
              <a:t>In situations where there is an insufficient amount of any one or more types of resources needed for the simultaneous execution of eight blocks, the CUDA runtime automatically reduces the number of blocks assigned to each SM until their combined resource usage falls under the limit.</a:t>
            </a:r>
          </a:p>
          <a:p>
            <a:r>
              <a:rPr lang="en-US" dirty="0"/>
              <a:t>One of the SM resource limitations is the number of threads that can be simultaneously tracked and scheduled. It takes hardware resources for SMs to maintain the thread and block indices and track their execution status. In more recent CUDA device designs, up to 1,536 threads can be assigned to each SM.</a:t>
            </a:r>
          </a:p>
        </p:txBody>
      </p:sp>
    </p:spTree>
    <p:extLst>
      <p:ext uri="{BB962C8B-B14F-4D97-AF65-F5344CB8AC3E}">
        <p14:creationId xmlns:p14="http://schemas.microsoft.com/office/powerpoint/2010/main" val="271834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6B01-D96A-48EF-8B77-AA8D94C408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BEC91-29ED-4F1F-8F48-A7BF021D1CC8}"/>
              </a:ext>
            </a:extLst>
          </p:cNvPr>
          <p:cNvSpPr>
            <a:spLocks noGrp="1"/>
          </p:cNvSpPr>
          <p:nvPr>
            <p:ph idx="1"/>
          </p:nvPr>
        </p:nvSpPr>
        <p:spPr/>
        <p:txBody>
          <a:bodyPr/>
          <a:lstStyle/>
          <a:p>
            <a:r>
              <a:rPr lang="en-US" dirty="0"/>
              <a:t>This could be in the form of 6 blocks of 256 threads each, 3 blocks of 512 threads each, etc. If the device only allows up to 8 blocks in an SM, it should be obvious that 12 blocks of 128 threads each is not a viable option. </a:t>
            </a:r>
          </a:p>
          <a:p>
            <a:r>
              <a:rPr lang="en-US" dirty="0"/>
              <a:t>If a CUDA device has 30 SMs and each SM can accommodate up to 1,536 threads, the device can have up to 46,080 threads simultaneously residing in the CUDA device for execution.</a:t>
            </a:r>
          </a:p>
        </p:txBody>
      </p:sp>
    </p:spTree>
    <p:extLst>
      <p:ext uri="{BB962C8B-B14F-4D97-AF65-F5344CB8AC3E}">
        <p14:creationId xmlns:p14="http://schemas.microsoft.com/office/powerpoint/2010/main" val="180914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Fine-grained, data-parallel threads are the fundamental means of parallel execution in CUDA</a:t>
            </a:r>
          </a:p>
          <a:p>
            <a:pPr lvl="2"/>
            <a:r>
              <a:rPr lang="en-US" dirty="0"/>
              <a:t>Launching a CUDA kernel creates a grid of threads that all execute the kernel function.</a:t>
            </a:r>
          </a:p>
          <a:p>
            <a:pPr lvl="2"/>
            <a:r>
              <a:rPr lang="en-US" dirty="0"/>
              <a:t>The kernel function specifies the C statements that are executed by each individual thread at runtime</a:t>
            </a:r>
          </a:p>
          <a:p>
            <a:r>
              <a:rPr lang="en-US" dirty="0"/>
              <a:t>Each thread uses a </a:t>
            </a:r>
            <a:r>
              <a:rPr lang="en-US" b="1" dirty="0"/>
              <a:t>unique coordinate</a:t>
            </a:r>
            <a:r>
              <a:rPr lang="en-US" dirty="0"/>
              <a:t>, or thread index, to identify the portion of the data to process.</a:t>
            </a:r>
          </a:p>
          <a:p>
            <a:r>
              <a:rPr lang="en-US" dirty="0"/>
              <a:t>The thread index can be organized multi-dimensionally to facilitate access to multidimensional arrays </a:t>
            </a:r>
          </a:p>
          <a:p>
            <a:r>
              <a:rPr lang="en-US" dirty="0"/>
              <a:t>This chapter presents more details on the organization, resource assignment, synchronization, and scheduling of threads in a grid</a:t>
            </a:r>
            <a:endParaRPr lang="en-US" b="1" dirty="0"/>
          </a:p>
        </p:txBody>
      </p:sp>
    </p:spTree>
    <p:extLst>
      <p:ext uri="{BB962C8B-B14F-4D97-AF65-F5344CB8AC3E}">
        <p14:creationId xmlns:p14="http://schemas.microsoft.com/office/powerpoint/2010/main" val="100142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CUDA THREAD ORGANIZATION</a:t>
            </a:r>
          </a:p>
        </p:txBody>
      </p:sp>
      <p:sp>
        <p:nvSpPr>
          <p:cNvPr id="3" name="Content Placeholder 2"/>
          <p:cNvSpPr>
            <a:spLocks noGrp="1"/>
          </p:cNvSpPr>
          <p:nvPr>
            <p:ph idx="1"/>
          </p:nvPr>
        </p:nvSpPr>
        <p:spPr/>
        <p:txBody>
          <a:bodyPr>
            <a:normAutofit fontScale="92500" lnSpcReduction="10000"/>
          </a:bodyPr>
          <a:lstStyle/>
          <a:p>
            <a:r>
              <a:rPr lang="en-US" dirty="0"/>
              <a:t>Recall, threads are organized into a </a:t>
            </a:r>
            <a:r>
              <a:rPr lang="en-US" b="1" dirty="0"/>
              <a:t>two-level hierarchy</a:t>
            </a:r>
            <a:r>
              <a:rPr lang="en-US" dirty="0"/>
              <a:t>: </a:t>
            </a:r>
          </a:p>
          <a:p>
            <a:pPr lvl="1"/>
            <a:r>
              <a:rPr lang="en-US" dirty="0"/>
              <a:t>a </a:t>
            </a:r>
            <a:r>
              <a:rPr lang="en-US" b="1" dirty="0"/>
              <a:t>grid</a:t>
            </a:r>
            <a:r>
              <a:rPr lang="en-US" dirty="0"/>
              <a:t> consists of one or more </a:t>
            </a:r>
            <a:r>
              <a:rPr lang="en-US" b="1" dirty="0"/>
              <a:t>blocks</a:t>
            </a:r>
            <a:r>
              <a:rPr lang="en-US" dirty="0"/>
              <a:t> and each block in turn consists of one or more </a:t>
            </a:r>
            <a:r>
              <a:rPr lang="en-US" b="1" dirty="0"/>
              <a:t>threads</a:t>
            </a:r>
            <a:endParaRPr lang="en-US" dirty="0"/>
          </a:p>
          <a:p>
            <a:pPr lvl="1"/>
            <a:endParaRPr lang="en-US" dirty="0"/>
          </a:p>
          <a:p>
            <a:pPr lvl="1"/>
            <a:r>
              <a:rPr lang="en-US" dirty="0"/>
              <a:t>All threads in a block share the same block index, which can be accessed as the </a:t>
            </a:r>
            <a:r>
              <a:rPr lang="en-US" dirty="0" err="1">
                <a:latin typeface="Courier New" panose="02070309020205020404" pitchFamily="49" charset="0"/>
                <a:cs typeface="Courier New" panose="02070309020205020404" pitchFamily="49" charset="0"/>
              </a:rPr>
              <a:t>blockIdx</a:t>
            </a:r>
            <a:r>
              <a:rPr lang="en-US" dirty="0"/>
              <a:t> variable in a kernel</a:t>
            </a:r>
          </a:p>
          <a:p>
            <a:pPr lvl="1"/>
            <a:endParaRPr lang="en-US" dirty="0"/>
          </a:p>
          <a:p>
            <a:pPr lvl="1"/>
            <a:r>
              <a:rPr lang="en-US" dirty="0"/>
              <a:t>Each thread also has a thread index, which can be accessed as the </a:t>
            </a:r>
            <a:r>
              <a:rPr lang="en-US" dirty="0" err="1">
                <a:latin typeface="Courier New" panose="02070309020205020404" pitchFamily="49" charset="0"/>
                <a:cs typeface="Courier New" panose="02070309020205020404" pitchFamily="49" charset="0"/>
              </a:rPr>
              <a:t>threadIdx</a:t>
            </a:r>
            <a:r>
              <a:rPr lang="en-US" dirty="0"/>
              <a:t> variable in a kernel</a:t>
            </a:r>
          </a:p>
          <a:p>
            <a:pPr lvl="1"/>
            <a:endParaRPr lang="en-US" dirty="0"/>
          </a:p>
          <a:p>
            <a:pPr lvl="1"/>
            <a:r>
              <a:rPr lang="en-US" dirty="0"/>
              <a:t>To a CUDA programmer, </a:t>
            </a:r>
            <a:r>
              <a:rPr lang="en-US" dirty="0" err="1">
                <a:latin typeface="Courier New" panose="02070309020205020404" pitchFamily="49" charset="0"/>
                <a:cs typeface="Courier New" panose="02070309020205020404" pitchFamily="49" charset="0"/>
              </a:rPr>
              <a:t>blockIdx</a:t>
            </a:r>
            <a:r>
              <a:rPr lang="en-US" dirty="0"/>
              <a:t> and </a:t>
            </a:r>
            <a:r>
              <a:rPr lang="en-US" dirty="0" err="1">
                <a:latin typeface="Courier New" panose="02070309020205020404" pitchFamily="49" charset="0"/>
                <a:cs typeface="Courier New" panose="02070309020205020404" pitchFamily="49" charset="0"/>
              </a:rPr>
              <a:t>threadIdx</a:t>
            </a:r>
            <a:r>
              <a:rPr lang="en-US" dirty="0"/>
              <a:t> appear as built-in, </a:t>
            </a:r>
            <a:r>
              <a:rPr lang="en-US" dirty="0" err="1"/>
              <a:t>preinitialized</a:t>
            </a:r>
            <a:r>
              <a:rPr lang="en-US" dirty="0"/>
              <a:t> variables that can be accessed within kernel functions </a:t>
            </a:r>
          </a:p>
        </p:txBody>
      </p:sp>
    </p:spTree>
    <p:extLst>
      <p:ext uri="{BB962C8B-B14F-4D97-AF65-F5344CB8AC3E}">
        <p14:creationId xmlns:p14="http://schemas.microsoft.com/office/powerpoint/2010/main" val="95489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general, a grid is a 3D array of blocks and each block is a 3D array</a:t>
            </a:r>
            <a:br>
              <a:rPr lang="en-US" dirty="0"/>
            </a:br>
            <a:r>
              <a:rPr lang="en-US" dirty="0"/>
              <a:t>of threads. </a:t>
            </a:r>
          </a:p>
          <a:p>
            <a:pPr lvl="1"/>
            <a:r>
              <a:rPr lang="en-US" dirty="0"/>
              <a:t>The programmer can choose to use fewer dimensions by setting</a:t>
            </a:r>
            <a:br>
              <a:rPr lang="en-US" dirty="0"/>
            </a:br>
            <a:r>
              <a:rPr lang="en-US" dirty="0"/>
              <a:t>the unused dimensions to 1</a:t>
            </a:r>
          </a:p>
          <a:p>
            <a:pPr lvl="1"/>
            <a:endParaRPr lang="en-US" dirty="0"/>
          </a:p>
          <a:p>
            <a:pPr lvl="1"/>
            <a:r>
              <a:rPr lang="en-US" dirty="0"/>
              <a:t>The exact organization of a grid is determined by the execution configuration parameters (within </a:t>
            </a:r>
            <a:r>
              <a:rPr lang="en-US" b="1" dirty="0"/>
              <a:t>&lt;&lt;&lt;</a:t>
            </a:r>
            <a:r>
              <a:rPr lang="en-US" dirty="0"/>
              <a:t> and </a:t>
            </a:r>
            <a:r>
              <a:rPr lang="en-US" b="1" dirty="0"/>
              <a:t>&gt;&gt;&gt;</a:t>
            </a:r>
            <a:r>
              <a:rPr lang="en-US" dirty="0"/>
              <a:t>) of the kernel launch statement </a:t>
            </a:r>
          </a:p>
          <a:p>
            <a:pPr lvl="1"/>
            <a:endParaRPr lang="en-US" dirty="0"/>
          </a:p>
          <a:p>
            <a:pPr lvl="1"/>
            <a:r>
              <a:rPr lang="en-US" dirty="0"/>
              <a:t>The first execution configuration parameter specifies the dimensions of the grid in </a:t>
            </a:r>
            <a:r>
              <a:rPr lang="en-US" b="1" dirty="0"/>
              <a:t>number of blocks</a:t>
            </a:r>
            <a:r>
              <a:rPr lang="en-US" dirty="0"/>
              <a:t>, the second specifies the dimensions of each block in</a:t>
            </a:r>
            <a:r>
              <a:rPr lang="en-US" b="1" dirty="0"/>
              <a:t> number of threads</a:t>
            </a:r>
            <a:r>
              <a:rPr lang="en-US" dirty="0"/>
              <a:t>.</a:t>
            </a:r>
          </a:p>
        </p:txBody>
      </p:sp>
    </p:spTree>
    <p:extLst>
      <p:ext uri="{BB962C8B-B14F-4D97-AF65-F5344CB8AC3E}">
        <p14:creationId xmlns:p14="http://schemas.microsoft.com/office/powerpoint/2010/main" val="194585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Each such parameter is of </a:t>
            </a:r>
            <a:r>
              <a:rPr lang="en-US" b="1" dirty="0"/>
              <a:t>dim3</a:t>
            </a:r>
            <a:r>
              <a:rPr lang="en-US" dirty="0"/>
              <a:t> type, which is a C </a:t>
            </a:r>
            <a:r>
              <a:rPr lang="en-US" dirty="0" err="1">
                <a:latin typeface="Courier New" panose="02070309020205020404" pitchFamily="49" charset="0"/>
                <a:cs typeface="Courier New" panose="02070309020205020404" pitchFamily="49" charset="0"/>
              </a:rPr>
              <a:t>struct</a:t>
            </a:r>
            <a:r>
              <a:rPr lang="en-US" dirty="0"/>
              <a:t> with three unsigned integer fields, x, y, and z; corresponding to the three dimensions </a:t>
            </a:r>
          </a:p>
          <a:p>
            <a:pPr lvl="1"/>
            <a:r>
              <a:rPr lang="en-US" dirty="0"/>
              <a:t>Example: </a:t>
            </a:r>
          </a:p>
          <a:p>
            <a:pPr lvl="2"/>
            <a:endParaRPr lang="en-US" dirty="0"/>
          </a:p>
          <a:p>
            <a:pPr marL="201168" lvl="1" indent="0">
              <a:buNone/>
            </a:pPr>
            <a:r>
              <a:rPr lang="en-US" dirty="0">
                <a:latin typeface="Courier New" panose="02070309020205020404" pitchFamily="49" charset="0"/>
                <a:cs typeface="Courier New" panose="02070309020205020404" pitchFamily="49" charset="0"/>
              </a:rPr>
              <a:t>	dim3 </a:t>
            </a:r>
            <a:r>
              <a:rPr lang="en-US" dirty="0" err="1">
                <a:latin typeface="Courier New" panose="02070309020205020404" pitchFamily="49" charset="0"/>
                <a:cs typeface="Courier New" panose="02070309020205020404" pitchFamily="49" charset="0"/>
              </a:rPr>
              <a:t>dimBlock</a:t>
            </a:r>
            <a:r>
              <a:rPr lang="en-US" dirty="0">
                <a:latin typeface="Courier New" panose="02070309020205020404" pitchFamily="49" charset="0"/>
                <a:cs typeface="Courier New" panose="02070309020205020404" pitchFamily="49" charset="0"/>
              </a:rPr>
              <a:t>(128, 1, 1);</a:t>
            </a:r>
          </a:p>
          <a:p>
            <a:pPr marL="201168" lvl="1" indent="0">
              <a:buNone/>
            </a:pPr>
            <a:r>
              <a:rPr lang="en-US" dirty="0">
                <a:latin typeface="Courier New" panose="02070309020205020404" pitchFamily="49" charset="0"/>
                <a:cs typeface="Courier New" panose="02070309020205020404" pitchFamily="49" charset="0"/>
              </a:rPr>
              <a:t>	dim3 </a:t>
            </a:r>
            <a:r>
              <a:rPr lang="en-US" dirty="0" err="1">
                <a:latin typeface="Courier New" panose="02070309020205020404" pitchFamily="49" charset="0"/>
                <a:cs typeface="Courier New" panose="02070309020205020404" pitchFamily="49" charset="0"/>
              </a:rPr>
              <a:t>dimGrid</a:t>
            </a:r>
            <a:r>
              <a:rPr lang="en-US" dirty="0">
                <a:latin typeface="Courier New" panose="02070309020205020404" pitchFamily="49" charset="0"/>
                <a:cs typeface="Courier New" panose="02070309020205020404" pitchFamily="49" charset="0"/>
              </a:rPr>
              <a:t>(32, 1, 1);</a:t>
            </a:r>
          </a:p>
          <a:p>
            <a:pPr marL="201168"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vecAddKernel</a:t>
            </a:r>
            <a:r>
              <a:rPr lang="en-US" dirty="0">
                <a:latin typeface="Courier New" panose="02070309020205020404" pitchFamily="49" charset="0"/>
                <a:cs typeface="Courier New" panose="02070309020205020404" pitchFamily="49" charset="0"/>
              </a:rPr>
              <a:t> &lt;&lt;&lt;</a:t>
            </a:r>
            <a:r>
              <a:rPr lang="en-US" dirty="0" err="1">
                <a:latin typeface="Courier New" panose="02070309020205020404" pitchFamily="49" charset="0"/>
                <a:cs typeface="Courier New" panose="02070309020205020404" pitchFamily="49" charset="0"/>
              </a:rPr>
              <a:t>dimGrid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dimBlock</a:t>
            </a:r>
            <a:r>
              <a:rPr lang="en-US" dirty="0">
                <a:latin typeface="Courier New" panose="02070309020205020404" pitchFamily="49" charset="0"/>
                <a:cs typeface="Courier New" panose="02070309020205020404" pitchFamily="49" charset="0"/>
              </a:rPr>
              <a:t>&gt;&gt;&gt; (...)</a:t>
            </a:r>
          </a:p>
          <a:p>
            <a:pPr lvl="1"/>
            <a:endParaRPr lang="en-US" dirty="0"/>
          </a:p>
          <a:p>
            <a:pPr lvl="1"/>
            <a:r>
              <a:rPr lang="en-US" dirty="0"/>
              <a:t>Note that </a:t>
            </a:r>
            <a:r>
              <a:rPr lang="en-US" dirty="0" err="1">
                <a:latin typeface="Courier New" panose="02070309020205020404" pitchFamily="49" charset="0"/>
                <a:cs typeface="Courier New" panose="02070309020205020404" pitchFamily="49" charset="0"/>
              </a:rPr>
              <a:t>dimBlock</a:t>
            </a:r>
            <a:r>
              <a:rPr lang="en-US" dirty="0"/>
              <a:t> and </a:t>
            </a:r>
            <a:r>
              <a:rPr lang="en-US" dirty="0" err="1">
                <a:latin typeface="Courier New" panose="02070309020205020404" pitchFamily="49" charset="0"/>
                <a:cs typeface="Courier New" panose="02070309020205020404" pitchFamily="49" charset="0"/>
              </a:rPr>
              <a:t>dimGrid</a:t>
            </a:r>
            <a:r>
              <a:rPr lang="en-US" dirty="0">
                <a:latin typeface="Courier New" panose="02070309020205020404" pitchFamily="49" charset="0"/>
                <a:cs typeface="Courier New" panose="02070309020205020404" pitchFamily="49" charset="0"/>
              </a:rPr>
              <a:t> </a:t>
            </a:r>
            <a:r>
              <a:rPr lang="en-US" dirty="0"/>
              <a:t>are host code variables defined by the</a:t>
            </a:r>
            <a:br>
              <a:rPr lang="en-US" dirty="0"/>
            </a:br>
            <a:r>
              <a:rPr lang="en-US" dirty="0"/>
              <a:t>programmer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428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dirty="0"/>
              <a:t>Blocks are organized into 3D arrays of threads</a:t>
            </a:r>
          </a:p>
          <a:p>
            <a:pPr lvl="2"/>
            <a:r>
              <a:rPr lang="en-US" dirty="0"/>
              <a:t>Two-dimensional blocks can be created by setting the z dimension to 1. </a:t>
            </a:r>
          </a:p>
          <a:p>
            <a:pPr lvl="2"/>
            <a:r>
              <a:rPr lang="en-US" dirty="0"/>
              <a:t>One-dimensional blocks can be created by setting both the y and z dimensions to 1, as in the </a:t>
            </a:r>
            <a:r>
              <a:rPr lang="en-US" b="1" dirty="0" err="1"/>
              <a:t>vectorAddkernel</a:t>
            </a:r>
            <a:r>
              <a:rPr lang="en-US" dirty="0"/>
              <a:t> example.</a:t>
            </a:r>
          </a:p>
          <a:p>
            <a:pPr lvl="1"/>
            <a:endParaRPr lang="en-US" dirty="0"/>
          </a:p>
          <a:p>
            <a:pPr lvl="1"/>
            <a:r>
              <a:rPr lang="en-US" dirty="0"/>
              <a:t>The total size of a block is limited to 1,024 threads, with flexibility in distributing these elements into the three dimensions as long as the total number of threads does not exceed 1,024</a:t>
            </a:r>
          </a:p>
          <a:p>
            <a:pPr lvl="2"/>
            <a:r>
              <a:rPr lang="en-US" dirty="0"/>
              <a:t>For example, (512, 1, 1), (8, 16, 4), and (32, 16, 2) are all allowable </a:t>
            </a:r>
            <a:r>
              <a:rPr lang="en-US" sz="1600" dirty="0" err="1">
                <a:latin typeface="Courier New" panose="02070309020205020404" pitchFamily="49" charset="0"/>
                <a:cs typeface="Courier New" panose="02070309020205020404" pitchFamily="49" charset="0"/>
              </a:rPr>
              <a:t>blockDim</a:t>
            </a:r>
            <a:r>
              <a:rPr lang="en-US" dirty="0"/>
              <a:t> values, but (32, 32, 2) is not allowable since the total number of threads would exceed 1,024 </a:t>
            </a:r>
          </a:p>
        </p:txBody>
      </p:sp>
    </p:spTree>
    <p:extLst>
      <p:ext uri="{BB962C8B-B14F-4D97-AF65-F5344CB8AC3E}">
        <p14:creationId xmlns:p14="http://schemas.microsoft.com/office/powerpoint/2010/main" val="2871034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65320"/>
            <a:ext cx="8462075" cy="6011726"/>
          </a:xfrm>
          <a:prstGeom prst="rect">
            <a:avLst/>
          </a:prstGeom>
        </p:spPr>
      </p:pic>
      <p:pic>
        <p:nvPicPr>
          <p:cNvPr id="5" name="Picture 4"/>
          <p:cNvPicPr>
            <a:picLocks noChangeAspect="1"/>
          </p:cNvPicPr>
          <p:nvPr/>
        </p:nvPicPr>
        <p:blipFill>
          <a:blip r:embed="rId4"/>
          <a:stretch>
            <a:fillRect/>
          </a:stretch>
        </p:blipFill>
        <p:spPr>
          <a:xfrm>
            <a:off x="6927480" y="1275138"/>
            <a:ext cx="5473343" cy="739641"/>
          </a:xfrm>
          <a:prstGeom prst="rect">
            <a:avLst/>
          </a:prstGeom>
        </p:spPr>
      </p:pic>
    </p:spTree>
    <p:extLst>
      <p:ext uri="{BB962C8B-B14F-4D97-AF65-F5344CB8AC3E}">
        <p14:creationId xmlns:p14="http://schemas.microsoft.com/office/powerpoint/2010/main" val="9086652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36824</TotalTime>
  <Words>2232</Words>
  <Application>Microsoft Office PowerPoint</Application>
  <PresentationFormat>Widescreen</PresentationFormat>
  <Paragraphs>117</Paragraphs>
  <Slides>31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Wingdings</vt:lpstr>
      <vt:lpstr>Retrospect</vt:lpstr>
      <vt:lpstr>CS326 Parallel and Distributed Computing</vt:lpstr>
      <vt:lpstr>Reference Book (Chapter#4)</vt:lpstr>
      <vt:lpstr>Data-Parallel Execution Model</vt:lpstr>
      <vt:lpstr>PowerPoint Presentation</vt:lpstr>
      <vt:lpstr>4.1 CUDA THREAD ORGANIZATION</vt:lpstr>
      <vt:lpstr>PowerPoint Presentation</vt:lpstr>
      <vt:lpstr>PowerPoint Presentation</vt:lpstr>
      <vt:lpstr>PowerPoint Presentation</vt:lpstr>
      <vt:lpstr>PowerPoint Presentation</vt:lpstr>
      <vt:lpstr>PowerPoint Presentation</vt:lpstr>
      <vt:lpstr>4.2 MAPPING THREADS TO MULTIDIMENSIONAL DATA </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 SYNCHRONIZATION AND TRANSPARENT SCALABILITY </vt:lpstr>
      <vt:lpstr>PowerPoint Presentation</vt:lpstr>
      <vt:lpstr>PowerPoint Presentation</vt:lpstr>
      <vt:lpstr>PowerPoint Presentation</vt:lpstr>
      <vt:lpstr>Transparent scalability for CUDA  Programs</vt:lpstr>
      <vt:lpstr>PowerPoint Presentation</vt:lpstr>
      <vt:lpstr>Transparent Scalability</vt:lpstr>
      <vt:lpstr>4.5 ASSIGNING RESOURCES TO BLOCKS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Dr. Hassan Jamil Syed</cp:lastModifiedBy>
  <cp:revision>1418</cp:revision>
  <dcterms:created xsi:type="dcterms:W3CDTF">2021-02-06T08:07:10Z</dcterms:created>
  <dcterms:modified xsi:type="dcterms:W3CDTF">2021-12-02T09:48:16Z</dcterms:modified>
</cp:coreProperties>
</file>