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83" r:id="rId21"/>
    <p:sldId id="275" r:id="rId22"/>
    <p:sldId id="276" r:id="rId23"/>
    <p:sldId id="277" r:id="rId24"/>
    <p:sldId id="278" r:id="rId25"/>
    <p:sldId id="279" r:id="rId26"/>
    <p:sldId id="280" r:id="rId27"/>
    <p:sldId id="281" r:id="rId28"/>
    <p:sldId id="282"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2D324E04-6B7E-4134-AEA4-66EF0B23BE57}" type="datetimeFigureOut">
              <a:rPr lang="en-US" smtClean="0"/>
              <a:t>4/25/2018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399BB2-A2C7-49E4-87F7-491AA94CCF01}"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846156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D324E04-6B7E-4134-AEA4-66EF0B23BE57}" type="datetimeFigureOut">
              <a:rPr lang="en-US" smtClean="0"/>
              <a:t>4/25/2018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399BB2-A2C7-49E4-87F7-491AA94CCF01}" type="slidenum">
              <a:rPr lang="en-US" smtClean="0"/>
              <a:t>‹#›</a:t>
            </a:fld>
            <a:endParaRPr lang="en-US"/>
          </a:p>
        </p:txBody>
      </p:sp>
    </p:spTree>
    <p:extLst>
      <p:ext uri="{BB962C8B-B14F-4D97-AF65-F5344CB8AC3E}">
        <p14:creationId xmlns:p14="http://schemas.microsoft.com/office/powerpoint/2010/main" val="14485638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D324E04-6B7E-4134-AEA4-66EF0B23BE57}" type="datetimeFigureOut">
              <a:rPr lang="en-US" smtClean="0"/>
              <a:t>4/25/2018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399BB2-A2C7-49E4-87F7-491AA94CCF01}"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758484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D324E04-6B7E-4134-AEA4-66EF0B23BE57}" type="datetimeFigureOut">
              <a:rPr lang="en-US" smtClean="0"/>
              <a:t>4/25/2018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399BB2-A2C7-49E4-87F7-491AA94CCF01}" type="slidenum">
              <a:rPr lang="en-US" smtClean="0"/>
              <a:t>‹#›</a:t>
            </a:fld>
            <a:endParaRPr lang="en-US"/>
          </a:p>
        </p:txBody>
      </p:sp>
    </p:spTree>
    <p:extLst>
      <p:ext uri="{BB962C8B-B14F-4D97-AF65-F5344CB8AC3E}">
        <p14:creationId xmlns:p14="http://schemas.microsoft.com/office/powerpoint/2010/main" val="3838931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smtClean="0"/>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D324E04-6B7E-4134-AEA4-66EF0B23BE57}" type="datetimeFigureOut">
              <a:rPr lang="en-US" smtClean="0"/>
              <a:t>4/25/2018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399BB2-A2C7-49E4-87F7-491AA94CCF01}"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22988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D324E04-6B7E-4134-AEA4-66EF0B23BE57}" type="datetimeFigureOut">
              <a:rPr lang="en-US" smtClean="0"/>
              <a:t>4/25/2018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399BB2-A2C7-49E4-87F7-491AA94CCF01}" type="slidenum">
              <a:rPr lang="en-US" smtClean="0"/>
              <a:t>‹#›</a:t>
            </a:fld>
            <a:endParaRPr lang="en-US"/>
          </a:p>
        </p:txBody>
      </p:sp>
    </p:spTree>
    <p:extLst>
      <p:ext uri="{BB962C8B-B14F-4D97-AF65-F5344CB8AC3E}">
        <p14:creationId xmlns:p14="http://schemas.microsoft.com/office/powerpoint/2010/main" val="6941002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smtClean="0"/>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D324E04-6B7E-4134-AEA4-66EF0B23BE57}" type="datetimeFigureOut">
              <a:rPr lang="en-US" smtClean="0"/>
              <a:t>4/25/2018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7399BB2-A2C7-49E4-87F7-491AA94CCF01}" type="slidenum">
              <a:rPr lang="en-US" smtClean="0"/>
              <a:t>‹#›</a:t>
            </a:fld>
            <a:endParaRPr lang="en-US"/>
          </a:p>
        </p:txBody>
      </p:sp>
    </p:spTree>
    <p:extLst>
      <p:ext uri="{BB962C8B-B14F-4D97-AF65-F5344CB8AC3E}">
        <p14:creationId xmlns:p14="http://schemas.microsoft.com/office/powerpoint/2010/main" val="19825713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D324E04-6B7E-4134-AEA4-66EF0B23BE57}" type="datetimeFigureOut">
              <a:rPr lang="en-US" smtClean="0"/>
              <a:t>4/25/2018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7399BB2-A2C7-49E4-87F7-491AA94CCF01}" type="slidenum">
              <a:rPr lang="en-US" smtClean="0"/>
              <a:t>‹#›</a:t>
            </a:fld>
            <a:endParaRPr lang="en-US"/>
          </a:p>
        </p:txBody>
      </p:sp>
    </p:spTree>
    <p:extLst>
      <p:ext uri="{BB962C8B-B14F-4D97-AF65-F5344CB8AC3E}">
        <p14:creationId xmlns:p14="http://schemas.microsoft.com/office/powerpoint/2010/main" val="19962764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324E04-6B7E-4134-AEA4-66EF0B23BE57}" type="datetimeFigureOut">
              <a:rPr lang="en-US" smtClean="0"/>
              <a:t>4/25/2018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7399BB2-A2C7-49E4-87F7-491AA94CCF01}" type="slidenum">
              <a:rPr lang="en-US" smtClean="0"/>
              <a:t>‹#›</a:t>
            </a:fld>
            <a:endParaRPr lang="en-US"/>
          </a:p>
        </p:txBody>
      </p:sp>
    </p:spTree>
    <p:extLst>
      <p:ext uri="{BB962C8B-B14F-4D97-AF65-F5344CB8AC3E}">
        <p14:creationId xmlns:p14="http://schemas.microsoft.com/office/powerpoint/2010/main" val="27791960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smtClean="0"/>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D324E04-6B7E-4134-AEA4-66EF0B23BE57}" type="datetimeFigureOut">
              <a:rPr lang="en-US" smtClean="0"/>
              <a:t>4/25/2018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399BB2-A2C7-49E4-87F7-491AA94CCF01}" type="slidenum">
              <a:rPr lang="en-US" smtClean="0"/>
              <a:t>‹#›</a:t>
            </a:fld>
            <a:endParaRPr lang="en-US"/>
          </a:p>
        </p:txBody>
      </p:sp>
    </p:spTree>
    <p:extLst>
      <p:ext uri="{BB962C8B-B14F-4D97-AF65-F5344CB8AC3E}">
        <p14:creationId xmlns:p14="http://schemas.microsoft.com/office/powerpoint/2010/main" val="5540574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D324E04-6B7E-4134-AEA4-66EF0B23BE57}" type="datetimeFigureOut">
              <a:rPr lang="en-US" smtClean="0"/>
              <a:t>4/25/2018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399BB2-A2C7-49E4-87F7-491AA94CCF01}"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278515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2D324E04-6B7E-4134-AEA4-66EF0B23BE57}" type="datetimeFigureOut">
              <a:rPr lang="en-US" smtClean="0"/>
              <a:t>4/25/2018</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C7399BB2-A2C7-49E4-87F7-491AA94CCF01}"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449901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Correspondence</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63298058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Essential Qualities of a Good Business Letter</a:t>
            </a:r>
          </a:p>
        </p:txBody>
      </p:sp>
      <p:sp>
        <p:nvSpPr>
          <p:cNvPr id="3" name="Content Placeholder 2"/>
          <p:cNvSpPr>
            <a:spLocks noGrp="1"/>
          </p:cNvSpPr>
          <p:nvPr>
            <p:ph idx="1"/>
          </p:nvPr>
        </p:nvSpPr>
        <p:spPr/>
        <p:txBody>
          <a:bodyPr>
            <a:normAutofit/>
          </a:bodyPr>
          <a:lstStyle/>
          <a:p>
            <a:r>
              <a:rPr lang="en-US" sz="2400" dirty="0" smtClean="0">
                <a:latin typeface="Times New Roman" panose="02020603050405020304" pitchFamily="18" charset="0"/>
                <a:cs typeface="Times New Roman" panose="02020603050405020304" pitchFamily="18" charset="0"/>
              </a:rPr>
              <a:t>(viii) Natural language</a:t>
            </a:r>
          </a:p>
          <a:p>
            <a:r>
              <a:rPr lang="en-US" sz="2400" dirty="0" smtClean="0">
                <a:latin typeface="Times New Roman" panose="02020603050405020304" pitchFamily="18" charset="0"/>
                <a:cs typeface="Times New Roman" panose="02020603050405020304" pitchFamily="18" charset="0"/>
              </a:rPr>
              <a:t>Use simple, clear, and natural language. Avoid old fashioned phrases that sound artificial.</a:t>
            </a:r>
          </a:p>
          <a:p>
            <a:endParaRPr lang="en-US" sz="2400" dirty="0">
              <a:latin typeface="Times New Roman" panose="02020603050405020304" pitchFamily="18" charset="0"/>
              <a:cs typeface="Times New Roman" panose="02020603050405020304"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040703416"/>
              </p:ext>
            </p:extLst>
          </p:nvPr>
        </p:nvGraphicFramePr>
        <p:xfrm>
          <a:off x="618185" y="3713480"/>
          <a:ext cx="11140226" cy="2957773"/>
        </p:xfrm>
        <a:graphic>
          <a:graphicData uri="http://schemas.openxmlformats.org/drawingml/2006/table">
            <a:tbl>
              <a:tblPr firstRow="1" bandRow="1">
                <a:tableStyleId>{5C22544A-7EE6-4342-B048-85BDC9FD1C3A}</a:tableStyleId>
              </a:tblPr>
              <a:tblGrid>
                <a:gridCol w="5570113"/>
                <a:gridCol w="5570113"/>
              </a:tblGrid>
              <a:tr h="422539">
                <a:tc>
                  <a:txBody>
                    <a:bodyPr/>
                    <a:lstStyle/>
                    <a:p>
                      <a:r>
                        <a:rPr lang="en-US" dirty="0" smtClean="0">
                          <a:solidFill>
                            <a:schemeClr val="tx1"/>
                          </a:solidFill>
                        </a:rPr>
                        <a:t>Out of date</a:t>
                      </a:r>
                      <a:endParaRPr lang="en-US" dirty="0">
                        <a:solidFill>
                          <a:schemeClr val="tx1"/>
                        </a:solidFill>
                      </a:endParaRPr>
                    </a:p>
                  </a:txBody>
                  <a:tcPr/>
                </a:tc>
                <a:tc>
                  <a:txBody>
                    <a:bodyPr/>
                    <a:lstStyle/>
                    <a:p>
                      <a:r>
                        <a:rPr lang="en-US" dirty="0" smtClean="0"/>
                        <a:t>Natural</a:t>
                      </a:r>
                      <a:endParaRPr lang="en-US" dirty="0"/>
                    </a:p>
                  </a:txBody>
                  <a:tcPr/>
                </a:tc>
              </a:tr>
              <a:tr h="422539">
                <a:tc>
                  <a:txBody>
                    <a:bodyPr/>
                    <a:lstStyle/>
                    <a:p>
                      <a:r>
                        <a:rPr lang="en-US" dirty="0" smtClean="0"/>
                        <a:t>Attached hereto….</a:t>
                      </a:r>
                      <a:endParaRPr lang="en-US" dirty="0"/>
                    </a:p>
                  </a:txBody>
                  <a:tcPr/>
                </a:tc>
                <a:tc>
                  <a:txBody>
                    <a:bodyPr/>
                    <a:lstStyle/>
                    <a:p>
                      <a:r>
                        <a:rPr lang="en-US" dirty="0" smtClean="0"/>
                        <a:t>Attached is…</a:t>
                      </a:r>
                      <a:endParaRPr lang="en-US" dirty="0"/>
                    </a:p>
                  </a:txBody>
                  <a:tcPr/>
                </a:tc>
              </a:tr>
              <a:tr h="422539">
                <a:tc>
                  <a:txBody>
                    <a:bodyPr/>
                    <a:lstStyle/>
                    <a:p>
                      <a:r>
                        <a:rPr lang="en-US" dirty="0" smtClean="0"/>
                        <a:t>We beg</a:t>
                      </a:r>
                      <a:r>
                        <a:rPr lang="en-US" baseline="0" dirty="0" smtClean="0"/>
                        <a:t> to advise…</a:t>
                      </a:r>
                      <a:endParaRPr lang="en-US" dirty="0"/>
                    </a:p>
                  </a:txBody>
                  <a:tcPr/>
                </a:tc>
                <a:tc>
                  <a:txBody>
                    <a:bodyPr/>
                    <a:lstStyle/>
                    <a:p>
                      <a:r>
                        <a:rPr lang="en-US" dirty="0" smtClean="0"/>
                        <a:t>We can say that…</a:t>
                      </a:r>
                      <a:endParaRPr lang="en-US" dirty="0"/>
                    </a:p>
                  </a:txBody>
                  <a:tcPr/>
                </a:tc>
              </a:tr>
              <a:tr h="422539">
                <a:tc>
                  <a:txBody>
                    <a:bodyPr/>
                    <a:lstStyle/>
                    <a:p>
                      <a:r>
                        <a:rPr lang="en-US" dirty="0" smtClean="0"/>
                        <a:t>Hoping for the </a:t>
                      </a:r>
                      <a:r>
                        <a:rPr lang="en-US" dirty="0" err="1" smtClean="0"/>
                        <a:t>favour</a:t>
                      </a:r>
                      <a:r>
                        <a:rPr lang="en-US" dirty="0" smtClean="0"/>
                        <a:t> of the reply…</a:t>
                      </a:r>
                      <a:endParaRPr lang="en-US" dirty="0"/>
                    </a:p>
                  </a:txBody>
                  <a:tcPr/>
                </a:tc>
                <a:tc>
                  <a:txBody>
                    <a:bodyPr/>
                    <a:lstStyle/>
                    <a:p>
                      <a:r>
                        <a:rPr lang="en-US" dirty="0" smtClean="0"/>
                        <a:t>I hope to hear from you…</a:t>
                      </a:r>
                      <a:endParaRPr lang="en-US" dirty="0"/>
                    </a:p>
                  </a:txBody>
                  <a:tcPr/>
                </a:tc>
              </a:tr>
              <a:tr h="422539">
                <a:tc>
                  <a:txBody>
                    <a:bodyPr/>
                    <a:lstStyle/>
                    <a:p>
                      <a:r>
                        <a:rPr lang="en-US" dirty="0" smtClean="0"/>
                        <a:t>As per your request…</a:t>
                      </a:r>
                      <a:endParaRPr lang="en-US" dirty="0"/>
                    </a:p>
                  </a:txBody>
                  <a:tcPr/>
                </a:tc>
                <a:tc>
                  <a:txBody>
                    <a:bodyPr/>
                    <a:lstStyle/>
                    <a:p>
                      <a:r>
                        <a:rPr lang="en-US" dirty="0" smtClean="0"/>
                        <a:t>As you requested…</a:t>
                      </a:r>
                      <a:endParaRPr lang="en-US" dirty="0"/>
                    </a:p>
                  </a:txBody>
                  <a:tcPr/>
                </a:tc>
              </a:tr>
              <a:tr h="422539">
                <a:tc>
                  <a:txBody>
                    <a:bodyPr/>
                    <a:lstStyle/>
                    <a:p>
                      <a:r>
                        <a:rPr lang="en-US" dirty="0" smtClean="0"/>
                        <a:t>Prior to receipt of…</a:t>
                      </a:r>
                      <a:endParaRPr lang="en-US" dirty="0"/>
                    </a:p>
                  </a:txBody>
                  <a:tcPr/>
                </a:tc>
                <a:tc>
                  <a:txBody>
                    <a:bodyPr/>
                    <a:lstStyle/>
                    <a:p>
                      <a:r>
                        <a:rPr lang="en-US" dirty="0" smtClean="0"/>
                        <a:t>Before we received…</a:t>
                      </a:r>
                      <a:endParaRPr lang="en-US" dirty="0"/>
                    </a:p>
                  </a:txBody>
                  <a:tcPr/>
                </a:tc>
              </a:tr>
              <a:tr h="422539">
                <a:tc>
                  <a:txBody>
                    <a:bodyPr/>
                    <a:lstStyle/>
                    <a:p>
                      <a:r>
                        <a:rPr lang="en-US" dirty="0" smtClean="0"/>
                        <a:t>The undersigned will…</a:t>
                      </a:r>
                      <a:endParaRPr lang="en-US" dirty="0"/>
                    </a:p>
                  </a:txBody>
                  <a:tcPr/>
                </a:tc>
                <a:tc>
                  <a:txBody>
                    <a:bodyPr/>
                    <a:lstStyle/>
                    <a:p>
                      <a:r>
                        <a:rPr lang="en-US" dirty="0" smtClean="0"/>
                        <a:t>I will…</a:t>
                      </a:r>
                      <a:endParaRPr lang="en-US" dirty="0"/>
                    </a:p>
                  </a:txBody>
                  <a:tcPr/>
                </a:tc>
              </a:tr>
            </a:tbl>
          </a:graphicData>
        </a:graphic>
      </p:graphicFrame>
    </p:spTree>
    <p:extLst>
      <p:ext uri="{BB962C8B-B14F-4D97-AF65-F5344CB8AC3E}">
        <p14:creationId xmlns:p14="http://schemas.microsoft.com/office/powerpoint/2010/main" val="48522711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7" y="585216"/>
            <a:ext cx="10553979" cy="1217826"/>
          </a:xfrm>
        </p:spPr>
        <p:txBody>
          <a:bodyPr/>
          <a:lstStyle/>
          <a:p>
            <a:r>
              <a:rPr lang="en-US" dirty="0"/>
              <a:t>Essential Qualities of a Good Business Letter</a:t>
            </a:r>
          </a:p>
        </p:txBody>
      </p:sp>
      <p:sp>
        <p:nvSpPr>
          <p:cNvPr id="3" name="Content Placeholder 2"/>
          <p:cNvSpPr>
            <a:spLocks noGrp="1"/>
          </p:cNvSpPr>
          <p:nvPr>
            <p:ph idx="1"/>
          </p:nvPr>
        </p:nvSpPr>
        <p:spPr>
          <a:xfrm>
            <a:off x="476518" y="2084832"/>
            <a:ext cx="11256136" cy="4560666"/>
          </a:xfrm>
        </p:spPr>
        <p:txBody>
          <a:bodyPr>
            <a:noAutofit/>
          </a:bodyPr>
          <a:lstStyle/>
          <a:p>
            <a:r>
              <a:rPr lang="en-US" sz="2400" dirty="0" smtClean="0">
                <a:latin typeface="Times New Roman" panose="02020603050405020304" pitchFamily="18" charset="0"/>
                <a:cs typeface="Times New Roman" panose="02020603050405020304" pitchFamily="18" charset="0"/>
              </a:rPr>
              <a:t>(ix) Positive language</a:t>
            </a:r>
          </a:p>
          <a:p>
            <a:r>
              <a:rPr lang="en-US" sz="2400" dirty="0" smtClean="0">
                <a:latin typeface="Times New Roman" panose="02020603050405020304" pitchFamily="18" charset="0"/>
                <a:cs typeface="Times New Roman" panose="02020603050405020304" pitchFamily="18" charset="0"/>
              </a:rPr>
              <a:t>Keep the emphasis on positive rather than negative images.</a:t>
            </a:r>
          </a:p>
          <a:p>
            <a:r>
              <a:rPr lang="en-US" sz="2400" dirty="0" smtClean="0">
                <a:latin typeface="Times New Roman" panose="02020603050405020304" pitchFamily="18" charset="0"/>
                <a:cs typeface="Times New Roman" panose="02020603050405020304" pitchFamily="18" charset="0"/>
              </a:rPr>
              <a:t>Example:</a:t>
            </a:r>
          </a:p>
          <a:p>
            <a:endParaRPr lang="en-US" sz="2400" dirty="0">
              <a:latin typeface="Times New Roman" panose="02020603050405020304" pitchFamily="18" charset="0"/>
              <a:cs typeface="Times New Roman" panose="02020603050405020304" pitchFamily="18" charset="0"/>
            </a:endParaRPr>
          </a:p>
          <a:p>
            <a:r>
              <a:rPr lang="en-US" sz="2400" i="1" dirty="0" smtClean="0">
                <a:latin typeface="Times New Roman" panose="02020603050405020304" pitchFamily="18" charset="0"/>
                <a:cs typeface="Times New Roman" panose="02020603050405020304" pitchFamily="18" charset="0"/>
              </a:rPr>
              <a:t>Negative: I am sending a replacement for the faulty coil.</a:t>
            </a:r>
          </a:p>
          <a:p>
            <a:r>
              <a:rPr lang="en-US" sz="2400" i="1" dirty="0" smtClean="0">
                <a:latin typeface="Times New Roman" panose="02020603050405020304" pitchFamily="18" charset="0"/>
                <a:cs typeface="Times New Roman" panose="02020603050405020304" pitchFamily="18" charset="0"/>
              </a:rPr>
              <a:t>Positive: I am sending a new coil that is guaranteed for one year.</a:t>
            </a:r>
          </a:p>
          <a:p>
            <a:endParaRPr lang="en-US" sz="2400" i="1" dirty="0">
              <a:latin typeface="Times New Roman" panose="02020603050405020304" pitchFamily="18" charset="0"/>
              <a:cs typeface="Times New Roman" panose="02020603050405020304" pitchFamily="18" charset="0"/>
            </a:endParaRPr>
          </a:p>
          <a:p>
            <a:r>
              <a:rPr lang="en-US" sz="2400" i="1" dirty="0" smtClean="0">
                <a:latin typeface="Times New Roman" panose="02020603050405020304" pitchFamily="18" charset="0"/>
                <a:cs typeface="Times New Roman" panose="02020603050405020304" pitchFamily="18" charset="0"/>
              </a:rPr>
              <a:t>Negative: when I received your complaint, I checked our records.</a:t>
            </a:r>
          </a:p>
          <a:p>
            <a:r>
              <a:rPr lang="en-US" sz="2400" i="1" dirty="0" smtClean="0">
                <a:latin typeface="Times New Roman" panose="02020603050405020304" pitchFamily="18" charset="0"/>
                <a:cs typeface="Times New Roman" panose="02020603050405020304" pitchFamily="18" charset="0"/>
              </a:rPr>
              <a:t>Positive: when I received your letter, I checked our records.</a:t>
            </a:r>
            <a:endParaRPr lang="en-US" sz="2400"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0859982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Essential Qualities of a Good Business Letter</a:t>
            </a:r>
          </a:p>
        </p:txBody>
      </p:sp>
      <p:sp>
        <p:nvSpPr>
          <p:cNvPr id="3" name="Content Placeholder 2"/>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(x) you-attitude</a:t>
            </a:r>
          </a:p>
          <a:p>
            <a:r>
              <a:rPr lang="en-US" dirty="0" smtClean="0">
                <a:latin typeface="Times New Roman" panose="02020603050405020304" pitchFamily="18" charset="0"/>
                <a:cs typeface="Times New Roman" panose="02020603050405020304" pitchFamily="18" charset="0"/>
              </a:rPr>
              <a:t>The you attitude refers to the point of view a writer takes when looking at a situation as the reader would. </a:t>
            </a:r>
          </a:p>
          <a:p>
            <a:endParaRPr lang="en-US"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Example: </a:t>
            </a:r>
          </a:p>
          <a:p>
            <a:r>
              <a:rPr lang="en-US" i="1" dirty="0" smtClean="0">
                <a:latin typeface="Times New Roman" panose="02020603050405020304" pitchFamily="18" charset="0"/>
                <a:cs typeface="Times New Roman" panose="02020603050405020304" pitchFamily="18" charset="0"/>
              </a:rPr>
              <a:t>We are shipping you order on Friday.</a:t>
            </a:r>
          </a:p>
          <a:p>
            <a:r>
              <a:rPr lang="en-US" i="1" dirty="0" smtClean="0">
                <a:latin typeface="Times New Roman" panose="02020603050405020304" pitchFamily="18" charset="0"/>
                <a:cs typeface="Times New Roman" panose="02020603050405020304" pitchFamily="18" charset="0"/>
              </a:rPr>
              <a:t>You will receive your order by Monday.</a:t>
            </a:r>
            <a:endParaRPr lang="en-US"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4378534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437882" y="585216"/>
            <a:ext cx="11153104" cy="5724144"/>
          </a:xfrm>
        </p:spPr>
        <p:txBody>
          <a:bodyPr>
            <a:normAutofit/>
          </a:bodyPr>
          <a:lstStyle/>
          <a:p>
            <a:pPr algn="just"/>
            <a:r>
              <a:rPr lang="en-US" sz="2400" dirty="0" smtClean="0">
                <a:latin typeface="Times New Roman" panose="02020603050405020304" pitchFamily="18" charset="0"/>
                <a:cs typeface="Times New Roman" panose="02020603050405020304" pitchFamily="18" charset="0"/>
              </a:rPr>
              <a:t>Edit this extract from a letter removing </a:t>
            </a:r>
            <a:r>
              <a:rPr lang="en-US" sz="2400" dirty="0" err="1" smtClean="0">
                <a:latin typeface="Times New Roman" panose="02020603050405020304" pitchFamily="18" charset="0"/>
                <a:cs typeface="Times New Roman" panose="02020603050405020304" pitchFamily="18" charset="0"/>
              </a:rPr>
              <a:t>letterese</a:t>
            </a:r>
            <a:r>
              <a:rPr lang="en-US" sz="2400" dirty="0" smtClean="0">
                <a:latin typeface="Times New Roman" panose="02020603050405020304" pitchFamily="18" charset="0"/>
                <a:cs typeface="Times New Roman" panose="02020603050405020304" pitchFamily="18" charset="0"/>
              </a:rPr>
              <a:t> and clichés and replacing them with the appropriate phrases:</a:t>
            </a:r>
          </a:p>
          <a:p>
            <a:pPr algn="just"/>
            <a:endParaRPr lang="en-US" sz="2400" dirty="0">
              <a:latin typeface="Times New Roman" panose="02020603050405020304" pitchFamily="18" charset="0"/>
              <a:cs typeface="Times New Roman" panose="02020603050405020304" pitchFamily="18" charset="0"/>
            </a:endParaRPr>
          </a:p>
          <a:p>
            <a:pPr algn="just"/>
            <a:r>
              <a:rPr lang="en-US" sz="2400" dirty="0" smtClean="0">
                <a:latin typeface="Times New Roman" panose="02020603050405020304" pitchFamily="18" charset="0"/>
                <a:cs typeface="Times New Roman" panose="02020603050405020304" pitchFamily="18" charset="0"/>
              </a:rPr>
              <a:t>In accordance with your request for information about the length of a piece of string, enclosed please find the same. This writer is cognizant of the ISO standard on string length, but due to the fact that the standard will undergo revision in the immediate future, this writer is desirous of informing you about our efforts to remain current with these changes.</a:t>
            </a:r>
          </a:p>
          <a:p>
            <a:pPr algn="just"/>
            <a:endParaRPr lang="en-US" sz="2400" dirty="0">
              <a:latin typeface="Times New Roman" panose="02020603050405020304" pitchFamily="18" charset="0"/>
              <a:cs typeface="Times New Roman" panose="02020603050405020304" pitchFamily="18" charset="0"/>
            </a:endParaRPr>
          </a:p>
          <a:p>
            <a:pPr algn="just"/>
            <a:r>
              <a:rPr lang="en-US" sz="2400" dirty="0" smtClean="0">
                <a:latin typeface="Times New Roman" panose="02020603050405020304" pitchFamily="18" charset="0"/>
                <a:cs typeface="Times New Roman" panose="02020603050405020304" pitchFamily="18" charset="0"/>
              </a:rPr>
              <a:t>I wish to express my gratitude for your interest referred to hereinabove. Contingent upon receipt of your order and pursuant to our agreement, we will endeavor to ship you more of our product in our patented “Ball tm” shape as soon as possible.</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5039240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7" y="585216"/>
            <a:ext cx="10595837" cy="767066"/>
          </a:xfrm>
        </p:spPr>
        <p:txBody>
          <a:bodyPr>
            <a:normAutofit fontScale="90000"/>
          </a:bodyPr>
          <a:lstStyle/>
          <a:p>
            <a:r>
              <a:rPr lang="en-US" dirty="0"/>
              <a:t> Parts of a Business Letter</a:t>
            </a:r>
            <a:br>
              <a:rPr lang="en-US" dirty="0"/>
            </a:br>
            <a:endParaRPr lang="en-US" dirty="0"/>
          </a:p>
        </p:txBody>
      </p:sp>
      <p:sp>
        <p:nvSpPr>
          <p:cNvPr id="3" name="Content Placeholder 2"/>
          <p:cNvSpPr>
            <a:spLocks noGrp="1"/>
          </p:cNvSpPr>
          <p:nvPr>
            <p:ph idx="1"/>
          </p:nvPr>
        </p:nvSpPr>
        <p:spPr>
          <a:xfrm>
            <a:off x="386367" y="1210614"/>
            <a:ext cx="11233598" cy="5512158"/>
          </a:xfrm>
        </p:spPr>
        <p:txBody>
          <a:bodyPr>
            <a:noAutofit/>
          </a:bodyPr>
          <a:lstStyle/>
          <a:p>
            <a:r>
              <a:rPr lang="en-US" sz="2400" dirty="0" smtClean="0">
                <a:latin typeface="Times New Roman" panose="02020603050405020304" pitchFamily="18" charset="0"/>
                <a:cs typeface="Times New Roman" panose="02020603050405020304" pitchFamily="18" charset="0"/>
              </a:rPr>
              <a:t>1</a:t>
            </a:r>
            <a:r>
              <a:rPr lang="en-US" sz="2400" dirty="0">
                <a:latin typeface="Times New Roman" panose="02020603050405020304" pitchFamily="18" charset="0"/>
                <a:cs typeface="Times New Roman" panose="02020603050405020304" pitchFamily="18" charset="0"/>
              </a:rPr>
              <a:t>. Heading </a:t>
            </a:r>
            <a:endParaRPr lang="en-US" sz="2400"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2</a:t>
            </a:r>
            <a:r>
              <a:rPr lang="en-US" sz="2400" dirty="0">
                <a:latin typeface="Times New Roman" panose="02020603050405020304" pitchFamily="18" charset="0"/>
                <a:cs typeface="Times New Roman" panose="02020603050405020304" pitchFamily="18" charset="0"/>
              </a:rPr>
              <a:t>. Date </a:t>
            </a:r>
          </a:p>
          <a:p>
            <a:r>
              <a:rPr lang="en-US" sz="2400" dirty="0" smtClean="0">
                <a:latin typeface="Times New Roman" panose="02020603050405020304" pitchFamily="18" charset="0"/>
                <a:cs typeface="Times New Roman" panose="02020603050405020304" pitchFamily="18" charset="0"/>
              </a:rPr>
              <a:t>3. </a:t>
            </a:r>
            <a:r>
              <a:rPr lang="en-US" sz="2400" dirty="0">
                <a:latin typeface="Times New Roman" panose="02020603050405020304" pitchFamily="18" charset="0"/>
                <a:cs typeface="Times New Roman" panose="02020603050405020304" pitchFamily="18" charset="0"/>
              </a:rPr>
              <a:t>Inside Address </a:t>
            </a:r>
            <a:endParaRPr lang="en-US" sz="2400"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4. Subject</a:t>
            </a:r>
          </a:p>
          <a:p>
            <a:r>
              <a:rPr lang="en-US" sz="2400" dirty="0" smtClean="0">
                <a:latin typeface="Times New Roman" panose="02020603050405020304" pitchFamily="18" charset="0"/>
                <a:cs typeface="Times New Roman" panose="02020603050405020304" pitchFamily="18" charset="0"/>
              </a:rPr>
              <a:t>5. Salutation</a:t>
            </a:r>
          </a:p>
          <a:p>
            <a:r>
              <a:rPr lang="en-US" sz="2400" dirty="0" smtClean="0">
                <a:latin typeface="Times New Roman" panose="02020603050405020304" pitchFamily="18" charset="0"/>
                <a:cs typeface="Times New Roman" panose="02020603050405020304" pitchFamily="18" charset="0"/>
              </a:rPr>
              <a:t>6. </a:t>
            </a:r>
            <a:r>
              <a:rPr lang="en-US" sz="2400" dirty="0">
                <a:latin typeface="Times New Roman" panose="02020603050405020304" pitchFamily="18" charset="0"/>
                <a:cs typeface="Times New Roman" panose="02020603050405020304" pitchFamily="18" charset="0"/>
              </a:rPr>
              <a:t>Body of the </a:t>
            </a:r>
            <a:r>
              <a:rPr lang="en-US" sz="2400" dirty="0" smtClean="0">
                <a:latin typeface="Times New Roman" panose="02020603050405020304" pitchFamily="18" charset="0"/>
                <a:cs typeface="Times New Roman" panose="02020603050405020304" pitchFamily="18" charset="0"/>
              </a:rPr>
              <a:t>letter</a:t>
            </a:r>
          </a:p>
          <a:p>
            <a:r>
              <a:rPr lang="en-US" sz="2400" dirty="0" smtClean="0">
                <a:latin typeface="Times New Roman" panose="02020603050405020304" pitchFamily="18" charset="0"/>
                <a:cs typeface="Times New Roman" panose="02020603050405020304" pitchFamily="18" charset="0"/>
              </a:rPr>
              <a:t> 7. Complimentary </a:t>
            </a:r>
            <a:r>
              <a:rPr lang="en-US" sz="2400" dirty="0">
                <a:latin typeface="Times New Roman" panose="02020603050405020304" pitchFamily="18" charset="0"/>
                <a:cs typeface="Times New Roman" panose="02020603050405020304" pitchFamily="18" charset="0"/>
              </a:rPr>
              <a:t>close </a:t>
            </a:r>
            <a:endParaRPr lang="en-US" sz="2400"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8. </a:t>
            </a:r>
            <a:r>
              <a:rPr lang="en-US" sz="2400" dirty="0">
                <a:latin typeface="Times New Roman" panose="02020603050405020304" pitchFamily="18" charset="0"/>
                <a:cs typeface="Times New Roman" panose="02020603050405020304" pitchFamily="18" charset="0"/>
              </a:rPr>
              <a:t>Signature </a:t>
            </a:r>
            <a:endParaRPr lang="en-US" sz="2400"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9. </a:t>
            </a:r>
            <a:r>
              <a:rPr lang="en-US" sz="2400" dirty="0">
                <a:latin typeface="Times New Roman" panose="02020603050405020304" pitchFamily="18" charset="0"/>
                <a:cs typeface="Times New Roman" panose="02020603050405020304" pitchFamily="18" charset="0"/>
              </a:rPr>
              <a:t>Enclosures </a:t>
            </a:r>
            <a:endParaRPr lang="en-US" sz="2400"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10. </a:t>
            </a:r>
            <a:r>
              <a:rPr lang="en-US" sz="2400" dirty="0">
                <a:latin typeface="Times New Roman" panose="02020603050405020304" pitchFamily="18" charset="0"/>
                <a:cs typeface="Times New Roman" panose="02020603050405020304" pitchFamily="18" charset="0"/>
              </a:rPr>
              <a:t>Copy Circulation </a:t>
            </a:r>
            <a:endParaRPr lang="en-US" sz="24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2827084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lgn="just"/>
            <a:r>
              <a:rPr lang="en-US" sz="2400" dirty="0">
                <a:latin typeface="Times New Roman" panose="02020603050405020304" pitchFamily="18" charset="0"/>
                <a:cs typeface="Times New Roman" panose="02020603050405020304" pitchFamily="18" charset="0"/>
              </a:rPr>
              <a:t>1. Heading </a:t>
            </a:r>
            <a:r>
              <a:rPr lang="en-US" sz="2400" dirty="0" smtClean="0">
                <a:latin typeface="Times New Roman" panose="02020603050405020304" pitchFamily="18" charset="0"/>
                <a:cs typeface="Times New Roman" panose="02020603050405020304" pitchFamily="18" charset="0"/>
              </a:rPr>
              <a:t>–</a:t>
            </a:r>
          </a:p>
          <a:p>
            <a:pPr algn="just"/>
            <a:r>
              <a:rPr lang="en-US" sz="2400" dirty="0" smtClean="0">
                <a:latin typeface="Times New Roman" panose="02020603050405020304" pitchFamily="18" charset="0"/>
                <a:cs typeface="Times New Roman" panose="02020603050405020304" pitchFamily="18" charset="0"/>
              </a:rPr>
              <a:t>The </a:t>
            </a:r>
            <a:r>
              <a:rPr lang="en-US" sz="2400" dirty="0">
                <a:latin typeface="Times New Roman" panose="02020603050405020304" pitchFamily="18" charset="0"/>
                <a:cs typeface="Times New Roman" panose="02020603050405020304" pitchFamily="18" charset="0"/>
              </a:rPr>
              <a:t>heading of a business letter usually contains the name and postal address of the business, E-mail address, Web-site address, Telephone Number, Fax Number, Trade Mark or logo of the business (if any) </a:t>
            </a:r>
            <a:r>
              <a:rPr lang="en-US" sz="2400" dirty="0" smtClean="0">
                <a:latin typeface="Times New Roman" panose="02020603050405020304" pitchFamily="18" charset="0"/>
                <a:cs typeface="Times New Roman" panose="02020603050405020304" pitchFamily="18" charset="0"/>
              </a:rPr>
              <a:t>.</a:t>
            </a: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2. Date - The date is normally written on the right hand side corner after the heading as the day, month and years. Some examples are </a:t>
            </a:r>
            <a:r>
              <a:rPr lang="en-US" sz="2400" dirty="0" smtClean="0">
                <a:latin typeface="Times New Roman" panose="02020603050405020304" pitchFamily="18" charset="0"/>
                <a:cs typeface="Times New Roman" panose="02020603050405020304" pitchFamily="18" charset="0"/>
              </a:rPr>
              <a:t>27th </a:t>
            </a:r>
            <a:r>
              <a:rPr lang="en-US" sz="2400" dirty="0">
                <a:latin typeface="Times New Roman" panose="02020603050405020304" pitchFamily="18" charset="0"/>
                <a:cs typeface="Times New Roman" panose="02020603050405020304" pitchFamily="18" charset="0"/>
              </a:rPr>
              <a:t>Feb., </a:t>
            </a:r>
            <a:r>
              <a:rPr lang="en-US" sz="2400" dirty="0" smtClean="0">
                <a:latin typeface="Times New Roman" panose="02020603050405020304" pitchFamily="18" charset="0"/>
                <a:cs typeface="Times New Roman" panose="02020603050405020304" pitchFamily="18" charset="0"/>
              </a:rPr>
              <a:t>2015 </a:t>
            </a:r>
            <a:r>
              <a:rPr lang="en-US" sz="2400" dirty="0">
                <a:latin typeface="Times New Roman" panose="02020603050405020304" pitchFamily="18" charset="0"/>
                <a:cs typeface="Times New Roman" panose="02020603050405020304" pitchFamily="18" charset="0"/>
              </a:rPr>
              <a:t>or Feb. </a:t>
            </a:r>
            <a:r>
              <a:rPr lang="en-US" sz="2400" dirty="0" smtClean="0">
                <a:latin typeface="Times New Roman" panose="02020603050405020304" pitchFamily="18" charset="0"/>
                <a:cs typeface="Times New Roman" panose="02020603050405020304" pitchFamily="18" charset="0"/>
              </a:rPr>
              <a:t>27, 2015. </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8948571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1024128" y="585217"/>
            <a:ext cx="9720073" cy="5724144"/>
          </a:xfrm>
        </p:spPr>
        <p:txBody>
          <a:bodyPr>
            <a:normAutofit/>
          </a:bodyPr>
          <a:lstStyle/>
          <a:p>
            <a:r>
              <a:rPr lang="en-US" sz="2400" dirty="0">
                <a:latin typeface="Times New Roman" panose="02020603050405020304" pitchFamily="18" charset="0"/>
                <a:cs typeface="Times New Roman" panose="02020603050405020304" pitchFamily="18" charset="0"/>
              </a:rPr>
              <a:t>Inside address </a:t>
            </a:r>
            <a:r>
              <a:rPr lang="en-US" sz="2400" dirty="0" smtClean="0">
                <a:latin typeface="Times New Roman" panose="02020603050405020304" pitchFamily="18" charset="0"/>
                <a:cs typeface="Times New Roman" panose="02020603050405020304" pitchFamily="18" charset="0"/>
              </a:rPr>
              <a:t> </a:t>
            </a:r>
          </a:p>
          <a:p>
            <a:r>
              <a:rPr lang="en-US" sz="2400" dirty="0" smtClean="0">
                <a:latin typeface="Times New Roman" panose="02020603050405020304" pitchFamily="18" charset="0"/>
                <a:cs typeface="Times New Roman" panose="02020603050405020304" pitchFamily="18" charset="0"/>
              </a:rPr>
              <a:t>This </a:t>
            </a:r>
            <a:r>
              <a:rPr lang="en-US" sz="2400" dirty="0">
                <a:latin typeface="Times New Roman" panose="02020603050405020304" pitchFamily="18" charset="0"/>
                <a:cs typeface="Times New Roman" panose="02020603050405020304" pitchFamily="18" charset="0"/>
              </a:rPr>
              <a:t>includes the name and full address of the person or the firm to whom the letter is to be sent.  This is written on the left hand side of the sheet below the reference number.  Letters should be addressed to the responsible head e.g., the Secretary, the Principal, the Chairman, the Manager etc. Example:</a:t>
            </a:r>
          </a:p>
          <a:p>
            <a:endParaRPr lang="en-US" sz="2400" dirty="0" smtClean="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smtClean="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dirty="0"/>
          </a:p>
        </p:txBody>
      </p:sp>
      <p:sp>
        <p:nvSpPr>
          <p:cNvPr id="4" name="Rectangle 3"/>
          <p:cNvSpPr/>
          <p:nvPr/>
        </p:nvSpPr>
        <p:spPr>
          <a:xfrm>
            <a:off x="1146220" y="4072298"/>
            <a:ext cx="4018208" cy="223706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sz="2400" dirty="0" smtClean="0">
                <a:latin typeface="Times New Roman" panose="02020603050405020304" pitchFamily="18" charset="0"/>
                <a:cs typeface="Times New Roman" panose="02020603050405020304" pitchFamily="18" charset="0"/>
              </a:rPr>
              <a:t>M/S Pakistan Fans </a:t>
            </a:r>
          </a:p>
          <a:p>
            <a:r>
              <a:rPr lang="en-US" sz="2400" dirty="0" err="1" smtClean="0">
                <a:latin typeface="Times New Roman" panose="02020603050405020304" pitchFamily="18" charset="0"/>
                <a:cs typeface="Times New Roman" panose="02020603050405020304" pitchFamily="18" charset="0"/>
              </a:rPr>
              <a:t>PAkistan</a:t>
            </a:r>
            <a:r>
              <a:rPr lang="en-US" sz="2400" dirty="0" smtClean="0">
                <a:latin typeface="Times New Roman" panose="02020603050405020304" pitchFamily="18" charset="0"/>
                <a:cs typeface="Times New Roman" panose="02020603050405020304" pitchFamily="18" charset="0"/>
              </a:rPr>
              <a:t> Complex </a:t>
            </a:r>
          </a:p>
          <a:p>
            <a:r>
              <a:rPr lang="en-US" sz="2400" dirty="0" smtClean="0">
                <a:latin typeface="Times New Roman" panose="02020603050405020304" pitchFamily="18" charset="0"/>
                <a:cs typeface="Times New Roman" panose="02020603050405020304" pitchFamily="18" charset="0"/>
              </a:rPr>
              <a:t>Hyderabad Industrial Complex Hyderabad</a:t>
            </a:r>
          </a:p>
          <a:p>
            <a:r>
              <a:rPr lang="en-US" sz="2400" dirty="0" smtClean="0">
                <a:latin typeface="Times New Roman" panose="02020603050405020304" pitchFamily="18" charset="0"/>
                <a:cs typeface="Times New Roman" panose="02020603050405020304" pitchFamily="18" charset="0"/>
              </a:rPr>
              <a:t> Sindh - 500032</a:t>
            </a:r>
          </a:p>
          <a:p>
            <a:pPr algn="ctr"/>
            <a:endParaRPr lang="en-US" dirty="0"/>
          </a:p>
        </p:txBody>
      </p:sp>
      <p:sp>
        <p:nvSpPr>
          <p:cNvPr id="5" name="Rectangle 4"/>
          <p:cNvSpPr/>
          <p:nvPr/>
        </p:nvSpPr>
        <p:spPr>
          <a:xfrm>
            <a:off x="6117465" y="3876542"/>
            <a:ext cx="3477296" cy="24328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latin typeface="Times New Roman" panose="02020603050405020304" pitchFamily="18" charset="0"/>
                <a:cs typeface="Times New Roman" panose="02020603050405020304" pitchFamily="18" charset="0"/>
              </a:rPr>
              <a:t>The Chief Manager,</a:t>
            </a:r>
          </a:p>
          <a:p>
            <a:r>
              <a:rPr lang="en-US" sz="2400" dirty="0" smtClean="0">
                <a:latin typeface="Times New Roman" panose="02020603050405020304" pitchFamily="18" charset="0"/>
                <a:cs typeface="Times New Roman" panose="02020603050405020304" pitchFamily="18" charset="0"/>
              </a:rPr>
              <a:t> State Bank of Pakistan</a:t>
            </a:r>
          </a:p>
          <a:p>
            <a:r>
              <a:rPr lang="en-US" sz="2400" dirty="0" smtClean="0">
                <a:latin typeface="Times New Roman" panose="02020603050405020304" pitchFamily="18" charset="0"/>
                <a:cs typeface="Times New Roman" panose="02020603050405020304" pitchFamily="18" charset="0"/>
              </a:rPr>
              <a:t>FAST University Campus Karachi, </a:t>
            </a:r>
          </a:p>
          <a:p>
            <a:r>
              <a:rPr lang="en-US" sz="2400" dirty="0" smtClean="0">
                <a:latin typeface="Times New Roman" panose="02020603050405020304" pitchFamily="18" charset="0"/>
                <a:cs typeface="Times New Roman" panose="02020603050405020304" pitchFamily="18" charset="0"/>
              </a:rPr>
              <a:t>Sindh- 751007</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339724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sz="2400" dirty="0">
                <a:latin typeface="Times New Roman" panose="02020603050405020304" pitchFamily="18" charset="0"/>
                <a:cs typeface="Times New Roman" panose="02020603050405020304" pitchFamily="18" charset="0"/>
              </a:rPr>
              <a:t>Subject - It is a statement in brief, that indicates the matter to which the letter relates. It attracts the attention of the receiver immediately and helps him to know quickly what the letter is about</a:t>
            </a:r>
            <a:r>
              <a:rPr lang="en-US" sz="2400" dirty="0" smtClean="0">
                <a:latin typeface="Times New Roman" panose="02020603050405020304" pitchFamily="18" charset="0"/>
                <a:cs typeface="Times New Roman" panose="02020603050405020304" pitchFamily="18" charset="0"/>
              </a:rPr>
              <a:t>.</a:t>
            </a:r>
          </a:p>
          <a:p>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For example, </a:t>
            </a:r>
            <a:endParaRPr lang="en-US" sz="2400" dirty="0" smtClean="0">
              <a:latin typeface="Times New Roman" panose="02020603050405020304" pitchFamily="18" charset="0"/>
              <a:cs typeface="Times New Roman" panose="02020603050405020304" pitchFamily="18" charset="0"/>
            </a:endParaRPr>
          </a:p>
          <a:p>
            <a:r>
              <a:rPr lang="en-US" sz="2400" i="1" dirty="0" smtClean="0">
                <a:latin typeface="Times New Roman" panose="02020603050405020304" pitchFamily="18" charset="0"/>
                <a:cs typeface="Times New Roman" panose="02020603050405020304" pitchFamily="18" charset="0"/>
              </a:rPr>
              <a:t>Subject</a:t>
            </a:r>
            <a:r>
              <a:rPr lang="en-US" sz="2400" i="1" dirty="0">
                <a:latin typeface="Times New Roman" panose="02020603050405020304" pitchFamily="18" charset="0"/>
                <a:cs typeface="Times New Roman" panose="02020603050405020304" pitchFamily="18" charset="0"/>
              </a:rPr>
              <a:t>: Your order No. C317/8 dated 12th March 2003. </a:t>
            </a:r>
            <a:endParaRPr lang="en-US" sz="2400" i="1" dirty="0" smtClean="0">
              <a:latin typeface="Times New Roman" panose="02020603050405020304" pitchFamily="18" charset="0"/>
              <a:cs typeface="Times New Roman" panose="02020603050405020304" pitchFamily="18" charset="0"/>
            </a:endParaRPr>
          </a:p>
          <a:p>
            <a:r>
              <a:rPr lang="en-US" sz="2400" i="1" dirty="0" smtClean="0">
                <a:latin typeface="Times New Roman" panose="02020603050405020304" pitchFamily="18" charset="0"/>
                <a:cs typeface="Times New Roman" panose="02020603050405020304" pitchFamily="18" charset="0"/>
              </a:rPr>
              <a:t>Subject</a:t>
            </a:r>
            <a:r>
              <a:rPr lang="en-US" sz="2400" i="1" dirty="0">
                <a:latin typeface="Times New Roman" panose="02020603050405020304" pitchFamily="18" charset="0"/>
                <a:cs typeface="Times New Roman" panose="02020603050405020304" pitchFamily="18" charset="0"/>
              </a:rPr>
              <a:t>: Enquiry about Samsung television </a:t>
            </a:r>
            <a:endParaRPr lang="en-US" sz="2400" i="1" dirty="0" smtClean="0">
              <a:latin typeface="Times New Roman" panose="02020603050405020304" pitchFamily="18" charset="0"/>
              <a:cs typeface="Times New Roman" panose="02020603050405020304" pitchFamily="18" charset="0"/>
            </a:endParaRPr>
          </a:p>
          <a:p>
            <a:r>
              <a:rPr lang="en-US" sz="2400" i="1" dirty="0" smtClean="0">
                <a:latin typeface="Times New Roman" panose="02020603050405020304" pitchFamily="18" charset="0"/>
                <a:cs typeface="Times New Roman" panose="02020603050405020304" pitchFamily="18" charset="0"/>
              </a:rPr>
              <a:t>Subject</a:t>
            </a:r>
            <a:r>
              <a:rPr lang="en-US" sz="2400" i="1" dirty="0">
                <a:latin typeface="Times New Roman" panose="02020603050405020304" pitchFamily="18" charset="0"/>
                <a:cs typeface="Times New Roman" panose="02020603050405020304" pitchFamily="18" charset="0"/>
              </a:rPr>
              <a:t>: Fire Insurance policy</a:t>
            </a:r>
          </a:p>
          <a:p>
            <a:endParaRPr lang="en-US" dirty="0"/>
          </a:p>
        </p:txBody>
      </p:sp>
    </p:spTree>
    <p:extLst>
      <p:ext uri="{BB962C8B-B14F-4D97-AF65-F5344CB8AC3E}">
        <p14:creationId xmlns:p14="http://schemas.microsoft.com/office/powerpoint/2010/main" val="100856394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lgn="just"/>
            <a:r>
              <a:rPr lang="en-US" sz="2400" dirty="0">
                <a:latin typeface="Times New Roman" panose="02020603050405020304" pitchFamily="18" charset="0"/>
                <a:cs typeface="Times New Roman" panose="02020603050405020304" pitchFamily="18" charset="0"/>
              </a:rPr>
              <a:t>Salutation </a:t>
            </a:r>
            <a:r>
              <a:rPr lang="en-US" sz="2400" dirty="0" smtClean="0">
                <a:latin typeface="Times New Roman" panose="02020603050405020304" pitchFamily="18" charset="0"/>
                <a:cs typeface="Times New Roman" panose="02020603050405020304" pitchFamily="18" charset="0"/>
              </a:rPr>
              <a:t>– </a:t>
            </a:r>
          </a:p>
          <a:p>
            <a:pPr algn="just"/>
            <a:r>
              <a:rPr lang="en-US" sz="2400" dirty="0" smtClean="0">
                <a:latin typeface="Times New Roman" panose="02020603050405020304" pitchFamily="18" charset="0"/>
                <a:cs typeface="Times New Roman" panose="02020603050405020304" pitchFamily="18" charset="0"/>
              </a:rPr>
              <a:t>This </a:t>
            </a:r>
            <a:r>
              <a:rPr lang="en-US" sz="2400" dirty="0">
                <a:latin typeface="Times New Roman" panose="02020603050405020304" pitchFamily="18" charset="0"/>
                <a:cs typeface="Times New Roman" panose="02020603050405020304" pitchFamily="18" charset="0"/>
              </a:rPr>
              <a:t>is placed below the inside address.  It is usually followed by a </a:t>
            </a:r>
            <a:r>
              <a:rPr lang="en-US" sz="2400" dirty="0" smtClean="0">
                <a:latin typeface="Times New Roman" panose="02020603050405020304" pitchFamily="18" charset="0"/>
                <a:cs typeface="Times New Roman" panose="02020603050405020304" pitchFamily="18" charset="0"/>
              </a:rPr>
              <a:t>colon (:). </a:t>
            </a:r>
            <a:r>
              <a:rPr lang="en-US" sz="2400" dirty="0">
                <a:latin typeface="Times New Roman" panose="02020603050405020304" pitchFamily="18" charset="0"/>
                <a:cs typeface="Times New Roman" panose="02020603050405020304" pitchFamily="18" charset="0"/>
              </a:rPr>
              <a:t>Various forms of salutation are:</a:t>
            </a:r>
          </a:p>
          <a:p>
            <a:pPr algn="just"/>
            <a:r>
              <a:rPr lang="en-US" sz="2400" dirty="0">
                <a:latin typeface="Times New Roman" panose="02020603050405020304" pitchFamily="18" charset="0"/>
                <a:cs typeface="Times New Roman" panose="02020603050405020304" pitchFamily="18" charset="0"/>
              </a:rPr>
              <a:t>Sir/Madam: For official and formal correspondence </a:t>
            </a:r>
            <a:endParaRPr lang="en-US" sz="2400" dirty="0" smtClean="0">
              <a:latin typeface="Times New Roman" panose="02020603050405020304" pitchFamily="18" charset="0"/>
              <a:cs typeface="Times New Roman" panose="02020603050405020304" pitchFamily="18" charset="0"/>
            </a:endParaRPr>
          </a:p>
          <a:p>
            <a:pPr algn="just"/>
            <a:r>
              <a:rPr lang="en-US" sz="2400" dirty="0" smtClean="0">
                <a:latin typeface="Times New Roman" panose="02020603050405020304" pitchFamily="18" charset="0"/>
                <a:cs typeface="Times New Roman" panose="02020603050405020304" pitchFamily="18" charset="0"/>
              </a:rPr>
              <a:t>Dear </a:t>
            </a:r>
            <a:r>
              <a:rPr lang="en-US" sz="2400" dirty="0">
                <a:latin typeface="Times New Roman" panose="02020603050405020304" pitchFamily="18" charset="0"/>
                <a:cs typeface="Times New Roman" panose="02020603050405020304" pitchFamily="18" charset="0"/>
              </a:rPr>
              <a:t>Sir/Madam: For addressing an individual </a:t>
            </a:r>
          </a:p>
        </p:txBody>
      </p:sp>
    </p:spTree>
    <p:extLst>
      <p:ext uri="{BB962C8B-B14F-4D97-AF65-F5344CB8AC3E}">
        <p14:creationId xmlns:p14="http://schemas.microsoft.com/office/powerpoint/2010/main" val="228912630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128790" y="1777285"/>
            <a:ext cx="11771290" cy="4868213"/>
          </a:xfrm>
        </p:spPr>
        <p:txBody>
          <a:bodyPr>
            <a:normAutofit/>
          </a:bodyPr>
          <a:lstStyle/>
          <a:p>
            <a:pPr algn="just"/>
            <a:r>
              <a:rPr lang="en-US" dirty="0"/>
              <a:t> </a:t>
            </a:r>
            <a:r>
              <a:rPr lang="en-US" sz="2400" dirty="0">
                <a:latin typeface="Times New Roman" panose="02020603050405020304" pitchFamily="18" charset="0"/>
                <a:cs typeface="Times New Roman" panose="02020603050405020304" pitchFamily="18" charset="0"/>
              </a:rPr>
              <a:t>Body of the letter- This comes after salutation.  This is the main part of the letter and it contains the actual message of the sender.  It is divided into three parts.</a:t>
            </a:r>
          </a:p>
          <a:p>
            <a:pPr algn="just"/>
            <a:r>
              <a:rPr lang="en-US" sz="2400" dirty="0">
                <a:latin typeface="Times New Roman" panose="02020603050405020304" pitchFamily="18" charset="0"/>
                <a:cs typeface="Times New Roman" panose="02020603050405020304" pitchFamily="18" charset="0"/>
              </a:rPr>
              <a:t>(a) Opening part - It is the introductory part of the letter. In this part, attention of the reader should be drawn to the previous correspondence, if any. For </a:t>
            </a:r>
            <a:r>
              <a:rPr lang="en-US" sz="2400" dirty="0" smtClean="0">
                <a:latin typeface="Times New Roman" panose="02020603050405020304" pitchFamily="18" charset="0"/>
                <a:cs typeface="Times New Roman" panose="02020603050405020304" pitchFamily="18" charset="0"/>
              </a:rPr>
              <a:t>example: with </a:t>
            </a:r>
            <a:r>
              <a:rPr lang="en-US" sz="2400" dirty="0">
                <a:latin typeface="Times New Roman" panose="02020603050405020304" pitchFamily="18" charset="0"/>
                <a:cs typeface="Times New Roman" panose="02020603050405020304" pitchFamily="18" charset="0"/>
              </a:rPr>
              <a:t>reference to your letter no. 326 dated. 12th March 2003, I would like to draw your attention towards the new brand of television. </a:t>
            </a:r>
            <a:endParaRPr lang="en-US" sz="2400" dirty="0" smtClean="0">
              <a:latin typeface="Times New Roman" panose="02020603050405020304" pitchFamily="18" charset="0"/>
              <a:cs typeface="Times New Roman" panose="02020603050405020304" pitchFamily="18" charset="0"/>
            </a:endParaRPr>
          </a:p>
          <a:p>
            <a:pPr algn="just"/>
            <a:r>
              <a:rPr lang="en-US" sz="2400" dirty="0" smtClean="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b) Main part - This part usually contains the subject matter of the letter.  It should be precise and written in clear words. </a:t>
            </a:r>
            <a:endParaRPr lang="en-US" sz="2400" dirty="0" smtClean="0">
              <a:latin typeface="Times New Roman" panose="02020603050405020304" pitchFamily="18" charset="0"/>
              <a:cs typeface="Times New Roman" panose="02020603050405020304" pitchFamily="18" charset="0"/>
            </a:endParaRPr>
          </a:p>
          <a:p>
            <a:pPr algn="just"/>
            <a:r>
              <a:rPr lang="en-US" sz="2400" dirty="0" smtClean="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c) Concluding Part - It contains a statement the of sender’s intentions, hopes or expectations concerning the next step to be taken. Further, the sender should always look forward to getting a positive response. At the end, terms like Thanking you, With regards, With warm regards may be used.</a:t>
            </a:r>
          </a:p>
          <a:p>
            <a:endParaRPr lang="en-US" dirty="0"/>
          </a:p>
        </p:txBody>
      </p:sp>
    </p:spTree>
    <p:extLst>
      <p:ext uri="{BB962C8B-B14F-4D97-AF65-F5344CB8AC3E}">
        <p14:creationId xmlns:p14="http://schemas.microsoft.com/office/powerpoint/2010/main" val="254099512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lgn="just"/>
            <a:r>
              <a:rPr lang="en-US" sz="3200" dirty="0" smtClean="0">
                <a:latin typeface="Times New Roman" panose="02020603050405020304" pitchFamily="18" charset="0"/>
                <a:cs typeface="Times New Roman" panose="02020603050405020304" pitchFamily="18" charset="0"/>
              </a:rPr>
              <a:t>Correspondence includes:</a:t>
            </a:r>
          </a:p>
          <a:p>
            <a:pPr algn="just">
              <a:buFont typeface="Wingdings" panose="05000000000000000000" pitchFamily="2" charset="2"/>
              <a:buChar char="§"/>
            </a:pPr>
            <a:r>
              <a:rPr lang="en-US" sz="3200" dirty="0" smtClean="0">
                <a:latin typeface="Times New Roman" panose="02020603050405020304" pitchFamily="18" charset="0"/>
                <a:cs typeface="Times New Roman" panose="02020603050405020304" pitchFamily="18" charset="0"/>
              </a:rPr>
              <a:t>Letters</a:t>
            </a:r>
          </a:p>
          <a:p>
            <a:pPr algn="just">
              <a:buFont typeface="Wingdings" panose="05000000000000000000" pitchFamily="2" charset="2"/>
              <a:buChar char="§"/>
            </a:pPr>
            <a:r>
              <a:rPr lang="en-US" sz="3200" dirty="0" smtClean="0">
                <a:latin typeface="Times New Roman" panose="02020603050405020304" pitchFamily="18" charset="0"/>
                <a:cs typeface="Times New Roman" panose="02020603050405020304" pitchFamily="18" charset="0"/>
              </a:rPr>
              <a:t>Memos</a:t>
            </a:r>
          </a:p>
          <a:p>
            <a:pPr algn="just">
              <a:buFont typeface="Wingdings" panose="05000000000000000000" pitchFamily="2" charset="2"/>
              <a:buChar char="§"/>
            </a:pPr>
            <a:r>
              <a:rPr lang="en-US" sz="3200" dirty="0" smtClean="0">
                <a:latin typeface="Times New Roman" panose="02020603050405020304" pitchFamily="18" charset="0"/>
                <a:cs typeface="Times New Roman" panose="02020603050405020304" pitchFamily="18" charset="0"/>
              </a:rPr>
              <a:t>Emails</a:t>
            </a: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4572836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2800" dirty="0">
                <a:latin typeface="Times New Roman" panose="02020603050405020304" pitchFamily="18" charset="0"/>
                <a:cs typeface="Times New Roman" panose="02020603050405020304" pitchFamily="18" charset="0"/>
              </a:rPr>
              <a:t>Paragraph 1 introduce the subject </a:t>
            </a:r>
            <a:endParaRPr lang="en-US" sz="2800" dirty="0" smtClean="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a:p>
            <a:r>
              <a:rPr lang="en-US" sz="2800" dirty="0" smtClean="0">
                <a:latin typeface="Times New Roman" panose="02020603050405020304" pitchFamily="18" charset="0"/>
                <a:cs typeface="Times New Roman" panose="02020603050405020304" pitchFamily="18" charset="0"/>
              </a:rPr>
              <a:t>Paragraph 2 </a:t>
            </a:r>
            <a:r>
              <a:rPr lang="en-US" sz="2800" dirty="0">
                <a:latin typeface="Times New Roman" panose="02020603050405020304" pitchFamily="18" charset="0"/>
                <a:cs typeface="Times New Roman" panose="02020603050405020304" pitchFamily="18" charset="0"/>
              </a:rPr>
              <a:t>present the details in a logical, easy to follow </a:t>
            </a:r>
            <a:r>
              <a:rPr lang="en-US" sz="2800">
                <a:latin typeface="Times New Roman" panose="02020603050405020304" pitchFamily="18" charset="0"/>
                <a:cs typeface="Times New Roman" panose="02020603050405020304" pitchFamily="18" charset="0"/>
              </a:rPr>
              <a:t>order </a:t>
            </a:r>
            <a:endParaRPr lang="en-US" sz="2800" smtClean="0">
              <a:latin typeface="Times New Roman" panose="02020603050405020304" pitchFamily="18" charset="0"/>
              <a:cs typeface="Times New Roman" panose="02020603050405020304" pitchFamily="18" charset="0"/>
            </a:endParaRPr>
          </a:p>
          <a:p>
            <a:endParaRPr lang="en-US" sz="2800" dirty="0" smtClean="0">
              <a:latin typeface="Times New Roman" panose="02020603050405020304" pitchFamily="18" charset="0"/>
              <a:cs typeface="Times New Roman" panose="02020603050405020304" pitchFamily="18" charset="0"/>
            </a:endParaRPr>
          </a:p>
          <a:p>
            <a:r>
              <a:rPr lang="en-US" sz="2800" dirty="0" smtClean="0">
                <a:latin typeface="Times New Roman" panose="02020603050405020304" pitchFamily="18" charset="0"/>
                <a:cs typeface="Times New Roman" panose="02020603050405020304" pitchFamily="18" charset="0"/>
              </a:rPr>
              <a:t>Paragraph 3 </a:t>
            </a:r>
            <a:r>
              <a:rPr lang="en-US" sz="2800" dirty="0">
                <a:latin typeface="Times New Roman" panose="02020603050405020304" pitchFamily="18" charset="0"/>
                <a:cs typeface="Times New Roman" panose="02020603050405020304" pitchFamily="18" charset="0"/>
              </a:rPr>
              <a:t>close with a specific request, contact information       and a courteous thank you</a:t>
            </a:r>
          </a:p>
          <a:p>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053173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lgn="just"/>
            <a:r>
              <a:rPr lang="en-US" sz="2400" dirty="0">
                <a:latin typeface="Times New Roman" panose="02020603050405020304" pitchFamily="18" charset="0"/>
                <a:cs typeface="Times New Roman" panose="02020603050405020304" pitchFamily="18" charset="0"/>
              </a:rPr>
              <a:t>Complimentary close </a:t>
            </a:r>
            <a:r>
              <a:rPr lang="en-US" sz="2400" dirty="0" smtClean="0">
                <a:latin typeface="Times New Roman" panose="02020603050405020304" pitchFamily="18" charset="0"/>
                <a:cs typeface="Times New Roman" panose="02020603050405020304" pitchFamily="18" charset="0"/>
              </a:rPr>
              <a:t>–</a:t>
            </a:r>
          </a:p>
          <a:p>
            <a:pPr algn="just"/>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It is merely a polite way of ending a letter.  It must be in accordance with the salutation. </a:t>
            </a:r>
            <a:endParaRPr lang="en-US" sz="2400" dirty="0" smtClean="0">
              <a:latin typeface="Times New Roman" panose="02020603050405020304" pitchFamily="18" charset="0"/>
              <a:cs typeface="Times New Roman" panose="02020603050405020304" pitchFamily="18" charset="0"/>
            </a:endParaRPr>
          </a:p>
          <a:p>
            <a:pPr algn="just"/>
            <a:r>
              <a:rPr lang="en-US" sz="2400" i="1" dirty="0" smtClean="0">
                <a:latin typeface="Times New Roman" panose="02020603050405020304" pitchFamily="18" charset="0"/>
                <a:cs typeface="Times New Roman" panose="02020603050405020304" pitchFamily="18" charset="0"/>
              </a:rPr>
              <a:t>For </a:t>
            </a:r>
            <a:r>
              <a:rPr lang="en-US" sz="2400" i="1" dirty="0">
                <a:latin typeface="Times New Roman" panose="02020603050405020304" pitchFamily="18" charset="0"/>
                <a:cs typeface="Times New Roman" panose="02020603050405020304" pitchFamily="18" charset="0"/>
              </a:rPr>
              <a:t>example: Salutation Complementary </a:t>
            </a:r>
            <a:r>
              <a:rPr lang="en-US" sz="2400" i="1" dirty="0" smtClean="0">
                <a:latin typeface="Times New Roman" panose="02020603050405020304" pitchFamily="18" charset="0"/>
                <a:cs typeface="Times New Roman" panose="02020603050405020304" pitchFamily="18" charset="0"/>
              </a:rPr>
              <a:t>close</a:t>
            </a:r>
          </a:p>
          <a:p>
            <a:pPr algn="just"/>
            <a:r>
              <a:rPr lang="en-US" sz="2400" i="1" dirty="0" smtClean="0">
                <a:latin typeface="Times New Roman" panose="02020603050405020304" pitchFamily="18" charset="0"/>
                <a:cs typeface="Times New Roman" panose="02020603050405020304" pitchFamily="18" charset="0"/>
              </a:rPr>
              <a:t> </a:t>
            </a:r>
            <a:r>
              <a:rPr lang="en-US" sz="2400" i="1" dirty="0" err="1">
                <a:latin typeface="Times New Roman" panose="02020603050405020304" pitchFamily="18" charset="0"/>
                <a:cs typeface="Times New Roman" panose="02020603050405020304" pitchFamily="18" charset="0"/>
              </a:rPr>
              <a:t>i</a:t>
            </a:r>
            <a:r>
              <a:rPr lang="en-US" sz="2400" i="1" dirty="0">
                <a:latin typeface="Times New Roman" panose="02020603050405020304" pitchFamily="18" charset="0"/>
                <a:cs typeface="Times New Roman" panose="02020603050405020304" pitchFamily="18" charset="0"/>
              </a:rPr>
              <a:t>. Dear Sir/Dear Madam Yours faithfully </a:t>
            </a:r>
            <a:endParaRPr lang="en-US" sz="2400" i="1" dirty="0" smtClean="0">
              <a:latin typeface="Times New Roman" panose="02020603050405020304" pitchFamily="18" charset="0"/>
              <a:cs typeface="Times New Roman" panose="02020603050405020304" pitchFamily="18" charset="0"/>
            </a:endParaRPr>
          </a:p>
          <a:p>
            <a:pPr algn="just"/>
            <a:r>
              <a:rPr lang="en-US" sz="2400" i="1" dirty="0" smtClean="0">
                <a:latin typeface="Times New Roman" panose="02020603050405020304" pitchFamily="18" charset="0"/>
                <a:cs typeface="Times New Roman" panose="02020603050405020304" pitchFamily="18" charset="0"/>
              </a:rPr>
              <a:t>ii</a:t>
            </a:r>
            <a:r>
              <a:rPr lang="en-US" sz="2400" i="1" dirty="0">
                <a:latin typeface="Times New Roman" panose="02020603050405020304" pitchFamily="18" charset="0"/>
                <a:cs typeface="Times New Roman" panose="02020603050405020304" pitchFamily="18" charset="0"/>
              </a:rPr>
              <a:t>. Dear Mr. </a:t>
            </a:r>
            <a:r>
              <a:rPr lang="en-US" sz="2400" i="1" dirty="0" smtClean="0">
                <a:latin typeface="Times New Roman" panose="02020603050405020304" pitchFamily="18" charset="0"/>
                <a:cs typeface="Times New Roman" panose="02020603050405020304" pitchFamily="18" charset="0"/>
              </a:rPr>
              <a:t>Ahsan </a:t>
            </a:r>
            <a:r>
              <a:rPr lang="en-US" sz="2400" i="1" dirty="0">
                <a:latin typeface="Times New Roman" panose="02020603050405020304" pitchFamily="18" charset="0"/>
                <a:cs typeface="Times New Roman" panose="02020603050405020304" pitchFamily="18" charset="0"/>
              </a:rPr>
              <a:t>Yours sincerely </a:t>
            </a:r>
            <a:endParaRPr lang="en-US" sz="2400" i="1" dirty="0" smtClean="0">
              <a:latin typeface="Times New Roman" panose="02020603050405020304" pitchFamily="18" charset="0"/>
              <a:cs typeface="Times New Roman" panose="02020603050405020304" pitchFamily="18" charset="0"/>
            </a:endParaRPr>
          </a:p>
          <a:p>
            <a:pPr algn="just"/>
            <a:r>
              <a:rPr lang="en-US" sz="2400" i="1" dirty="0" smtClean="0">
                <a:latin typeface="Times New Roman" panose="02020603050405020304" pitchFamily="18" charset="0"/>
                <a:cs typeface="Times New Roman" panose="02020603050405020304" pitchFamily="18" charset="0"/>
              </a:rPr>
              <a:t>iii. </a:t>
            </a:r>
            <a:r>
              <a:rPr lang="en-US" sz="2400" i="1" dirty="0">
                <a:latin typeface="Times New Roman" panose="02020603050405020304" pitchFamily="18" charset="0"/>
                <a:cs typeface="Times New Roman" panose="02020603050405020304" pitchFamily="18" charset="0"/>
              </a:rPr>
              <a:t>My Dear Akbar Yours very sincerely (express very informal relations.)</a:t>
            </a:r>
          </a:p>
        </p:txBody>
      </p:sp>
    </p:spTree>
    <p:extLst>
      <p:ext uri="{BB962C8B-B14F-4D97-AF65-F5344CB8AC3E}">
        <p14:creationId xmlns:p14="http://schemas.microsoft.com/office/powerpoint/2010/main" val="243750852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334851" y="1700011"/>
            <a:ext cx="11513711" cy="5061397"/>
          </a:xfrm>
        </p:spPr>
        <p:txBody>
          <a:bodyPr>
            <a:normAutofit/>
          </a:bodyPr>
          <a:lstStyle/>
          <a:p>
            <a:r>
              <a:rPr lang="en-US" sz="2400" dirty="0">
                <a:latin typeface="Times New Roman" panose="02020603050405020304" pitchFamily="18" charset="0"/>
                <a:cs typeface="Times New Roman" panose="02020603050405020304" pitchFamily="18" charset="0"/>
              </a:rPr>
              <a:t>Signature </a:t>
            </a:r>
            <a:r>
              <a:rPr lang="en-US" sz="2400" dirty="0" smtClean="0">
                <a:latin typeface="Times New Roman" panose="02020603050405020304" pitchFamily="18" charset="0"/>
                <a:cs typeface="Times New Roman" panose="02020603050405020304" pitchFamily="18" charset="0"/>
              </a:rPr>
              <a:t>– </a:t>
            </a:r>
          </a:p>
          <a:p>
            <a:pPr algn="just"/>
            <a:r>
              <a:rPr lang="en-US" sz="2400" dirty="0" smtClean="0">
                <a:latin typeface="Times New Roman" panose="02020603050405020304" pitchFamily="18" charset="0"/>
                <a:cs typeface="Times New Roman" panose="02020603050405020304" pitchFamily="18" charset="0"/>
              </a:rPr>
              <a:t>It </a:t>
            </a:r>
            <a:r>
              <a:rPr lang="en-US" sz="2400" dirty="0">
                <a:latin typeface="Times New Roman" panose="02020603050405020304" pitchFamily="18" charset="0"/>
                <a:cs typeface="Times New Roman" panose="02020603050405020304" pitchFamily="18" charset="0"/>
              </a:rPr>
              <a:t>is written in ink, immediately below the complimentary close. As far as possible, the signature should be legible.  The name of the writer should be typed immediately below the signature. The designation is given below the typed name.  Where no letterhead is in use, the name of the company too could be included below the designation of the writer</a:t>
            </a:r>
            <a:r>
              <a:rPr lang="en-US" sz="2400" dirty="0" smtClean="0">
                <a:latin typeface="Times New Roman" panose="02020603050405020304" pitchFamily="18" charset="0"/>
                <a:cs typeface="Times New Roman" panose="02020603050405020304" pitchFamily="18" charset="0"/>
              </a:rPr>
              <a:t>.</a:t>
            </a:r>
          </a:p>
          <a:p>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For example:</a:t>
            </a:r>
          </a:p>
          <a:p>
            <a:pPr>
              <a:spcBef>
                <a:spcPts val="0"/>
              </a:spcBef>
              <a:spcAft>
                <a:spcPts val="0"/>
              </a:spcAft>
            </a:pPr>
            <a:r>
              <a:rPr lang="en-US" sz="2400" dirty="0">
                <a:latin typeface="Times New Roman" panose="02020603050405020304" pitchFamily="18" charset="0"/>
                <a:cs typeface="Times New Roman" panose="02020603050405020304" pitchFamily="18" charset="0"/>
              </a:rPr>
              <a:t>Yours </a:t>
            </a:r>
            <a:r>
              <a:rPr lang="en-US" sz="2400" dirty="0" smtClean="0">
                <a:latin typeface="Times New Roman" panose="02020603050405020304" pitchFamily="18" charset="0"/>
                <a:cs typeface="Times New Roman" panose="02020603050405020304" pitchFamily="18" charset="0"/>
              </a:rPr>
              <a:t>faithfully</a:t>
            </a:r>
          </a:p>
          <a:p>
            <a:pPr>
              <a:spcBef>
                <a:spcPts val="0"/>
              </a:spcBef>
              <a:spcAft>
                <a:spcPts val="0"/>
              </a:spcAft>
            </a:pP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For M/S </a:t>
            </a:r>
            <a:r>
              <a:rPr lang="en-US" sz="2400" dirty="0" err="1">
                <a:latin typeface="Times New Roman" panose="02020603050405020304" pitchFamily="18" charset="0"/>
                <a:cs typeface="Times New Roman" panose="02020603050405020304" pitchFamily="18" charset="0"/>
              </a:rPr>
              <a:t>Acron</a:t>
            </a:r>
            <a:r>
              <a:rPr lang="en-US" sz="2400" dirty="0">
                <a:latin typeface="Times New Roman" panose="02020603050405020304" pitchFamily="18" charset="0"/>
                <a:cs typeface="Times New Roman" panose="02020603050405020304" pitchFamily="18" charset="0"/>
              </a:rPr>
              <a:t> Electricals (Signature) </a:t>
            </a:r>
            <a:endParaRPr lang="en-US" sz="2400" dirty="0" smtClean="0">
              <a:latin typeface="Times New Roman" panose="02020603050405020304" pitchFamily="18" charset="0"/>
              <a:cs typeface="Times New Roman" panose="02020603050405020304" pitchFamily="18" charset="0"/>
            </a:endParaRPr>
          </a:p>
          <a:p>
            <a:pPr>
              <a:spcBef>
                <a:spcPts val="0"/>
              </a:spcBef>
              <a:spcAft>
                <a:spcPts val="0"/>
              </a:spcAft>
            </a:pPr>
            <a:r>
              <a:rPr lang="en-US" sz="2400" dirty="0" smtClean="0">
                <a:latin typeface="Times New Roman" panose="02020603050405020304" pitchFamily="18" charset="0"/>
                <a:cs typeface="Times New Roman" panose="02020603050405020304" pitchFamily="18" charset="0"/>
              </a:rPr>
              <a:t>Nazia Imam </a:t>
            </a:r>
          </a:p>
          <a:p>
            <a:pPr>
              <a:spcBef>
                <a:spcPts val="0"/>
              </a:spcBef>
              <a:spcAft>
                <a:spcPts val="0"/>
              </a:spcAft>
            </a:pPr>
            <a:r>
              <a:rPr lang="en-US" sz="2400" dirty="0" smtClean="0">
                <a:latin typeface="Times New Roman" panose="02020603050405020304" pitchFamily="18" charset="0"/>
                <a:cs typeface="Times New Roman" panose="02020603050405020304" pitchFamily="18" charset="0"/>
              </a:rPr>
              <a:t>Partner</a:t>
            </a:r>
          </a:p>
          <a:p>
            <a:pPr>
              <a:spcBef>
                <a:spcPts val="0"/>
              </a:spcBef>
              <a:spcAft>
                <a:spcPts val="0"/>
              </a:spcAft>
            </a:pPr>
            <a:endParaRPr lang="en-US" sz="2400" dirty="0">
              <a:latin typeface="Times New Roman" panose="02020603050405020304" pitchFamily="18" charset="0"/>
              <a:cs typeface="Times New Roman" panose="02020603050405020304" pitchFamily="18" charset="0"/>
            </a:endParaRPr>
          </a:p>
          <a:p>
            <a:pPr>
              <a:spcBef>
                <a:spcPts val="0"/>
              </a:spcBef>
              <a:spcAft>
                <a:spcPts val="0"/>
              </a:spcAft>
            </a:pPr>
            <a:endParaRPr lang="en-US" sz="2400" dirty="0" smtClean="0">
              <a:latin typeface="Times New Roman" panose="02020603050405020304" pitchFamily="18" charset="0"/>
              <a:cs typeface="Times New Roman" panose="02020603050405020304" pitchFamily="18" charset="0"/>
            </a:endParaRPr>
          </a:p>
          <a:p>
            <a:pPr>
              <a:spcBef>
                <a:spcPts val="0"/>
              </a:spcBef>
              <a:spcAft>
                <a:spcPts val="0"/>
              </a:spcAft>
            </a:pPr>
            <a:r>
              <a:rPr lang="en-US" sz="2400" dirty="0" err="1" smtClean="0">
                <a:latin typeface="Times New Roman" panose="02020603050405020304" pitchFamily="18" charset="0"/>
                <a:cs typeface="Times New Roman" panose="02020603050405020304" pitchFamily="18" charset="0"/>
              </a:rPr>
              <a:t>NI:aj</a:t>
            </a:r>
            <a:r>
              <a:rPr lang="en-US" sz="2400" dirty="0" smtClean="0">
                <a:latin typeface="Times New Roman" panose="02020603050405020304" pitchFamily="18" charset="0"/>
                <a:cs typeface="Times New Roman" panose="02020603050405020304" pitchFamily="18" charset="0"/>
              </a:rPr>
              <a:t> OR NI/</a:t>
            </a:r>
            <a:r>
              <a:rPr lang="en-US" sz="2400" dirty="0" err="1" smtClean="0">
                <a:latin typeface="Times New Roman" panose="02020603050405020304" pitchFamily="18" charset="0"/>
                <a:cs typeface="Times New Roman" panose="02020603050405020304" pitchFamily="18" charset="0"/>
              </a:rPr>
              <a:t>aj</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3237940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US" dirty="0"/>
              <a:t> </a:t>
            </a:r>
            <a:r>
              <a:rPr lang="en-US" sz="2400" dirty="0">
                <a:latin typeface="Times New Roman" panose="02020603050405020304" pitchFamily="18" charset="0"/>
                <a:cs typeface="Times New Roman" panose="02020603050405020304" pitchFamily="18" charset="0"/>
              </a:rPr>
              <a:t>Enclosures </a:t>
            </a:r>
            <a:r>
              <a:rPr lang="en-US" sz="2400" dirty="0" smtClean="0">
                <a:latin typeface="Times New Roman" panose="02020603050405020304" pitchFamily="18" charset="0"/>
                <a:cs typeface="Times New Roman" panose="02020603050405020304" pitchFamily="18" charset="0"/>
              </a:rPr>
              <a:t>–</a:t>
            </a:r>
          </a:p>
          <a:p>
            <a:pPr algn="just"/>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This is required when some documents like </a:t>
            </a:r>
            <a:r>
              <a:rPr lang="en-US" sz="2400" dirty="0" err="1">
                <a:latin typeface="Times New Roman" panose="02020603050405020304" pitchFamily="18" charset="0"/>
                <a:cs typeface="Times New Roman" panose="02020603050405020304" pitchFamily="18" charset="0"/>
              </a:rPr>
              <a:t>cheque</a:t>
            </a:r>
            <a:r>
              <a:rPr lang="en-US" sz="2400" dirty="0">
                <a:latin typeface="Times New Roman" panose="02020603050405020304" pitchFamily="18" charset="0"/>
                <a:cs typeface="Times New Roman" panose="02020603050405020304" pitchFamily="18" charset="0"/>
              </a:rPr>
              <a:t>, draft, bills, receipts, lists, invoices etc. are attached with the letter.  These enclosures are listed one by one in serial numbers</a:t>
            </a:r>
            <a:r>
              <a:rPr lang="en-US" sz="2400" dirty="0" smtClean="0">
                <a:latin typeface="Times New Roman" panose="02020603050405020304" pitchFamily="18" charset="0"/>
                <a:cs typeface="Times New Roman" panose="02020603050405020304" pitchFamily="18" charset="0"/>
              </a:rPr>
              <a:t>.</a:t>
            </a:r>
          </a:p>
          <a:p>
            <a:pPr algn="just"/>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For example : </a:t>
            </a:r>
            <a:r>
              <a:rPr lang="en-US" sz="2400" dirty="0" err="1">
                <a:latin typeface="Times New Roman" panose="02020603050405020304" pitchFamily="18" charset="0"/>
                <a:cs typeface="Times New Roman" panose="02020603050405020304" pitchFamily="18" charset="0"/>
              </a:rPr>
              <a:t>Encl</a:t>
            </a:r>
            <a:r>
              <a:rPr lang="en-US" sz="2400" dirty="0">
                <a:latin typeface="Times New Roman" panose="02020603050405020304" pitchFamily="18" charset="0"/>
                <a:cs typeface="Times New Roman" panose="02020603050405020304" pitchFamily="18" charset="0"/>
              </a:rPr>
              <a:t> : (</a:t>
            </a:r>
            <a:r>
              <a:rPr lang="en-US" sz="2400" dirty="0" err="1">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 The list of goods received </a:t>
            </a:r>
            <a:endParaRPr lang="en-US" sz="2400" dirty="0" smtClean="0">
              <a:latin typeface="Times New Roman" panose="02020603050405020304" pitchFamily="18" charset="0"/>
              <a:cs typeface="Times New Roman" panose="02020603050405020304" pitchFamily="18" charset="0"/>
            </a:endParaRPr>
          </a:p>
          <a:p>
            <a:pPr algn="just"/>
            <a:r>
              <a:rPr lang="en-US" sz="2400" dirty="0" smtClean="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ii) A </a:t>
            </a:r>
            <a:r>
              <a:rPr lang="en-US" sz="2400" dirty="0" err="1">
                <a:latin typeface="Times New Roman" panose="02020603050405020304" pitchFamily="18" charset="0"/>
                <a:cs typeface="Times New Roman" panose="02020603050405020304" pitchFamily="18" charset="0"/>
              </a:rPr>
              <a:t>cheque</a:t>
            </a:r>
            <a:r>
              <a:rPr lang="en-US" sz="2400" dirty="0">
                <a:latin typeface="Times New Roman" panose="02020603050405020304" pitchFamily="18" charset="0"/>
                <a:cs typeface="Times New Roman" panose="02020603050405020304" pitchFamily="18" charset="0"/>
              </a:rPr>
              <a:t> for </a:t>
            </a:r>
            <a:r>
              <a:rPr lang="en-US" sz="2400" dirty="0" err="1">
                <a:latin typeface="Times New Roman" panose="02020603050405020304" pitchFamily="18" charset="0"/>
                <a:cs typeface="Times New Roman" panose="02020603050405020304" pitchFamily="18" charset="0"/>
              </a:rPr>
              <a:t>Rs</a:t>
            </a:r>
            <a:r>
              <a:rPr lang="en-US" sz="2400" dirty="0">
                <a:latin typeface="Times New Roman" panose="02020603050405020304" pitchFamily="18" charset="0"/>
                <a:cs typeface="Times New Roman" panose="02020603050405020304" pitchFamily="18" charset="0"/>
              </a:rPr>
              <a:t>. One Thousand </a:t>
            </a:r>
            <a:r>
              <a:rPr lang="en-US" sz="2400" dirty="0" err="1">
                <a:latin typeface="Times New Roman" panose="02020603050405020304" pitchFamily="18" charset="0"/>
                <a:cs typeface="Times New Roman" panose="02020603050405020304" pitchFamily="18" charset="0"/>
              </a:rPr>
              <a:t>dtt</a:t>
            </a:r>
            <a:r>
              <a:rPr lang="en-US" sz="2400" dirty="0">
                <a:latin typeface="Times New Roman" panose="02020603050405020304" pitchFamily="18" charset="0"/>
                <a:cs typeface="Times New Roman" panose="02020603050405020304" pitchFamily="18" charset="0"/>
              </a:rPr>
              <a:t>. Feb. </a:t>
            </a:r>
            <a:r>
              <a:rPr lang="en-US" sz="2400" smtClean="0">
                <a:latin typeface="Times New Roman" panose="02020603050405020304" pitchFamily="18" charset="0"/>
                <a:cs typeface="Times New Roman" panose="02020603050405020304" pitchFamily="18" charset="0"/>
              </a:rPr>
              <a:t>27,2016  </a:t>
            </a:r>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Cheque</a:t>
            </a:r>
            <a:r>
              <a:rPr lang="en-US" sz="2400" dirty="0">
                <a:latin typeface="Times New Roman" panose="02020603050405020304" pitchFamily="18" charset="0"/>
                <a:cs typeface="Times New Roman" panose="02020603050405020304" pitchFamily="18" charset="0"/>
              </a:rPr>
              <a:t> No........) towards payment for goods supplied. </a:t>
            </a:r>
          </a:p>
        </p:txBody>
      </p:sp>
    </p:spTree>
    <p:extLst>
      <p:ext uri="{BB962C8B-B14F-4D97-AF65-F5344CB8AC3E}">
        <p14:creationId xmlns:p14="http://schemas.microsoft.com/office/powerpoint/2010/main" val="38731839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US" sz="2400" dirty="0">
                <a:latin typeface="Times New Roman" panose="02020603050405020304" pitchFamily="18" charset="0"/>
                <a:cs typeface="Times New Roman" panose="02020603050405020304" pitchFamily="18" charset="0"/>
              </a:rPr>
              <a:t>Copy circulation </a:t>
            </a:r>
            <a:r>
              <a:rPr lang="en-US" sz="2400" dirty="0" smtClean="0">
                <a:latin typeface="Times New Roman" panose="02020603050405020304" pitchFamily="18" charset="0"/>
                <a:cs typeface="Times New Roman" panose="02020603050405020304" pitchFamily="18" charset="0"/>
              </a:rPr>
              <a:t>– </a:t>
            </a:r>
          </a:p>
          <a:p>
            <a:pPr algn="just"/>
            <a:r>
              <a:rPr lang="en-US" sz="2400" dirty="0" smtClean="0">
                <a:latin typeface="Times New Roman" panose="02020603050405020304" pitchFamily="18" charset="0"/>
                <a:cs typeface="Times New Roman" panose="02020603050405020304" pitchFamily="18" charset="0"/>
              </a:rPr>
              <a:t>This </a:t>
            </a:r>
            <a:r>
              <a:rPr lang="en-US" sz="2400" dirty="0">
                <a:latin typeface="Times New Roman" panose="02020603050405020304" pitchFamily="18" charset="0"/>
                <a:cs typeface="Times New Roman" panose="02020603050405020304" pitchFamily="18" charset="0"/>
              </a:rPr>
              <a:t>is required when copies of the letter are also sent to persons apart of the addressee.  It is denoted as C.C. For example,</a:t>
            </a:r>
          </a:p>
          <a:p>
            <a:pPr algn="just"/>
            <a:r>
              <a:rPr lang="en-US" sz="2400" dirty="0">
                <a:latin typeface="Times New Roman" panose="02020603050405020304" pitchFamily="18" charset="0"/>
                <a:cs typeface="Times New Roman" panose="02020603050405020304" pitchFamily="18" charset="0"/>
              </a:rPr>
              <a:t>C.C. </a:t>
            </a:r>
            <a:r>
              <a:rPr lang="en-US" sz="2400" dirty="0" err="1">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 The Chairman, Electric Supply </a:t>
            </a:r>
            <a:r>
              <a:rPr lang="en-US" sz="2400" dirty="0" smtClean="0">
                <a:latin typeface="Times New Roman" panose="02020603050405020304" pitchFamily="18" charset="0"/>
                <a:cs typeface="Times New Roman" panose="02020603050405020304" pitchFamily="18" charset="0"/>
              </a:rPr>
              <a:t>Corporation</a:t>
            </a:r>
          </a:p>
          <a:p>
            <a:pPr algn="just"/>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ii. The Director, Electric Supply Corporation </a:t>
            </a:r>
            <a:endParaRPr lang="en-US" sz="2400" dirty="0" smtClean="0">
              <a:latin typeface="Times New Roman" panose="02020603050405020304" pitchFamily="18" charset="0"/>
              <a:cs typeface="Times New Roman" panose="02020603050405020304" pitchFamily="18" charset="0"/>
            </a:endParaRPr>
          </a:p>
          <a:p>
            <a:pPr algn="just"/>
            <a:r>
              <a:rPr lang="en-US" sz="2400" dirty="0" smtClean="0">
                <a:latin typeface="Times New Roman" panose="02020603050405020304" pitchFamily="18" charset="0"/>
                <a:cs typeface="Times New Roman" panose="02020603050405020304" pitchFamily="18" charset="0"/>
              </a:rPr>
              <a:t>iii</a:t>
            </a:r>
            <a:r>
              <a:rPr lang="en-US" sz="2400" dirty="0">
                <a:latin typeface="Times New Roman" panose="02020603050405020304" pitchFamily="18" charset="0"/>
                <a:cs typeface="Times New Roman" panose="02020603050405020304" pitchFamily="18" charset="0"/>
              </a:rPr>
              <a:t>. The Secretary, Electric Supply Corporation</a:t>
            </a:r>
          </a:p>
          <a:p>
            <a:endParaRPr lang="en-US" dirty="0"/>
          </a:p>
        </p:txBody>
      </p:sp>
    </p:spTree>
    <p:extLst>
      <p:ext uri="{BB962C8B-B14F-4D97-AF65-F5344CB8AC3E}">
        <p14:creationId xmlns:p14="http://schemas.microsoft.com/office/powerpoint/2010/main" val="293450922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LETTERS OF COMPLAINT</a:t>
            </a:r>
          </a:p>
        </p:txBody>
      </p:sp>
      <p:sp>
        <p:nvSpPr>
          <p:cNvPr id="3" name="Content Placeholder 2"/>
          <p:cNvSpPr>
            <a:spLocks noGrp="1"/>
          </p:cNvSpPr>
          <p:nvPr>
            <p:ph idx="1"/>
          </p:nvPr>
        </p:nvSpPr>
        <p:spPr>
          <a:xfrm>
            <a:off x="0" y="1596980"/>
            <a:ext cx="12080383" cy="5074276"/>
          </a:xfrm>
        </p:spPr>
        <p:txBody>
          <a:bodyPr>
            <a:normAutofit lnSpcReduction="10000"/>
          </a:bodyPr>
          <a:lstStyle/>
          <a:p>
            <a:pPr algn="just"/>
            <a:r>
              <a:rPr lang="en-US" sz="2400" dirty="0" smtClean="0">
                <a:latin typeface="Times New Roman" panose="02020603050405020304" pitchFamily="18" charset="0"/>
                <a:cs typeface="Times New Roman" panose="02020603050405020304" pitchFamily="18" charset="0"/>
              </a:rPr>
              <a:t>One </a:t>
            </a:r>
            <a:r>
              <a:rPr lang="en-US" sz="2400" dirty="0">
                <a:latin typeface="Times New Roman" panose="02020603050405020304" pitchFamily="18" charset="0"/>
                <a:cs typeface="Times New Roman" panose="02020603050405020304" pitchFamily="18" charset="0"/>
              </a:rPr>
              <a:t>of the most useful kind of business letters is the letter of complaint.  The best complaint letters do not sound complaining or angry.  Even though you may be upset and frustrated by the time you decide you need to write a letter, abuse and insults will certainly mean that your problem will go to the bottom of the pile and may even be ignored altogether.  A good complaint letter states your problem calmly and if possible suggests a reason why it is in the company’s best </a:t>
            </a:r>
            <a:r>
              <a:rPr lang="en-US" sz="2400" dirty="0" smtClean="0">
                <a:latin typeface="Times New Roman" panose="02020603050405020304" pitchFamily="18" charset="0"/>
                <a:cs typeface="Times New Roman" panose="02020603050405020304" pitchFamily="18" charset="0"/>
              </a:rPr>
              <a:t>interest </a:t>
            </a:r>
            <a:r>
              <a:rPr lang="en-US" sz="2400" dirty="0">
                <a:latin typeface="Times New Roman" panose="02020603050405020304" pitchFamily="18" charset="0"/>
                <a:cs typeface="Times New Roman" panose="02020603050405020304" pitchFamily="18" charset="0"/>
              </a:rPr>
              <a:t>to deal positively with your situation. </a:t>
            </a:r>
            <a:endParaRPr lang="en-US" sz="2400" dirty="0" smtClean="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Although each letter will vary, the following is a good pattern. </a:t>
            </a:r>
            <a:endParaRPr lang="en-US" sz="2400" dirty="0" smtClean="0">
              <a:latin typeface="Times New Roman" panose="02020603050405020304" pitchFamily="18" charset="0"/>
              <a:cs typeface="Times New Roman" panose="02020603050405020304" pitchFamily="18" charset="0"/>
            </a:endParaRPr>
          </a:p>
          <a:p>
            <a:pPr algn="just"/>
            <a:r>
              <a:rPr lang="en-US" sz="2400" dirty="0" smtClean="0">
                <a:latin typeface="Times New Roman" panose="02020603050405020304" pitchFamily="18" charset="0"/>
                <a:cs typeface="Times New Roman" panose="02020603050405020304" pitchFamily="18" charset="0"/>
              </a:rPr>
              <a:t>1</a:t>
            </a:r>
            <a:r>
              <a:rPr lang="en-US" sz="2400" dirty="0">
                <a:solidFill>
                  <a:srgbClr val="FF0000"/>
                </a:solidFill>
                <a:latin typeface="Times New Roman" panose="02020603050405020304" pitchFamily="18" charset="0"/>
                <a:cs typeface="Times New Roman" panose="02020603050405020304" pitchFamily="18" charset="0"/>
              </a:rPr>
              <a:t>. Identify the fault item, including model number, part names, dates, sizes, etc.  Often it is good to enclose a photocopy of the bill. </a:t>
            </a:r>
            <a:endParaRPr lang="en-US" sz="2400" dirty="0" smtClean="0">
              <a:solidFill>
                <a:srgbClr val="FF0000"/>
              </a:solidFill>
              <a:latin typeface="Times New Roman" panose="02020603050405020304" pitchFamily="18" charset="0"/>
              <a:cs typeface="Times New Roman" panose="02020603050405020304" pitchFamily="18" charset="0"/>
            </a:endParaRPr>
          </a:p>
          <a:p>
            <a:pPr algn="just"/>
            <a:r>
              <a:rPr lang="en-US" sz="2400" dirty="0" smtClean="0">
                <a:solidFill>
                  <a:srgbClr val="FF0000"/>
                </a:solidFill>
                <a:latin typeface="Times New Roman" panose="02020603050405020304" pitchFamily="18" charset="0"/>
                <a:cs typeface="Times New Roman" panose="02020603050405020304" pitchFamily="18" charset="0"/>
              </a:rPr>
              <a:t>2</a:t>
            </a:r>
            <a:r>
              <a:rPr lang="en-US" sz="2400" dirty="0">
                <a:solidFill>
                  <a:srgbClr val="FF0000"/>
                </a:solidFill>
                <a:latin typeface="Times New Roman" panose="02020603050405020304" pitchFamily="18" charset="0"/>
                <a:cs typeface="Times New Roman" panose="02020603050405020304" pitchFamily="18" charset="0"/>
              </a:rPr>
              <a:t>. Explain logically and clearly what the problem is.  Do not express an opinion about why the problem occurred, if you have no way of knowing</a:t>
            </a:r>
            <a:r>
              <a:rPr lang="en-US" sz="2400" dirty="0" smtClean="0">
                <a:solidFill>
                  <a:srgbClr val="FF0000"/>
                </a:solidFill>
                <a:latin typeface="Times New Roman" panose="02020603050405020304" pitchFamily="18" charset="0"/>
                <a:cs typeface="Times New Roman" panose="02020603050405020304" pitchFamily="18" charset="0"/>
              </a:rPr>
              <a:t>.</a:t>
            </a:r>
          </a:p>
          <a:p>
            <a:pPr algn="just"/>
            <a:r>
              <a:rPr lang="en-US" sz="2400" dirty="0" smtClean="0">
                <a:solidFill>
                  <a:srgbClr val="FF0000"/>
                </a:solidFill>
                <a:latin typeface="Times New Roman" panose="02020603050405020304" pitchFamily="18" charset="0"/>
                <a:cs typeface="Times New Roman" panose="02020603050405020304" pitchFamily="18" charset="0"/>
              </a:rPr>
              <a:t> </a:t>
            </a:r>
            <a:r>
              <a:rPr lang="en-US" sz="2400" dirty="0">
                <a:solidFill>
                  <a:srgbClr val="FF0000"/>
                </a:solidFill>
                <a:latin typeface="Times New Roman" panose="02020603050405020304" pitchFamily="18" charset="0"/>
                <a:cs typeface="Times New Roman" panose="02020603050405020304" pitchFamily="18" charset="0"/>
              </a:rPr>
              <a:t>3. State specifically what you expect to be done to correct the problem to your satisfaction.  Include contact phone number and deadlines, if </a:t>
            </a:r>
            <a:r>
              <a:rPr lang="en-US" sz="2400" dirty="0" smtClean="0">
                <a:solidFill>
                  <a:srgbClr val="FF0000"/>
                </a:solidFill>
                <a:latin typeface="Times New Roman" panose="02020603050405020304" pitchFamily="18" charset="0"/>
                <a:cs typeface="Times New Roman" panose="02020603050405020304" pitchFamily="18" charset="0"/>
              </a:rPr>
              <a:t>appropriate.</a:t>
            </a:r>
            <a:endParaRPr lang="en-US" sz="2400"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9216384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complaint letter</a:t>
            </a:r>
            <a:endParaRPr lang="en-US" dirty="0"/>
          </a:p>
        </p:txBody>
      </p:sp>
      <p:sp>
        <p:nvSpPr>
          <p:cNvPr id="3" name="Content Placeholder 2"/>
          <p:cNvSpPr>
            <a:spLocks noGrp="1"/>
          </p:cNvSpPr>
          <p:nvPr>
            <p:ph idx="1"/>
          </p:nvPr>
        </p:nvSpPr>
        <p:spPr>
          <a:xfrm>
            <a:off x="244699" y="2084832"/>
            <a:ext cx="11732653" cy="4224528"/>
          </a:xfrm>
        </p:spPr>
        <p:txBody>
          <a:bodyPr>
            <a:normAutofit/>
          </a:bodyPr>
          <a:lstStyle/>
          <a:p>
            <a:pPr algn="just"/>
            <a:r>
              <a:rPr lang="en-US" sz="2400" dirty="0">
                <a:latin typeface="Times New Roman" panose="02020603050405020304" pitchFamily="18" charset="0"/>
                <a:cs typeface="Times New Roman" panose="02020603050405020304" pitchFamily="18" charset="0"/>
              </a:rPr>
              <a:t>On July 19, </a:t>
            </a:r>
            <a:r>
              <a:rPr lang="en-US" sz="2400" dirty="0" smtClean="0">
                <a:latin typeface="Times New Roman" panose="02020603050405020304" pitchFamily="18" charset="0"/>
                <a:cs typeface="Times New Roman" panose="02020603050405020304" pitchFamily="18" charset="0"/>
              </a:rPr>
              <a:t>2016, </a:t>
            </a:r>
            <a:r>
              <a:rPr lang="en-US" sz="2400" dirty="0">
                <a:latin typeface="Times New Roman" panose="02020603050405020304" pitchFamily="18" charset="0"/>
                <a:cs typeface="Times New Roman" panose="02020603050405020304" pitchFamily="18" charset="0"/>
              </a:rPr>
              <a:t>I ordered 14 dozen promotional pens (catalogue # EW -1223) with our company’s name and logo on them.</a:t>
            </a:r>
          </a:p>
          <a:p>
            <a:pPr algn="just"/>
            <a:r>
              <a:rPr lang="en-US" sz="2400" dirty="0">
                <a:latin typeface="Times New Roman" panose="02020603050405020304" pitchFamily="18" charset="0"/>
                <a:cs typeface="Times New Roman" panose="02020603050405020304" pitchFamily="18" charset="0"/>
              </a:rPr>
              <a:t>On August </a:t>
            </a:r>
            <a:r>
              <a:rPr lang="en-US" sz="2400" dirty="0" smtClean="0">
                <a:latin typeface="Times New Roman" panose="02020603050405020304" pitchFamily="18" charset="0"/>
                <a:cs typeface="Times New Roman" panose="02020603050405020304" pitchFamily="18" charset="0"/>
              </a:rPr>
              <a:t>16, 2016, </a:t>
            </a:r>
            <a:r>
              <a:rPr lang="en-US" sz="2400" dirty="0">
                <a:latin typeface="Times New Roman" panose="02020603050405020304" pitchFamily="18" charset="0"/>
                <a:cs typeface="Times New Roman" panose="02020603050405020304" pitchFamily="18" charset="0"/>
              </a:rPr>
              <a:t>I received a shipment from your Halifax warehouse containing pens labelled # EW-1338.  As well, our company name was spelled incorrectly.  I immediately returned the entire order along with an explanatory note.  I have not, however, received the pens I ordered originally and I have had no correspondence from you.  In addition, I have been billed repeatedly.</a:t>
            </a:r>
          </a:p>
          <a:p>
            <a:pPr algn="just"/>
            <a:r>
              <a:rPr lang="en-US" sz="2400" dirty="0">
                <a:latin typeface="Times New Roman" panose="02020603050405020304" pitchFamily="18" charset="0"/>
                <a:cs typeface="Times New Roman" panose="02020603050405020304" pitchFamily="18" charset="0"/>
              </a:rPr>
              <a:t>Please arrange for the correct order to be sent to me before the end of October or cancel my order completely.  I am enclosing a copy of the original order as well as the most recent bill.</a:t>
            </a:r>
          </a:p>
        </p:txBody>
      </p:sp>
    </p:spTree>
    <p:extLst>
      <p:ext uri="{BB962C8B-B14F-4D97-AF65-F5344CB8AC3E}">
        <p14:creationId xmlns:p14="http://schemas.microsoft.com/office/powerpoint/2010/main" val="131572308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complaint letter</a:t>
            </a:r>
            <a:endParaRPr lang="en-US" dirty="0"/>
          </a:p>
        </p:txBody>
      </p:sp>
      <p:sp>
        <p:nvSpPr>
          <p:cNvPr id="3" name="Content Placeholder 2"/>
          <p:cNvSpPr>
            <a:spLocks noGrp="1"/>
          </p:cNvSpPr>
          <p:nvPr>
            <p:ph idx="1"/>
          </p:nvPr>
        </p:nvSpPr>
        <p:spPr>
          <a:xfrm>
            <a:off x="128789" y="2286000"/>
            <a:ext cx="11835683" cy="4462530"/>
          </a:xfrm>
        </p:spPr>
        <p:txBody>
          <a:bodyPr>
            <a:normAutofit/>
          </a:bodyPr>
          <a:lstStyle/>
          <a:p>
            <a:pPr algn="just"/>
            <a:r>
              <a:rPr lang="en-US" sz="2400" dirty="0">
                <a:latin typeface="Times New Roman" panose="02020603050405020304" pitchFamily="18" charset="0"/>
                <a:cs typeface="Times New Roman" panose="02020603050405020304" pitchFamily="18" charset="0"/>
              </a:rPr>
              <a:t>I recently bought and paid for a </a:t>
            </a:r>
            <a:r>
              <a:rPr lang="en-US" sz="2400" dirty="0" err="1">
                <a:latin typeface="Times New Roman" panose="02020603050405020304" pitchFamily="18" charset="0"/>
                <a:cs typeface="Times New Roman" panose="02020603050405020304" pitchFamily="18" charset="0"/>
              </a:rPr>
              <a:t>Coldpoint</a:t>
            </a:r>
            <a:r>
              <a:rPr lang="en-US" sz="2400" dirty="0">
                <a:latin typeface="Times New Roman" panose="02020603050405020304" pitchFamily="18" charset="0"/>
                <a:cs typeface="Times New Roman" panose="02020603050405020304" pitchFamily="18" charset="0"/>
              </a:rPr>
              <a:t> refrigerator from your 1999 Spring and Summer Catalogue.  The item number is 209 453 223 RB, and it is shown on page 273.  It was shipped from Regina and delivered to me on September 13, </a:t>
            </a:r>
            <a:r>
              <a:rPr lang="en-US" sz="2400" dirty="0" smtClean="0">
                <a:latin typeface="Times New Roman" panose="02020603050405020304" pitchFamily="18" charset="0"/>
                <a:cs typeface="Times New Roman" panose="02020603050405020304" pitchFamily="18" charset="0"/>
              </a:rPr>
              <a:t>2016.</a:t>
            </a:r>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Two things need attention.  First, the bottom glass shelf was cracked when the refrigerator arrived.  The delivery driver assured me that someone from your store would call within a week to arrange for a replacement.  So far, I have not heard from anyone.    Second, there is some problem with the defrost system.  Every time, the refrigerator defrosts itself, a puddle of water forms on the floor in front of it.  This is both a nuisance and a danger as someone may slip and fall.</a:t>
            </a:r>
          </a:p>
          <a:p>
            <a:pPr algn="just"/>
            <a:r>
              <a:rPr lang="en-US" sz="2400" dirty="0">
                <a:latin typeface="Times New Roman" panose="02020603050405020304" pitchFamily="18" charset="0"/>
                <a:cs typeface="Times New Roman" panose="02020603050405020304" pitchFamily="18" charset="0"/>
              </a:rPr>
              <a:t>I have shopped successfully at your store for over ten years, and I am sure that you will be as concerned as I am about these problems.  Please contact me during the day at 667-0099 to arrange a time when a service man can fix the defrost system and replace the damaged shelf.</a:t>
            </a:r>
          </a:p>
          <a:p>
            <a:endParaRPr lang="en-US" dirty="0"/>
          </a:p>
        </p:txBody>
      </p:sp>
    </p:spTree>
    <p:extLst>
      <p:ext uri="{BB962C8B-B14F-4D97-AF65-F5344CB8AC3E}">
        <p14:creationId xmlns:p14="http://schemas.microsoft.com/office/powerpoint/2010/main" val="407741316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a:t>
            </a:r>
            <a:endParaRPr lang="en-US" dirty="0"/>
          </a:p>
        </p:txBody>
      </p:sp>
      <p:sp>
        <p:nvSpPr>
          <p:cNvPr id="3" name="Content Placeholder 2"/>
          <p:cNvSpPr>
            <a:spLocks noGrp="1"/>
          </p:cNvSpPr>
          <p:nvPr>
            <p:ph idx="1"/>
          </p:nvPr>
        </p:nvSpPr>
        <p:spPr>
          <a:xfrm>
            <a:off x="334851" y="2286000"/>
            <a:ext cx="11655379" cy="4295104"/>
          </a:xfrm>
        </p:spPr>
        <p:txBody>
          <a:bodyPr>
            <a:normAutofit/>
          </a:bodyPr>
          <a:lstStyle/>
          <a:p>
            <a:pPr algn="just"/>
            <a:r>
              <a:rPr lang="en-US" sz="2400" dirty="0">
                <a:latin typeface="Times New Roman" panose="02020603050405020304" pitchFamily="18" charset="0"/>
                <a:cs typeface="Times New Roman" panose="02020603050405020304" pitchFamily="18" charset="0"/>
              </a:rPr>
              <a:t>Respond to each of the situations below.  Write a letter to the company correctly using full block format.  You may need to make up some of the details of your letters.  </a:t>
            </a:r>
            <a:endParaRPr lang="en-US" sz="2400" dirty="0" smtClean="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a:p>
            <a:pPr algn="just"/>
            <a:r>
              <a:rPr lang="en-US" sz="2400" dirty="0" smtClean="0">
                <a:latin typeface="Times New Roman" panose="02020603050405020304" pitchFamily="18" charset="0"/>
                <a:cs typeface="Times New Roman" panose="02020603050405020304" pitchFamily="18" charset="0"/>
              </a:rPr>
              <a:t>Write </a:t>
            </a:r>
            <a:r>
              <a:rPr lang="en-US" sz="2400" dirty="0">
                <a:latin typeface="Times New Roman" panose="02020603050405020304" pitchFamily="18" charset="0"/>
                <a:cs typeface="Times New Roman" panose="02020603050405020304" pitchFamily="18" charset="0"/>
              </a:rPr>
              <a:t>a letter of complaint to the Maritime Sports Equipment Company about an overcharge of $22.10 on a bicycle you had ordered from them. The original advertisement stated that the bicycle would cost $185.00, plus $25.00 handling charges.  </a:t>
            </a:r>
            <a:endParaRPr lang="en-US" sz="2400" dirty="0" smtClean="0">
              <a:latin typeface="Times New Roman" panose="02020603050405020304" pitchFamily="18" charset="0"/>
              <a:cs typeface="Times New Roman" panose="02020603050405020304" pitchFamily="18" charset="0"/>
            </a:endParaRPr>
          </a:p>
          <a:p>
            <a:pPr algn="just"/>
            <a:r>
              <a:rPr lang="en-US" sz="2400" dirty="0" smtClean="0">
                <a:latin typeface="Times New Roman" panose="02020603050405020304" pitchFamily="18" charset="0"/>
                <a:cs typeface="Times New Roman" panose="02020603050405020304" pitchFamily="18" charset="0"/>
              </a:rPr>
              <a:t>OR</a:t>
            </a:r>
          </a:p>
          <a:p>
            <a:pPr algn="just"/>
            <a:r>
              <a:rPr lang="en-US" sz="2400" dirty="0">
                <a:latin typeface="Times New Roman" panose="02020603050405020304" pitchFamily="18" charset="0"/>
                <a:cs typeface="Times New Roman" panose="02020603050405020304" pitchFamily="18" charset="0"/>
              </a:rPr>
              <a:t>Write a letter to Zap Electric Company explaining that you are returning a recently purchased toaster because it is not working properly.  </a:t>
            </a:r>
            <a:r>
              <a:rPr lang="en-US" sz="2400">
                <a:latin typeface="Times New Roman" panose="02020603050405020304" pitchFamily="18" charset="0"/>
                <a:cs typeface="Times New Roman" panose="02020603050405020304" pitchFamily="18" charset="0"/>
              </a:rPr>
              <a:t>Explain what the problem is and whether you expect it to be repaired or replaced.</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111566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Writing process</a:t>
            </a:r>
            <a:endParaRPr lang="en-US" dirty="0"/>
          </a:p>
        </p:txBody>
      </p:sp>
      <p:sp>
        <p:nvSpPr>
          <p:cNvPr id="3" name="Content Placeholder 2"/>
          <p:cNvSpPr>
            <a:spLocks noGrp="1"/>
          </p:cNvSpPr>
          <p:nvPr>
            <p:ph idx="1"/>
          </p:nvPr>
        </p:nvSpPr>
        <p:spPr/>
        <p:txBody>
          <a:bodyPr>
            <a:normAutofit/>
          </a:bodyPr>
          <a:lstStyle/>
          <a:p>
            <a:pPr algn="just"/>
            <a:r>
              <a:rPr lang="en-US" sz="2800" dirty="0" smtClean="0">
                <a:latin typeface="Times New Roman" panose="02020603050405020304" pitchFamily="18" charset="0"/>
                <a:cs typeface="Times New Roman" panose="02020603050405020304" pitchFamily="18" charset="0"/>
              </a:rPr>
              <a:t>Correspondence involves the implementation of the same principles and practices in the writing process as is necessary for other genres of writing. Give the same careful attention to readers, purpose, context, pre-writing, drafting, and editing that you do in all writing.</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895423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letters</a:t>
            </a:r>
            <a:endParaRPr lang="en-US" dirty="0"/>
          </a:p>
        </p:txBody>
      </p:sp>
      <p:sp>
        <p:nvSpPr>
          <p:cNvPr id="3" name="Content Placeholder 2"/>
          <p:cNvSpPr>
            <a:spLocks noGrp="1"/>
          </p:cNvSpPr>
          <p:nvPr>
            <p:ph idx="1"/>
          </p:nvPr>
        </p:nvSpPr>
        <p:spPr>
          <a:xfrm>
            <a:off x="643944" y="1854557"/>
            <a:ext cx="10844011" cy="4713667"/>
          </a:xfrm>
        </p:spPr>
        <p:txBody>
          <a:bodyPr>
            <a:noAutofit/>
          </a:bodyPr>
          <a:lstStyle/>
          <a:p>
            <a:r>
              <a:rPr lang="en-US" sz="2800" dirty="0" smtClean="0">
                <a:latin typeface="Times New Roman" panose="02020603050405020304" pitchFamily="18" charset="0"/>
                <a:cs typeface="Times New Roman" panose="02020603050405020304" pitchFamily="18" charset="0"/>
              </a:rPr>
              <a:t>Letters are written primarily to people outside the organization and cover a variety of situations, such as,</a:t>
            </a:r>
          </a:p>
          <a:p>
            <a:pPr>
              <a:buFont typeface="Wingdings" panose="05000000000000000000" pitchFamily="2" charset="2"/>
              <a:buChar char="§"/>
            </a:pPr>
            <a:r>
              <a:rPr lang="en-US" sz="2800" dirty="0" smtClean="0">
                <a:latin typeface="Times New Roman" panose="02020603050405020304" pitchFamily="18" charset="0"/>
                <a:cs typeface="Times New Roman" panose="02020603050405020304" pitchFamily="18" charset="0"/>
              </a:rPr>
              <a:t>Requests                             Goodwill messages</a:t>
            </a:r>
          </a:p>
          <a:p>
            <a:pPr>
              <a:buFont typeface="Wingdings" panose="05000000000000000000" pitchFamily="2" charset="2"/>
              <a:buChar char="§"/>
            </a:pPr>
            <a:r>
              <a:rPr lang="en-US" sz="2800" dirty="0" smtClean="0">
                <a:latin typeface="Times New Roman" panose="02020603050405020304" pitchFamily="18" charset="0"/>
                <a:cs typeface="Times New Roman" panose="02020603050405020304" pitchFamily="18" charset="0"/>
              </a:rPr>
              <a:t>Claims                                 Announcements</a:t>
            </a:r>
          </a:p>
          <a:p>
            <a:pPr>
              <a:buFont typeface="Wingdings" panose="05000000000000000000" pitchFamily="2" charset="2"/>
              <a:buChar char="§"/>
            </a:pPr>
            <a:r>
              <a:rPr lang="en-US" sz="2800" dirty="0" smtClean="0">
                <a:latin typeface="Times New Roman" panose="02020603050405020304" pitchFamily="18" charset="0"/>
                <a:cs typeface="Times New Roman" panose="02020603050405020304" pitchFamily="18" charset="0"/>
              </a:rPr>
              <a:t>Adjustments                        Records of agreements</a:t>
            </a:r>
          </a:p>
          <a:p>
            <a:pPr>
              <a:buFont typeface="Wingdings" panose="05000000000000000000" pitchFamily="2" charset="2"/>
              <a:buChar char="§"/>
            </a:pPr>
            <a:r>
              <a:rPr lang="en-US" sz="2800" dirty="0" smtClean="0">
                <a:latin typeface="Times New Roman" panose="02020603050405020304" pitchFamily="18" charset="0"/>
                <a:cs typeface="Times New Roman" panose="02020603050405020304" pitchFamily="18" charset="0"/>
              </a:rPr>
              <a:t>Orders                                  Follow-ups to telephone conversations</a:t>
            </a:r>
          </a:p>
          <a:p>
            <a:pPr>
              <a:buFont typeface="Wingdings" panose="05000000000000000000" pitchFamily="2" charset="2"/>
              <a:buChar char="§"/>
            </a:pPr>
            <a:r>
              <a:rPr lang="en-US" sz="2800" dirty="0" smtClean="0">
                <a:latin typeface="Times New Roman" panose="02020603050405020304" pitchFamily="18" charset="0"/>
                <a:cs typeface="Times New Roman" panose="02020603050405020304" pitchFamily="18" charset="0"/>
              </a:rPr>
              <a:t>Sales                                     Transmittal of technical documents</a:t>
            </a:r>
          </a:p>
          <a:p>
            <a:pPr>
              <a:buFont typeface="Wingdings" panose="05000000000000000000" pitchFamily="2" charset="2"/>
              <a:buChar char="§"/>
            </a:pPr>
            <a:r>
              <a:rPr lang="en-US" sz="2800" dirty="0" smtClean="0">
                <a:latin typeface="Times New Roman" panose="02020603050405020304" pitchFamily="18" charset="0"/>
                <a:cs typeface="Times New Roman" panose="02020603050405020304" pitchFamily="18" charset="0"/>
              </a:rPr>
              <a:t>Credit                                   Job applications</a:t>
            </a:r>
          </a:p>
          <a:p>
            <a:pPr>
              <a:buFont typeface="Wingdings" panose="05000000000000000000" pitchFamily="2" charset="2"/>
              <a:buChar char="§"/>
            </a:pPr>
            <a:r>
              <a:rPr lang="en-US" sz="2800" dirty="0" smtClean="0">
                <a:latin typeface="Times New Roman" panose="02020603050405020304" pitchFamily="18" charset="0"/>
                <a:cs typeface="Times New Roman" panose="02020603050405020304" pitchFamily="18" charset="0"/>
              </a:rPr>
              <a:t>Collections </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35863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memos</a:t>
            </a:r>
            <a:endParaRPr lang="en-US" dirty="0"/>
          </a:p>
        </p:txBody>
      </p:sp>
      <p:sp>
        <p:nvSpPr>
          <p:cNvPr id="3" name="Content Placeholder 2"/>
          <p:cNvSpPr>
            <a:spLocks noGrp="1"/>
          </p:cNvSpPr>
          <p:nvPr>
            <p:ph idx="1"/>
          </p:nvPr>
        </p:nvSpPr>
        <p:spPr>
          <a:xfrm>
            <a:off x="463639" y="1648496"/>
            <a:ext cx="11024315" cy="4660864"/>
          </a:xfrm>
        </p:spPr>
        <p:txBody>
          <a:bodyPr>
            <a:normAutofit/>
          </a:bodyPr>
          <a:lstStyle/>
          <a:p>
            <a:r>
              <a:rPr lang="en-US" sz="2800" dirty="0" smtClean="0">
                <a:latin typeface="Times New Roman" panose="02020603050405020304" pitchFamily="18" charset="0"/>
                <a:cs typeface="Times New Roman" panose="02020603050405020304" pitchFamily="18" charset="0"/>
              </a:rPr>
              <a:t>Memos are written primarily to people inside the organization. With the exception of job applications, memos cover the same topics as letters. In addition, many internal reports, such as, trip reports, progress reports, and short proposals may take memo form.</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3363278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E-mails</a:t>
            </a:r>
            <a:endParaRPr lang="en-US" dirty="0"/>
          </a:p>
        </p:txBody>
      </p:sp>
      <p:sp>
        <p:nvSpPr>
          <p:cNvPr id="3" name="Content Placeholder 2"/>
          <p:cNvSpPr>
            <a:spLocks noGrp="1"/>
          </p:cNvSpPr>
          <p:nvPr>
            <p:ph idx="1"/>
          </p:nvPr>
        </p:nvSpPr>
        <p:spPr/>
        <p:txBody>
          <a:bodyPr>
            <a:normAutofit/>
          </a:bodyPr>
          <a:lstStyle/>
          <a:p>
            <a:pPr algn="just"/>
            <a:r>
              <a:rPr lang="en-US" sz="2400" dirty="0" smtClean="0">
                <a:latin typeface="Times New Roman" panose="02020603050405020304" pitchFamily="18" charset="0"/>
                <a:cs typeface="Times New Roman" panose="02020603050405020304" pitchFamily="18" charset="0"/>
              </a:rPr>
              <a:t>E-mails allow transmission of letters, memos, and other documents. Millions of people use e-mails today because of speedy transmission. Managers can reach dozens of employees quickly. In very formal and crucial scenarios, e-mails must be used with caution.</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9263201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Essential Qualities of a Good Business Letter</a:t>
            </a:r>
          </a:p>
        </p:txBody>
      </p:sp>
      <p:sp>
        <p:nvSpPr>
          <p:cNvPr id="3" name="Content Placeholder 2"/>
          <p:cNvSpPr>
            <a:spLocks noGrp="1"/>
          </p:cNvSpPr>
          <p:nvPr>
            <p:ph idx="1"/>
          </p:nvPr>
        </p:nvSpPr>
        <p:spPr>
          <a:xfrm>
            <a:off x="167425" y="2286000"/>
            <a:ext cx="11848563" cy="4436772"/>
          </a:xfrm>
        </p:spPr>
        <p:txBody>
          <a:bodyPr>
            <a:normAutofit/>
          </a:bodyPr>
          <a:lstStyle/>
          <a:p>
            <a:pPr algn="just"/>
            <a:r>
              <a:rPr lang="en-US" sz="2400" dirty="0">
                <a:latin typeface="Times New Roman" panose="02020603050405020304" pitchFamily="18" charset="0"/>
                <a:cs typeface="Times New Roman" panose="02020603050405020304" pitchFamily="18" charset="0"/>
              </a:rPr>
              <a:t>The </a:t>
            </a: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qualities of a good business letter refer to the quality of language, its presentation, etc. These facilitate quick </a:t>
            </a:r>
            <a:r>
              <a:rPr lang="en-US" sz="2400" dirty="0" smtClean="0">
                <a:latin typeface="Times New Roman" panose="02020603050405020304" pitchFamily="18" charset="0"/>
                <a:cs typeface="Times New Roman" panose="02020603050405020304" pitchFamily="18" charset="0"/>
              </a:rPr>
              <a:t>processing </a:t>
            </a:r>
            <a:r>
              <a:rPr lang="en-US" sz="2400" dirty="0">
                <a:latin typeface="Times New Roman" panose="02020603050405020304" pitchFamily="18" charset="0"/>
                <a:cs typeface="Times New Roman" panose="02020603050405020304" pitchFamily="18" charset="0"/>
              </a:rPr>
              <a:t>of the request and that leads to prompt action. </a:t>
            </a:r>
            <a:endParaRPr lang="en-US" sz="2400" dirty="0" smtClean="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 </a:t>
            </a:r>
            <a:r>
              <a:rPr lang="en-US" sz="2400" u="sng" dirty="0">
                <a:latin typeface="Times New Roman" panose="02020603050405020304" pitchFamily="18" charset="0"/>
                <a:cs typeface="Times New Roman" panose="02020603050405020304" pitchFamily="18" charset="0"/>
              </a:rPr>
              <a:t>Simplicity</a:t>
            </a:r>
            <a:r>
              <a:rPr lang="en-US" sz="2400" dirty="0">
                <a:latin typeface="Times New Roman" panose="02020603050405020304" pitchFamily="18" charset="0"/>
                <a:cs typeface="Times New Roman" panose="02020603050405020304" pitchFamily="18" charset="0"/>
              </a:rPr>
              <a:t> </a:t>
            </a:r>
            <a:endParaRPr lang="en-US" sz="2400" dirty="0" smtClean="0">
              <a:latin typeface="Times New Roman" panose="02020603050405020304" pitchFamily="18" charset="0"/>
              <a:cs typeface="Times New Roman" panose="02020603050405020304" pitchFamily="18" charset="0"/>
            </a:endParaRPr>
          </a:p>
          <a:p>
            <a:pPr algn="just"/>
            <a:r>
              <a:rPr lang="en-US" sz="2400" dirty="0" smtClean="0">
                <a:latin typeface="Times New Roman" panose="02020603050405020304" pitchFamily="18" charset="0"/>
                <a:cs typeface="Times New Roman" panose="02020603050405020304" pitchFamily="18" charset="0"/>
              </a:rPr>
              <a:t>Simple </a:t>
            </a:r>
            <a:r>
              <a:rPr lang="en-US" sz="2400" dirty="0">
                <a:latin typeface="Times New Roman" panose="02020603050405020304" pitchFamily="18" charset="0"/>
                <a:cs typeface="Times New Roman" panose="02020603050405020304" pitchFamily="18" charset="0"/>
              </a:rPr>
              <a:t>and easy language should be used for writing business letters. Difficult words should be strictly avoided, as one cannot expect the reader to refer to the dictionary every time while reading </a:t>
            </a:r>
            <a:r>
              <a:rPr lang="en-US" sz="2400" dirty="0" smtClean="0">
                <a:latin typeface="Times New Roman" panose="02020603050405020304" pitchFamily="18" charset="0"/>
                <a:cs typeface="Times New Roman" panose="02020603050405020304" pitchFamily="18" charset="0"/>
              </a:rPr>
              <a:t>letter.</a:t>
            </a:r>
          </a:p>
          <a:p>
            <a:pPr algn="just"/>
            <a:r>
              <a:rPr lang="en-US" sz="2400" dirty="0">
                <a:latin typeface="Times New Roman" panose="02020603050405020304" pitchFamily="18" charset="0"/>
                <a:cs typeface="Times New Roman" panose="02020603050405020304" pitchFamily="18" charset="0"/>
              </a:rPr>
              <a:t>ii) Clarity </a:t>
            </a:r>
          </a:p>
          <a:p>
            <a:pPr algn="just"/>
            <a:r>
              <a:rPr lang="en-US" sz="2400" dirty="0" smtClean="0">
                <a:latin typeface="Times New Roman" panose="02020603050405020304" pitchFamily="18" charset="0"/>
                <a:cs typeface="Times New Roman" panose="02020603050405020304" pitchFamily="18" charset="0"/>
              </a:rPr>
              <a:t>The </a:t>
            </a:r>
            <a:r>
              <a:rPr lang="en-US" sz="2400" dirty="0">
                <a:latin typeface="Times New Roman" panose="02020603050405020304" pitchFamily="18" charset="0"/>
                <a:cs typeface="Times New Roman" panose="02020603050405020304" pitchFamily="18" charset="0"/>
              </a:rPr>
              <a:t>language should be clear, so that the receive will understand </a:t>
            </a:r>
            <a:r>
              <a:rPr lang="en-US" sz="2400" dirty="0" smtClean="0">
                <a:latin typeface="Times New Roman" panose="02020603050405020304" pitchFamily="18" charset="0"/>
                <a:cs typeface="Times New Roman" panose="02020603050405020304" pitchFamily="18" charset="0"/>
              </a:rPr>
              <a:t>the </a:t>
            </a:r>
            <a:r>
              <a:rPr lang="en-US" sz="2400" dirty="0">
                <a:latin typeface="Times New Roman" panose="02020603050405020304" pitchFamily="18" charset="0"/>
                <a:cs typeface="Times New Roman" panose="02020603050405020304" pitchFamily="18" charset="0"/>
              </a:rPr>
              <a:t>message immediately, easily and correctly. Ambiguous language creates confusion. The letter will serve the purpose if the receiver understands it in the same manner in which it is intended by the sender. </a:t>
            </a: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674188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Essential Qualities of a Good Business Letter</a:t>
            </a:r>
          </a:p>
        </p:txBody>
      </p:sp>
      <p:sp>
        <p:nvSpPr>
          <p:cNvPr id="3" name="Content Placeholder 2"/>
          <p:cNvSpPr>
            <a:spLocks noGrp="1"/>
          </p:cNvSpPr>
          <p:nvPr>
            <p:ph idx="1"/>
          </p:nvPr>
        </p:nvSpPr>
        <p:spPr>
          <a:xfrm>
            <a:off x="141668" y="2286000"/>
            <a:ext cx="11809926" cy="4023360"/>
          </a:xfrm>
        </p:spPr>
        <p:txBody>
          <a:bodyPr>
            <a:normAutofit/>
          </a:bodyPr>
          <a:lstStyle/>
          <a:p>
            <a:pPr algn="just"/>
            <a:r>
              <a:rPr lang="en-US" sz="2400" dirty="0">
                <a:latin typeface="Times New Roman" panose="02020603050405020304" pitchFamily="18" charset="0"/>
                <a:cs typeface="Times New Roman" panose="02020603050405020304" pitchFamily="18" charset="0"/>
              </a:rPr>
              <a:t>(iii) Accuracy - The statements written in the letter should be accurate to, the best of the sender’s knowledge. Accuracy demands that there are no errors in the usage of language - in grammar, spellings, punctuations etc. An accurate letter is always appreciated</a:t>
            </a:r>
            <a:r>
              <a:rPr lang="en-US" sz="2400" dirty="0" smtClean="0">
                <a:latin typeface="Times New Roman" panose="02020603050405020304" pitchFamily="18" charset="0"/>
                <a:cs typeface="Times New Roman" panose="02020603050405020304" pitchFamily="18" charset="0"/>
              </a:rPr>
              <a:t>.</a:t>
            </a:r>
          </a:p>
          <a:p>
            <a:pPr algn="just"/>
            <a:endParaRPr lang="en-US" sz="2400" dirty="0" smtClean="0">
              <a:latin typeface="Times New Roman" panose="02020603050405020304" pitchFamily="18" charset="0"/>
              <a:cs typeface="Times New Roman" panose="02020603050405020304" pitchFamily="18" charset="0"/>
            </a:endParaRPr>
          </a:p>
          <a:p>
            <a:pPr algn="just"/>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(iv) Completeness - A complete letter is one that provides all necessary information to the users. For example, while sending an order we should mention the desirable features of the goods, i.e., their  quality, shape, </a:t>
            </a:r>
            <a:r>
              <a:rPr lang="en-US" sz="2400" dirty="0" err="1">
                <a:latin typeface="Times New Roman" panose="02020603050405020304" pitchFamily="18" charset="0"/>
                <a:cs typeface="Times New Roman" panose="02020603050405020304" pitchFamily="18" charset="0"/>
              </a:rPr>
              <a:t>colour</a:t>
            </a:r>
            <a:r>
              <a:rPr lang="en-US" sz="2400" dirty="0">
                <a:latin typeface="Times New Roman" panose="02020603050405020304" pitchFamily="18" charset="0"/>
                <a:cs typeface="Times New Roman" panose="02020603050405020304" pitchFamily="18" charset="0"/>
              </a:rPr>
              <a:t>, design, quantity, date of delivery, mode of transportation, etc. </a:t>
            </a:r>
          </a:p>
        </p:txBody>
      </p:sp>
    </p:spTree>
    <p:extLst>
      <p:ext uri="{BB962C8B-B14F-4D97-AF65-F5344CB8AC3E}">
        <p14:creationId xmlns:p14="http://schemas.microsoft.com/office/powerpoint/2010/main" val="220379732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Essential Qualities of a Good Business Letter</a:t>
            </a:r>
          </a:p>
        </p:txBody>
      </p:sp>
      <p:sp>
        <p:nvSpPr>
          <p:cNvPr id="3" name="Content Placeholder 2"/>
          <p:cNvSpPr>
            <a:spLocks noGrp="1"/>
          </p:cNvSpPr>
          <p:nvPr>
            <p:ph idx="1"/>
          </p:nvPr>
        </p:nvSpPr>
        <p:spPr>
          <a:xfrm>
            <a:off x="296214" y="2286000"/>
            <a:ext cx="11694017" cy="4023360"/>
          </a:xfrm>
        </p:spPr>
        <p:txBody>
          <a:bodyPr/>
          <a:lstStyle/>
          <a:p>
            <a:pPr algn="just"/>
            <a:r>
              <a:rPr lang="en-US" sz="2400" dirty="0">
                <a:latin typeface="Times New Roman" panose="02020603050405020304" pitchFamily="18" charset="0"/>
                <a:cs typeface="Times New Roman" panose="02020603050405020304" pitchFamily="18" charset="0"/>
              </a:rPr>
              <a:t>(v) Relevance - The letter should contain only essential information. Irrelevant information should not be mentioned while sending any business correspondence</a:t>
            </a:r>
            <a:r>
              <a:rPr lang="en-US" sz="2400" dirty="0" smtClean="0">
                <a:latin typeface="Times New Roman" panose="02020603050405020304" pitchFamily="18" charset="0"/>
                <a:cs typeface="Times New Roman" panose="02020603050405020304" pitchFamily="18" charset="0"/>
              </a:rPr>
              <a:t>.</a:t>
            </a:r>
          </a:p>
          <a:p>
            <a:pPr algn="just"/>
            <a:endParaRPr lang="en-US" sz="2400" dirty="0" smtClean="0">
              <a:latin typeface="Times New Roman" panose="02020603050405020304" pitchFamily="18" charset="0"/>
              <a:cs typeface="Times New Roman" panose="02020603050405020304" pitchFamily="18" charset="0"/>
            </a:endParaRPr>
          </a:p>
          <a:p>
            <a:pPr algn="just"/>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(vi) Courtesy - Courtesy wins the heart of the reader. In business letters, courtesy can be shown/expressed by using words like please, thank you, etc. </a:t>
            </a:r>
            <a:endParaRPr lang="en-US" sz="2400" dirty="0" smtClean="0">
              <a:latin typeface="Times New Roman" panose="02020603050405020304" pitchFamily="18" charset="0"/>
              <a:cs typeface="Times New Roman" panose="02020603050405020304" pitchFamily="18" charset="0"/>
            </a:endParaRPr>
          </a:p>
          <a:p>
            <a:pPr algn="just"/>
            <a:endParaRPr lang="en-US" sz="2400" dirty="0" smtClean="0">
              <a:latin typeface="Times New Roman" panose="02020603050405020304" pitchFamily="18" charset="0"/>
              <a:cs typeface="Times New Roman" panose="02020603050405020304" pitchFamily="18" charset="0"/>
            </a:endParaRPr>
          </a:p>
          <a:p>
            <a:pPr algn="just"/>
            <a:r>
              <a:rPr lang="en-US" sz="2400" dirty="0" smtClean="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vii) Neatness - A neat letter is always impressive. A letter either handwritten or typed, should be neat and attractive in appearance. Overwriting and cuttings should be avoided.</a:t>
            </a:r>
          </a:p>
          <a:p>
            <a:endParaRPr lang="en-US" dirty="0"/>
          </a:p>
        </p:txBody>
      </p:sp>
    </p:spTree>
    <p:extLst>
      <p:ext uri="{BB962C8B-B14F-4D97-AF65-F5344CB8AC3E}">
        <p14:creationId xmlns:p14="http://schemas.microsoft.com/office/powerpoint/2010/main" val="273531220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203</TotalTime>
  <Words>2398</Words>
  <Application>Microsoft Office PowerPoint</Application>
  <PresentationFormat>Widescreen</PresentationFormat>
  <Paragraphs>166</Paragraphs>
  <Slides>28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Times New Roman</vt:lpstr>
      <vt:lpstr>Tw Cen MT</vt:lpstr>
      <vt:lpstr>Tw Cen MT Condensed</vt:lpstr>
      <vt:lpstr>Wingdings</vt:lpstr>
      <vt:lpstr>Wingdings 3</vt:lpstr>
      <vt:lpstr>Integral</vt:lpstr>
      <vt:lpstr>Correspondence</vt:lpstr>
      <vt:lpstr>PowerPoint Presentation</vt:lpstr>
      <vt:lpstr>Writing process</vt:lpstr>
      <vt:lpstr>letters</vt:lpstr>
      <vt:lpstr>memos</vt:lpstr>
      <vt:lpstr>E-mails</vt:lpstr>
      <vt:lpstr>Essential Qualities of a Good Business Letter</vt:lpstr>
      <vt:lpstr>Essential Qualities of a Good Business Letter</vt:lpstr>
      <vt:lpstr>Essential Qualities of a Good Business Letter</vt:lpstr>
      <vt:lpstr>Essential Qualities of a Good Business Letter</vt:lpstr>
      <vt:lpstr>Essential Qualities of a Good Business Letter</vt:lpstr>
      <vt:lpstr>Essential Qualities of a Good Business Letter</vt:lpstr>
      <vt:lpstr>PowerPoint Presentation</vt:lpstr>
      <vt:lpstr> Parts of a Business Letter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LETTERS OF COMPLAINT</vt:lpstr>
      <vt:lpstr>Sample complaint letter</vt:lpstr>
      <vt:lpstr>Sample complaint letter</vt:lpstr>
      <vt:lpstr>exercise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Correspondence</dc:title>
  <dc:creator>Nazia Imam</dc:creator>
  <cp:lastModifiedBy>Nazia Imam</cp:lastModifiedBy>
  <cp:revision>23</cp:revision>
  <dcterms:created xsi:type="dcterms:W3CDTF">2015-04-09T04:32:11Z</dcterms:created>
  <dcterms:modified xsi:type="dcterms:W3CDTF">2018-04-25T04:01:38Z</dcterms:modified>
</cp:coreProperties>
</file>