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7" r:id="rId9"/>
    <p:sldId id="271" r:id="rId10"/>
    <p:sldId id="264" r:id="rId11"/>
    <p:sldId id="265" r:id="rId12"/>
    <p:sldId id="263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18" autoAdjust="0"/>
    <p:restoredTop sz="94660"/>
  </p:normalViewPr>
  <p:slideViewPr>
    <p:cSldViewPr>
      <p:cViewPr varScale="1">
        <p:scale>
          <a:sx n="65" d="100"/>
          <a:sy n="65" d="100"/>
        </p:scale>
        <p:origin x="-130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826A1-CD63-485E-9357-87D49FC0EA2F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7B5B07-C750-4108-8F5F-B956EEA952BA}">
      <dgm:prSet phldrT="[Text]"/>
      <dgm:spPr/>
      <dgm:t>
        <a:bodyPr/>
        <a:lstStyle/>
        <a:p>
          <a:r>
            <a:rPr lang="en-US" dirty="0" smtClean="0"/>
            <a:t>Based on Origin</a:t>
          </a:r>
          <a:endParaRPr lang="en-US" dirty="0"/>
        </a:p>
      </dgm:t>
    </dgm:pt>
    <dgm:pt modelId="{6815D69A-6527-40D0-94DD-4A05574CE719}" type="parTrans" cxnId="{2B680C0B-0CB7-483F-B063-24211AE02CBE}">
      <dgm:prSet/>
      <dgm:spPr/>
      <dgm:t>
        <a:bodyPr/>
        <a:lstStyle/>
        <a:p>
          <a:endParaRPr lang="en-US"/>
        </a:p>
      </dgm:t>
    </dgm:pt>
    <dgm:pt modelId="{D004D046-5116-4459-81D4-43CDE57F5DBC}" type="sibTrans" cxnId="{2B680C0B-0CB7-483F-B063-24211AE02CBE}">
      <dgm:prSet/>
      <dgm:spPr/>
      <dgm:t>
        <a:bodyPr/>
        <a:lstStyle/>
        <a:p>
          <a:endParaRPr lang="en-US"/>
        </a:p>
      </dgm:t>
    </dgm:pt>
    <dgm:pt modelId="{FA9E9F15-BADC-49BD-8899-A7A78F6E8034}">
      <dgm:prSet phldrT="[Text]"/>
      <dgm:spPr/>
      <dgm:t>
        <a:bodyPr/>
        <a:lstStyle/>
        <a:p>
          <a:r>
            <a:rPr lang="en-US" dirty="0" smtClean="0"/>
            <a:t>Solicited</a:t>
          </a:r>
          <a:endParaRPr lang="en-US" dirty="0"/>
        </a:p>
      </dgm:t>
    </dgm:pt>
    <dgm:pt modelId="{04263ADF-2DFA-428F-896D-1DA71535C216}" type="parTrans" cxnId="{D18BF32C-9074-4620-9DA0-F5B49F5E50F8}">
      <dgm:prSet/>
      <dgm:spPr/>
      <dgm:t>
        <a:bodyPr/>
        <a:lstStyle/>
        <a:p>
          <a:endParaRPr lang="en-US"/>
        </a:p>
      </dgm:t>
    </dgm:pt>
    <dgm:pt modelId="{800F0AA7-5DBB-44C4-BA26-E9D0DD571AC6}" type="sibTrans" cxnId="{D18BF32C-9074-4620-9DA0-F5B49F5E50F8}">
      <dgm:prSet/>
      <dgm:spPr/>
      <dgm:t>
        <a:bodyPr/>
        <a:lstStyle/>
        <a:p>
          <a:endParaRPr lang="en-US"/>
        </a:p>
      </dgm:t>
    </dgm:pt>
    <dgm:pt modelId="{4948974B-980E-468B-BD75-24E56118C5D6}">
      <dgm:prSet phldrT="[Text]"/>
      <dgm:spPr/>
      <dgm:t>
        <a:bodyPr/>
        <a:lstStyle/>
        <a:p>
          <a:r>
            <a:rPr lang="en-US" dirty="0" smtClean="0"/>
            <a:t>Unsolicited</a:t>
          </a:r>
          <a:endParaRPr lang="en-US" dirty="0"/>
        </a:p>
      </dgm:t>
    </dgm:pt>
    <dgm:pt modelId="{BC93841D-1AF3-4800-BE97-A9C2EE9FD94C}" type="parTrans" cxnId="{91EA9112-6C2F-44B7-A0FC-012B6C4AE58A}">
      <dgm:prSet/>
      <dgm:spPr/>
      <dgm:t>
        <a:bodyPr/>
        <a:lstStyle/>
        <a:p>
          <a:endParaRPr lang="en-US"/>
        </a:p>
      </dgm:t>
    </dgm:pt>
    <dgm:pt modelId="{4C6291E1-C2C7-4C95-9A0D-D08808549E97}" type="sibTrans" cxnId="{91EA9112-6C2F-44B7-A0FC-012B6C4AE58A}">
      <dgm:prSet/>
      <dgm:spPr/>
      <dgm:t>
        <a:bodyPr/>
        <a:lstStyle/>
        <a:p>
          <a:endParaRPr lang="en-US"/>
        </a:p>
      </dgm:t>
    </dgm:pt>
    <dgm:pt modelId="{006A3F04-BC77-46F4-9801-0EFCFFB0756E}">
      <dgm:prSet phldrT="[Text]"/>
      <dgm:spPr/>
      <dgm:t>
        <a:bodyPr/>
        <a:lstStyle/>
        <a:p>
          <a:r>
            <a:rPr lang="en-US" dirty="0" smtClean="0"/>
            <a:t>Based on Audience </a:t>
          </a:r>
          <a:endParaRPr lang="en-US" dirty="0"/>
        </a:p>
      </dgm:t>
    </dgm:pt>
    <dgm:pt modelId="{F2186ECF-6323-4762-BA23-1F7398433D34}" type="parTrans" cxnId="{B0EABB87-1C78-4BEE-A28E-F49F4CDE89A2}">
      <dgm:prSet/>
      <dgm:spPr/>
      <dgm:t>
        <a:bodyPr/>
        <a:lstStyle/>
        <a:p>
          <a:endParaRPr lang="en-US"/>
        </a:p>
      </dgm:t>
    </dgm:pt>
    <dgm:pt modelId="{2A93DED6-BDBA-41E7-8403-4AD3213CFC32}" type="sibTrans" cxnId="{B0EABB87-1C78-4BEE-A28E-F49F4CDE89A2}">
      <dgm:prSet/>
      <dgm:spPr/>
      <dgm:t>
        <a:bodyPr/>
        <a:lstStyle/>
        <a:p>
          <a:endParaRPr lang="en-US"/>
        </a:p>
      </dgm:t>
    </dgm:pt>
    <dgm:pt modelId="{CF54485B-6C60-43D4-9FD8-F6D79C8A9780}">
      <dgm:prSet phldrT="[Text]"/>
      <dgm:spPr/>
      <dgm:t>
        <a:bodyPr/>
        <a:lstStyle/>
        <a:p>
          <a:r>
            <a:rPr lang="en-US" dirty="0" smtClean="0"/>
            <a:t>Internal</a:t>
          </a:r>
          <a:endParaRPr lang="en-US" dirty="0"/>
        </a:p>
      </dgm:t>
    </dgm:pt>
    <dgm:pt modelId="{9113E107-B5F5-4227-BCD7-A8F65FD256C6}" type="parTrans" cxnId="{023DFF29-EC45-45AE-8EF0-5FAB12727621}">
      <dgm:prSet/>
      <dgm:spPr/>
      <dgm:t>
        <a:bodyPr/>
        <a:lstStyle/>
        <a:p>
          <a:endParaRPr lang="en-US"/>
        </a:p>
      </dgm:t>
    </dgm:pt>
    <dgm:pt modelId="{CA91D249-3389-476C-B18B-BAA5D1BBEAE0}" type="sibTrans" cxnId="{023DFF29-EC45-45AE-8EF0-5FAB12727621}">
      <dgm:prSet/>
      <dgm:spPr/>
      <dgm:t>
        <a:bodyPr/>
        <a:lstStyle/>
        <a:p>
          <a:endParaRPr lang="en-US"/>
        </a:p>
      </dgm:t>
    </dgm:pt>
    <dgm:pt modelId="{9A4226B1-2FB6-4581-AAC9-B1A618993232}">
      <dgm:prSet phldrT="[Text]"/>
      <dgm:spPr/>
      <dgm:t>
        <a:bodyPr/>
        <a:lstStyle/>
        <a:p>
          <a:r>
            <a:rPr lang="en-US" dirty="0" smtClean="0"/>
            <a:t>External</a:t>
          </a:r>
          <a:endParaRPr lang="en-US" dirty="0"/>
        </a:p>
      </dgm:t>
    </dgm:pt>
    <dgm:pt modelId="{4B6F1664-4B67-44D8-AD85-F69BBE24B5BE}" type="parTrans" cxnId="{3388010A-B892-4381-A26B-779DBF53024D}">
      <dgm:prSet/>
      <dgm:spPr/>
      <dgm:t>
        <a:bodyPr/>
        <a:lstStyle/>
        <a:p>
          <a:endParaRPr lang="en-US"/>
        </a:p>
      </dgm:t>
    </dgm:pt>
    <dgm:pt modelId="{D32AF965-4F82-42BF-9239-1CB6DD09E82B}" type="sibTrans" cxnId="{3388010A-B892-4381-A26B-779DBF53024D}">
      <dgm:prSet/>
      <dgm:spPr/>
      <dgm:t>
        <a:bodyPr/>
        <a:lstStyle/>
        <a:p>
          <a:endParaRPr lang="en-US"/>
        </a:p>
      </dgm:t>
    </dgm:pt>
    <dgm:pt modelId="{4755BCD0-94ED-4B30-B106-FBF0E1E015A5}">
      <dgm:prSet phldrT="[Text]"/>
      <dgm:spPr/>
      <dgm:t>
        <a:bodyPr/>
        <a:lstStyle/>
        <a:p>
          <a:r>
            <a:rPr lang="en-US" dirty="0" smtClean="0"/>
            <a:t>Based on Intention</a:t>
          </a:r>
          <a:endParaRPr lang="en-US" dirty="0"/>
        </a:p>
      </dgm:t>
    </dgm:pt>
    <dgm:pt modelId="{B6B7F75A-97E9-4CC1-A8FD-CABAE81B8306}" type="parTrans" cxnId="{53159335-43CF-43C9-B54B-3A5D059627F8}">
      <dgm:prSet/>
      <dgm:spPr/>
      <dgm:t>
        <a:bodyPr/>
        <a:lstStyle/>
        <a:p>
          <a:endParaRPr lang="en-US"/>
        </a:p>
      </dgm:t>
    </dgm:pt>
    <dgm:pt modelId="{0C6F2DD4-888B-407C-A122-0C02DE31CDF6}" type="sibTrans" cxnId="{53159335-43CF-43C9-B54B-3A5D059627F8}">
      <dgm:prSet/>
      <dgm:spPr/>
      <dgm:t>
        <a:bodyPr/>
        <a:lstStyle/>
        <a:p>
          <a:endParaRPr lang="en-US"/>
        </a:p>
      </dgm:t>
    </dgm:pt>
    <dgm:pt modelId="{7C7658EF-A67B-4144-A410-5C91FF47AABF}">
      <dgm:prSet/>
      <dgm:spPr/>
      <dgm:t>
        <a:bodyPr/>
        <a:lstStyle/>
        <a:p>
          <a:r>
            <a:rPr lang="en-US" dirty="0" smtClean="0"/>
            <a:t>Include but not limited to,  1)Planning, 2)Research &amp; 3)Sales</a:t>
          </a:r>
          <a:endParaRPr lang="en-US" dirty="0"/>
        </a:p>
      </dgm:t>
    </dgm:pt>
    <dgm:pt modelId="{5B8A901F-4D84-4634-89B9-40094EF6C911}" type="parTrans" cxnId="{296E6D2B-C336-4FAA-A727-F78C53B9F2AE}">
      <dgm:prSet/>
      <dgm:spPr/>
      <dgm:t>
        <a:bodyPr/>
        <a:lstStyle/>
        <a:p>
          <a:endParaRPr lang="en-US"/>
        </a:p>
      </dgm:t>
    </dgm:pt>
    <dgm:pt modelId="{A85AF936-B822-4423-9550-7AD12AD537F2}" type="sibTrans" cxnId="{296E6D2B-C336-4FAA-A727-F78C53B9F2AE}">
      <dgm:prSet/>
      <dgm:spPr/>
      <dgm:t>
        <a:bodyPr/>
        <a:lstStyle/>
        <a:p>
          <a:endParaRPr lang="en-US"/>
        </a:p>
      </dgm:t>
    </dgm:pt>
    <dgm:pt modelId="{B1BAD370-0874-4301-8371-420DC64D89EB}" type="pres">
      <dgm:prSet presAssocID="{7CB826A1-CD63-485E-9357-87D49FC0EA2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1E842D5-CC25-4825-83A5-9ADB1B2D6852}" type="pres">
      <dgm:prSet presAssocID="{DA7B5B07-C750-4108-8F5F-B956EEA952BA}" presName="linNode" presStyleCnt="0"/>
      <dgm:spPr/>
    </dgm:pt>
    <dgm:pt modelId="{1DC81698-AE65-4439-B514-EA401209D393}" type="pres">
      <dgm:prSet presAssocID="{DA7B5B07-C750-4108-8F5F-B956EEA952BA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FFDE9B-6C5E-4687-B1CF-5117581C4E06}" type="pres">
      <dgm:prSet presAssocID="{DA7B5B07-C750-4108-8F5F-B956EEA952BA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AE19BB-C649-4454-8581-0DEF03340BD1}" type="pres">
      <dgm:prSet presAssocID="{D004D046-5116-4459-81D4-43CDE57F5DBC}" presName="spacing" presStyleCnt="0"/>
      <dgm:spPr/>
    </dgm:pt>
    <dgm:pt modelId="{FFA8BBAE-DA7F-4D55-B07A-12392F6CD15D}" type="pres">
      <dgm:prSet presAssocID="{006A3F04-BC77-46F4-9801-0EFCFFB0756E}" presName="linNode" presStyleCnt="0"/>
      <dgm:spPr/>
    </dgm:pt>
    <dgm:pt modelId="{D11B03B8-1249-42F8-BAA5-C954C68C9AA0}" type="pres">
      <dgm:prSet presAssocID="{006A3F04-BC77-46F4-9801-0EFCFFB0756E}" presName="parentShp" presStyleLbl="node1" presStyleIdx="1" presStyleCnt="3" custLinFactNeighborY="-9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A8235A-88A5-445E-BCA9-2C81D5B23015}" type="pres">
      <dgm:prSet presAssocID="{006A3F04-BC77-46F4-9801-0EFCFFB0756E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F60598-08D8-4A2F-93F4-502DC2130E6D}" type="pres">
      <dgm:prSet presAssocID="{2A93DED6-BDBA-41E7-8403-4AD3213CFC32}" presName="spacing" presStyleCnt="0"/>
      <dgm:spPr/>
    </dgm:pt>
    <dgm:pt modelId="{CA6DD1FF-755D-4F14-AF00-8C18B8FE41CB}" type="pres">
      <dgm:prSet presAssocID="{4755BCD0-94ED-4B30-B106-FBF0E1E015A5}" presName="linNode" presStyleCnt="0"/>
      <dgm:spPr/>
    </dgm:pt>
    <dgm:pt modelId="{D5AC184F-9951-4F2F-838F-70E559F0D26E}" type="pres">
      <dgm:prSet presAssocID="{4755BCD0-94ED-4B30-B106-FBF0E1E015A5}" presName="parentShp" presStyleLbl="node1" presStyleIdx="2" presStyleCnt="3" custLinFactNeighborY="-9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46331-F08C-437B-BE42-373EB964B270}" type="pres">
      <dgm:prSet presAssocID="{4755BCD0-94ED-4B30-B106-FBF0E1E015A5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CB9A37-9E82-42A4-ABFB-59FCD0F1333B}" type="presOf" srcId="{006A3F04-BC77-46F4-9801-0EFCFFB0756E}" destId="{D11B03B8-1249-42F8-BAA5-C954C68C9AA0}" srcOrd="0" destOrd="0" presId="urn:microsoft.com/office/officeart/2005/8/layout/vList6"/>
    <dgm:cxn modelId="{53159335-43CF-43C9-B54B-3A5D059627F8}" srcId="{7CB826A1-CD63-485E-9357-87D49FC0EA2F}" destId="{4755BCD0-94ED-4B30-B106-FBF0E1E015A5}" srcOrd="2" destOrd="0" parTransId="{B6B7F75A-97E9-4CC1-A8FD-CABAE81B8306}" sibTransId="{0C6F2DD4-888B-407C-A122-0C02DE31CDF6}"/>
    <dgm:cxn modelId="{2B680C0B-0CB7-483F-B063-24211AE02CBE}" srcId="{7CB826A1-CD63-485E-9357-87D49FC0EA2F}" destId="{DA7B5B07-C750-4108-8F5F-B956EEA952BA}" srcOrd="0" destOrd="0" parTransId="{6815D69A-6527-40D0-94DD-4A05574CE719}" sibTransId="{D004D046-5116-4459-81D4-43CDE57F5DBC}"/>
    <dgm:cxn modelId="{13347BF3-A448-4EF2-ACAB-E73E3F638D40}" type="presOf" srcId="{9A4226B1-2FB6-4581-AAC9-B1A618993232}" destId="{EEA8235A-88A5-445E-BCA9-2C81D5B23015}" srcOrd="0" destOrd="1" presId="urn:microsoft.com/office/officeart/2005/8/layout/vList6"/>
    <dgm:cxn modelId="{296E6D2B-C336-4FAA-A727-F78C53B9F2AE}" srcId="{4755BCD0-94ED-4B30-B106-FBF0E1E015A5}" destId="{7C7658EF-A67B-4144-A410-5C91FF47AABF}" srcOrd="0" destOrd="0" parTransId="{5B8A901F-4D84-4634-89B9-40094EF6C911}" sibTransId="{A85AF936-B822-4423-9550-7AD12AD537F2}"/>
    <dgm:cxn modelId="{023DFF29-EC45-45AE-8EF0-5FAB12727621}" srcId="{006A3F04-BC77-46F4-9801-0EFCFFB0756E}" destId="{CF54485B-6C60-43D4-9FD8-F6D79C8A9780}" srcOrd="0" destOrd="0" parTransId="{9113E107-B5F5-4227-BCD7-A8F65FD256C6}" sibTransId="{CA91D249-3389-476C-B18B-BAA5D1BBEAE0}"/>
    <dgm:cxn modelId="{D18BF32C-9074-4620-9DA0-F5B49F5E50F8}" srcId="{DA7B5B07-C750-4108-8F5F-B956EEA952BA}" destId="{FA9E9F15-BADC-49BD-8899-A7A78F6E8034}" srcOrd="0" destOrd="0" parTransId="{04263ADF-2DFA-428F-896D-1DA71535C216}" sibTransId="{800F0AA7-5DBB-44C4-BA26-E9D0DD571AC6}"/>
    <dgm:cxn modelId="{CF808A63-82EE-439E-9B31-A8EF5AC32EB4}" type="presOf" srcId="{4755BCD0-94ED-4B30-B106-FBF0E1E015A5}" destId="{D5AC184F-9951-4F2F-838F-70E559F0D26E}" srcOrd="0" destOrd="0" presId="urn:microsoft.com/office/officeart/2005/8/layout/vList6"/>
    <dgm:cxn modelId="{B0EABB87-1C78-4BEE-A28E-F49F4CDE89A2}" srcId="{7CB826A1-CD63-485E-9357-87D49FC0EA2F}" destId="{006A3F04-BC77-46F4-9801-0EFCFFB0756E}" srcOrd="1" destOrd="0" parTransId="{F2186ECF-6323-4762-BA23-1F7398433D34}" sibTransId="{2A93DED6-BDBA-41E7-8403-4AD3213CFC32}"/>
    <dgm:cxn modelId="{B3F5F29E-79F9-4ACA-BE52-FC0C1441BA00}" type="presOf" srcId="{DA7B5B07-C750-4108-8F5F-B956EEA952BA}" destId="{1DC81698-AE65-4439-B514-EA401209D393}" srcOrd="0" destOrd="0" presId="urn:microsoft.com/office/officeart/2005/8/layout/vList6"/>
    <dgm:cxn modelId="{91EA9112-6C2F-44B7-A0FC-012B6C4AE58A}" srcId="{DA7B5B07-C750-4108-8F5F-B956EEA952BA}" destId="{4948974B-980E-468B-BD75-24E56118C5D6}" srcOrd="1" destOrd="0" parTransId="{BC93841D-1AF3-4800-BE97-A9C2EE9FD94C}" sibTransId="{4C6291E1-C2C7-4C95-9A0D-D08808549E97}"/>
    <dgm:cxn modelId="{DA7A9CF2-1199-459C-BBC2-EFAB2013C850}" type="presOf" srcId="{CF54485B-6C60-43D4-9FD8-F6D79C8A9780}" destId="{EEA8235A-88A5-445E-BCA9-2C81D5B23015}" srcOrd="0" destOrd="0" presId="urn:microsoft.com/office/officeart/2005/8/layout/vList6"/>
    <dgm:cxn modelId="{8A86AB12-922C-4921-8B3C-96FF0E527B09}" type="presOf" srcId="{7C7658EF-A67B-4144-A410-5C91FF47AABF}" destId="{D8246331-F08C-437B-BE42-373EB964B270}" srcOrd="0" destOrd="0" presId="urn:microsoft.com/office/officeart/2005/8/layout/vList6"/>
    <dgm:cxn modelId="{3388010A-B892-4381-A26B-779DBF53024D}" srcId="{006A3F04-BC77-46F4-9801-0EFCFFB0756E}" destId="{9A4226B1-2FB6-4581-AAC9-B1A618993232}" srcOrd="1" destOrd="0" parTransId="{4B6F1664-4B67-44D8-AD85-F69BBE24B5BE}" sibTransId="{D32AF965-4F82-42BF-9239-1CB6DD09E82B}"/>
    <dgm:cxn modelId="{958A86F1-D413-4277-BEA4-3B4C9297E358}" type="presOf" srcId="{7CB826A1-CD63-485E-9357-87D49FC0EA2F}" destId="{B1BAD370-0874-4301-8371-420DC64D89EB}" srcOrd="0" destOrd="0" presId="urn:microsoft.com/office/officeart/2005/8/layout/vList6"/>
    <dgm:cxn modelId="{0767246C-117B-4ED7-A791-3D97DCC807E3}" type="presOf" srcId="{FA9E9F15-BADC-49BD-8899-A7A78F6E8034}" destId="{CBFFDE9B-6C5E-4687-B1CF-5117581C4E06}" srcOrd="0" destOrd="0" presId="urn:microsoft.com/office/officeart/2005/8/layout/vList6"/>
    <dgm:cxn modelId="{89B86880-335B-45C7-BEF5-EADCDDA923F4}" type="presOf" srcId="{4948974B-980E-468B-BD75-24E56118C5D6}" destId="{CBFFDE9B-6C5E-4687-B1CF-5117581C4E06}" srcOrd="0" destOrd="1" presId="urn:microsoft.com/office/officeart/2005/8/layout/vList6"/>
    <dgm:cxn modelId="{B0B1C47C-5C7D-444B-A9B1-32F85168D555}" type="presParOf" srcId="{B1BAD370-0874-4301-8371-420DC64D89EB}" destId="{A1E842D5-CC25-4825-83A5-9ADB1B2D6852}" srcOrd="0" destOrd="0" presId="urn:microsoft.com/office/officeart/2005/8/layout/vList6"/>
    <dgm:cxn modelId="{897C71C3-189C-4E7F-A5A9-2ACA25315FA5}" type="presParOf" srcId="{A1E842D5-CC25-4825-83A5-9ADB1B2D6852}" destId="{1DC81698-AE65-4439-B514-EA401209D393}" srcOrd="0" destOrd="0" presId="urn:microsoft.com/office/officeart/2005/8/layout/vList6"/>
    <dgm:cxn modelId="{5C56603C-76CE-4E9C-A975-668C8BF32483}" type="presParOf" srcId="{A1E842D5-CC25-4825-83A5-9ADB1B2D6852}" destId="{CBFFDE9B-6C5E-4687-B1CF-5117581C4E06}" srcOrd="1" destOrd="0" presId="urn:microsoft.com/office/officeart/2005/8/layout/vList6"/>
    <dgm:cxn modelId="{1E8C0C15-2998-4BD7-B928-BDE8EF233953}" type="presParOf" srcId="{B1BAD370-0874-4301-8371-420DC64D89EB}" destId="{4EAE19BB-C649-4454-8581-0DEF03340BD1}" srcOrd="1" destOrd="0" presId="urn:microsoft.com/office/officeart/2005/8/layout/vList6"/>
    <dgm:cxn modelId="{2D677975-3BC4-4590-9A9C-CF5CCB170BAB}" type="presParOf" srcId="{B1BAD370-0874-4301-8371-420DC64D89EB}" destId="{FFA8BBAE-DA7F-4D55-B07A-12392F6CD15D}" srcOrd="2" destOrd="0" presId="urn:microsoft.com/office/officeart/2005/8/layout/vList6"/>
    <dgm:cxn modelId="{A796EECF-C9FC-4890-B60A-A0DF3DC08013}" type="presParOf" srcId="{FFA8BBAE-DA7F-4D55-B07A-12392F6CD15D}" destId="{D11B03B8-1249-42F8-BAA5-C954C68C9AA0}" srcOrd="0" destOrd="0" presId="urn:microsoft.com/office/officeart/2005/8/layout/vList6"/>
    <dgm:cxn modelId="{417F9099-DEFA-4333-8F95-2DCA5FE2DC98}" type="presParOf" srcId="{FFA8BBAE-DA7F-4D55-B07A-12392F6CD15D}" destId="{EEA8235A-88A5-445E-BCA9-2C81D5B23015}" srcOrd="1" destOrd="0" presId="urn:microsoft.com/office/officeart/2005/8/layout/vList6"/>
    <dgm:cxn modelId="{C9982EBE-0BE6-4CB3-B8EC-3A2DF5A999CC}" type="presParOf" srcId="{B1BAD370-0874-4301-8371-420DC64D89EB}" destId="{22F60598-08D8-4A2F-93F4-502DC2130E6D}" srcOrd="3" destOrd="0" presId="urn:microsoft.com/office/officeart/2005/8/layout/vList6"/>
    <dgm:cxn modelId="{B46D96D4-248B-4CAD-8403-36F11368D076}" type="presParOf" srcId="{B1BAD370-0874-4301-8371-420DC64D89EB}" destId="{CA6DD1FF-755D-4F14-AF00-8C18B8FE41CB}" srcOrd="4" destOrd="0" presId="urn:microsoft.com/office/officeart/2005/8/layout/vList6"/>
    <dgm:cxn modelId="{6C2D160A-B078-43CD-B6A1-5966408CF9ED}" type="presParOf" srcId="{CA6DD1FF-755D-4F14-AF00-8C18B8FE41CB}" destId="{D5AC184F-9951-4F2F-838F-70E559F0D26E}" srcOrd="0" destOrd="0" presId="urn:microsoft.com/office/officeart/2005/8/layout/vList6"/>
    <dgm:cxn modelId="{71D1A2AF-5543-4C36-843A-FF8A3C5EC19C}" type="presParOf" srcId="{CA6DD1FF-755D-4F14-AF00-8C18B8FE41CB}" destId="{D8246331-F08C-437B-BE42-373EB964B270}" srcOrd="1" destOrd="0" presId="urn:microsoft.com/office/officeart/2005/8/layout/vList6"/>
  </dgm:cxnLst>
  <dgm:bg/>
  <dgm:whole>
    <a:ln>
      <a:solidFill>
        <a:srgbClr val="7030A0"/>
      </a:solidFill>
    </a:ln>
  </dgm:whole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458200" cy="1470025"/>
          </a:xfrm>
        </p:spPr>
        <p:txBody>
          <a:bodyPr/>
          <a:lstStyle/>
          <a:p>
            <a:r>
              <a:rPr lang="en-US" b="1" dirty="0" smtClean="0"/>
              <a:t>TECHNICAL </a:t>
            </a:r>
            <a:r>
              <a:rPr lang="en-US" b="1" smtClean="0"/>
              <a:t>(Business) </a:t>
            </a:r>
            <a:r>
              <a:rPr lang="en-US" b="1" dirty="0" smtClean="0"/>
              <a:t>PROPOSALS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 SHORT INTRODUCTION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Format of a Technical Proposal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INTRODUCTION:</a:t>
            </a:r>
          </a:p>
          <a:p>
            <a:pPr>
              <a:buNone/>
            </a:pPr>
            <a:endParaRPr lang="en-US" sz="2400" b="1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a relevant problem.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Discuss its drawbacks and future threats it poses, its background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Justify a need for solving the problem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Mention the purpose of your proposal with a brief summary of your recommended solution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Give outline of the future topics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PROPOSED SOLUTION: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Explain and elaborate  your solution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Describe the benefits and feasibility of the proposed solution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Give adequate details to facilitate decision making and get acceptance.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Explain in detail the implementation plan for your proposed solution. Use sub-headings to give precise and clear advice on the following aspects of the implementation action plan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Format of a Technical Proposal</a:t>
            </a:r>
            <a:endParaRPr lang="en-US" sz="32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508" indent="-571500">
              <a:buFont typeface="+mj-lt"/>
              <a:buAutoNum type="romanUcPeriod"/>
            </a:pPr>
            <a:r>
              <a:rPr lang="en-US" dirty="0" smtClean="0"/>
              <a:t>Technical Approach and Procedure</a:t>
            </a:r>
          </a:p>
          <a:p>
            <a:pPr marL="635508" indent="-571500">
              <a:buFont typeface="+mj-lt"/>
              <a:buAutoNum type="romanUcPeriod"/>
            </a:pPr>
            <a:r>
              <a:rPr lang="en-US" dirty="0" smtClean="0"/>
              <a:t>Project Management Plan-The How and When</a:t>
            </a:r>
          </a:p>
          <a:p>
            <a:pPr marL="635508" indent="-571500">
              <a:buFont typeface="+mj-lt"/>
              <a:buAutoNum type="romanUcPeriod"/>
            </a:pPr>
            <a:r>
              <a:rPr lang="en-US" dirty="0" smtClean="0"/>
              <a:t>Requirements, Adjustments, Budget</a:t>
            </a:r>
          </a:p>
          <a:p>
            <a:pPr marL="635508" indent="-571500">
              <a:buFont typeface="+mj-lt"/>
              <a:buAutoNum type="romanUcPeriod"/>
            </a:pPr>
            <a:endParaRPr lang="en-US" dirty="0" smtClean="0"/>
          </a:p>
          <a:p>
            <a:pPr marL="635508" indent="-571500">
              <a:buNone/>
            </a:pPr>
            <a:r>
              <a:rPr lang="en-US" dirty="0" smtClean="0"/>
              <a:t>To be more specific, give details on the following under separate headings:</a:t>
            </a:r>
          </a:p>
          <a:p>
            <a:pPr marL="635508" indent="-571500">
              <a:buFont typeface="Wingdings" pitchFamily="2" charset="2"/>
              <a:buChar char="v"/>
            </a:pPr>
            <a:r>
              <a:rPr lang="en-US" dirty="0" smtClean="0"/>
              <a:t>Needed equipment/personnel</a:t>
            </a:r>
          </a:p>
          <a:p>
            <a:pPr marL="635508" indent="-57150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Format of a Technical Proposal</a:t>
            </a:r>
            <a:endParaRPr lang="en-US" sz="32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Schedule: Tasks/Stages with dates, duration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Budget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Evaluation System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Expected Benefits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Summary/Conclusion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Format of a Technical Proposal</a:t>
            </a:r>
            <a:endParaRPr lang="en-US" sz="32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Agree???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discuss problems and solutions daily??</a:t>
            </a:r>
          </a:p>
          <a:p>
            <a:r>
              <a:rPr lang="en-US" dirty="0" smtClean="0"/>
              <a:t>We identify, recognize specific problems and propose solutions???</a:t>
            </a:r>
          </a:p>
          <a:p>
            <a:r>
              <a:rPr lang="en-US" dirty="0" smtClean="0"/>
              <a:t>We feel we have ideas about improvising something.</a:t>
            </a:r>
          </a:p>
          <a:p>
            <a:r>
              <a:rPr lang="en-US" dirty="0" smtClean="0"/>
              <a:t>We have better plans, strategies and techniques to achieve an objective, accomplish a task.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81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Technical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technical proposal is a formal, professional, organized, and systematic way of offering suggestions, solutions, or recommendations</a:t>
            </a:r>
          </a:p>
          <a:p>
            <a:r>
              <a:rPr lang="en-US" dirty="0" smtClean="0"/>
              <a:t>A proposal suggests new ways of responding to specific company situations, or they suggest solutions to identified problems.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57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write a Proposal to make suggestions???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9600" b="1" dirty="0" smtClean="0"/>
              <a:t>?</a:t>
            </a:r>
            <a:endParaRPr lang="en-US" sz="9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81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PURPOSE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a Proposal precisely present??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Suggestions, recommendations</a:t>
            </a:r>
          </a:p>
          <a:p>
            <a:r>
              <a:rPr lang="en-US" dirty="0" smtClean="0"/>
              <a:t>Solution</a:t>
            </a:r>
          </a:p>
          <a:p>
            <a:r>
              <a:rPr lang="en-US" dirty="0" smtClean="0"/>
              <a:t>Strategies, methods, techniques</a:t>
            </a:r>
          </a:p>
          <a:p>
            <a:r>
              <a:rPr lang="en-US" dirty="0" smtClean="0"/>
              <a:t>Relevant plan of action</a:t>
            </a:r>
          </a:p>
          <a:p>
            <a:r>
              <a:rPr lang="en-US" dirty="0" smtClean="0"/>
              <a:t>Ideas-developed and presented as a viable solution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   </a:t>
            </a:r>
            <a:r>
              <a:rPr lang="en-US" b="1" i="1" dirty="0" smtClean="0"/>
              <a:t>Recommendations are given along with implementation plans based on a proper feasibility assessment.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81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PURPOSE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come up with Proposal Ideas??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Critical thinking</a:t>
            </a:r>
          </a:p>
          <a:p>
            <a:r>
              <a:rPr lang="en-US" dirty="0" smtClean="0"/>
              <a:t>Address organizational, social, business, etc problems. First identify problems.</a:t>
            </a:r>
          </a:p>
          <a:p>
            <a:r>
              <a:rPr lang="en-US" dirty="0" smtClean="0"/>
              <a:t>Think of relevant innovation ideas</a:t>
            </a:r>
          </a:p>
          <a:p>
            <a:r>
              <a:rPr lang="en-US" dirty="0" smtClean="0"/>
              <a:t>Think of improvisation ideas</a:t>
            </a:r>
          </a:p>
          <a:p>
            <a:r>
              <a:rPr lang="en-US" dirty="0" smtClean="0"/>
              <a:t>Problems or weaknesses of current methods, procedures, strategies</a:t>
            </a:r>
          </a:p>
          <a:p>
            <a:r>
              <a:rPr lang="en-US" dirty="0" smtClean="0"/>
              <a:t>Think of ways better than the ones being used in order to achieve aims and goals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Types of Proposals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Qualities of a good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persuasive</a:t>
            </a:r>
          </a:p>
          <a:p>
            <a:r>
              <a:rPr lang="en-US" dirty="0" smtClean="0"/>
              <a:t>Motivational</a:t>
            </a:r>
          </a:p>
          <a:p>
            <a:r>
              <a:rPr lang="en-US" dirty="0" smtClean="0"/>
              <a:t>Inspiring</a:t>
            </a:r>
          </a:p>
          <a:p>
            <a:r>
              <a:rPr lang="en-US" dirty="0" smtClean="0"/>
              <a:t>Convincing</a:t>
            </a:r>
          </a:p>
          <a:p>
            <a:r>
              <a:rPr lang="en-US" dirty="0" smtClean="0"/>
              <a:t>Informative</a:t>
            </a:r>
          </a:p>
          <a:p>
            <a:r>
              <a:rPr lang="en-US" dirty="0" smtClean="0"/>
              <a:t>Detailed and Precise</a:t>
            </a:r>
          </a:p>
          <a:p>
            <a:r>
              <a:rPr lang="en-US" dirty="0" smtClean="0"/>
              <a:t>Appeals to both the heart and the mind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Guidelines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 it clear, informative and realistic</a:t>
            </a:r>
          </a:p>
          <a:p>
            <a:r>
              <a:rPr lang="en-US" dirty="0" smtClean="0"/>
              <a:t>Design an appealing format</a:t>
            </a:r>
          </a:p>
          <a:p>
            <a:pPr lvl="3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Layout, graphics, headings, lists </a:t>
            </a:r>
          </a:p>
          <a:p>
            <a:r>
              <a:rPr lang="en-US" dirty="0" smtClean="0"/>
              <a:t>Write a clear title</a:t>
            </a:r>
          </a:p>
          <a:p>
            <a:pPr lvl="3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Compare “ </a:t>
            </a:r>
            <a:r>
              <a:rPr lang="en-US" b="1" i="1" dirty="0" smtClean="0">
                <a:solidFill>
                  <a:schemeClr val="bg1">
                    <a:lumMod val="95000"/>
                  </a:schemeClr>
                </a:solidFill>
              </a:rPr>
              <a:t>Recommended Improvements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” with </a:t>
            </a:r>
            <a:r>
              <a:rPr lang="en-US" b="1" i="1" dirty="0" smtClean="0">
                <a:solidFill>
                  <a:schemeClr val="bg1">
                    <a:lumMod val="95000"/>
                  </a:schemeClr>
                </a:solidFill>
              </a:rPr>
              <a:t>“Recommended wastewater treatment”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Include supporting material</a:t>
            </a:r>
          </a:p>
          <a:p>
            <a:pPr lvl="3">
              <a:buFont typeface="Wingdings" pitchFamily="2" charset="2"/>
              <a:buChar char="ü"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Maps, Blueprints, Specifications, Calculations etc</a:t>
            </a:r>
          </a:p>
          <a:p>
            <a:r>
              <a:rPr lang="en-US" dirty="0" smtClean="0"/>
              <a:t>Focus on the problem and its solution</a:t>
            </a:r>
          </a:p>
          <a:p>
            <a:pPr lvl="2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</a:rPr>
              <a:t>Background, Statement of </a:t>
            </a:r>
            <a:r>
              <a:rPr lang="en-US" b="1" dirty="0" err="1" smtClean="0">
                <a:solidFill>
                  <a:schemeClr val="bg1"/>
                </a:solidFill>
              </a:rPr>
              <a:t>Prob</a:t>
            </a:r>
            <a:r>
              <a:rPr lang="en-US" b="1" dirty="0" smtClean="0">
                <a:solidFill>
                  <a:schemeClr val="bg1"/>
                </a:solidFill>
              </a:rPr>
              <a:t>, objective or solution </a:t>
            </a:r>
          </a:p>
          <a:p>
            <a:r>
              <a:rPr lang="en-US" dirty="0" smtClean="0"/>
              <a:t>Analyze Audience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>
              <a:buFont typeface="Wingdings" pitchFamily="2" charset="2"/>
              <a:buChar char="ü"/>
            </a:pP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000" y="5638800"/>
            <a:ext cx="1600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6019800"/>
            <a:ext cx="1600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6400800"/>
            <a:ext cx="1600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219</TotalTime>
  <Words>494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TECHNICAL (Business) PROPOSALS</vt:lpstr>
      <vt:lpstr>Do You Agree???</vt:lpstr>
      <vt:lpstr>What is a Technical Proposal</vt:lpstr>
      <vt:lpstr>Why write a Proposal to make suggestions???</vt:lpstr>
      <vt:lpstr>What does a Proposal precisely present??</vt:lpstr>
      <vt:lpstr>How do I come up with Proposal Ideas??</vt:lpstr>
      <vt:lpstr>Types of Proposals</vt:lpstr>
      <vt:lpstr>Qualities of a good Proposal</vt:lpstr>
      <vt:lpstr>Guidelines</vt:lpstr>
      <vt:lpstr>Format of a Technical Proposal</vt:lpstr>
      <vt:lpstr>Format of a Technical Proposal</vt:lpstr>
      <vt:lpstr>Format of a Technical Proposal</vt:lpstr>
      <vt:lpstr>Format of a Technical Proposal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PROPOSALS</dc:title>
  <dc:creator>dellpc</dc:creator>
  <cp:lastModifiedBy>dellpc</cp:lastModifiedBy>
  <cp:revision>29</cp:revision>
  <dcterms:created xsi:type="dcterms:W3CDTF">2006-08-16T00:00:00Z</dcterms:created>
  <dcterms:modified xsi:type="dcterms:W3CDTF">2022-06-05T04:24:22Z</dcterms:modified>
</cp:coreProperties>
</file>