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12"/>
  </p:notesMasterIdLst>
  <p:sldIdLst>
    <p:sldId id="256" r:id="rId2"/>
    <p:sldId id="265" r:id="rId3"/>
    <p:sldId id="263" r:id="rId4"/>
    <p:sldId id="264" r:id="rId5"/>
    <p:sldId id="257" r:id="rId6"/>
    <p:sldId id="258" r:id="rId7"/>
    <p:sldId id="259"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5" d="100"/>
          <a:sy n="65" d="100"/>
        </p:scale>
        <p:origin x="-644" y="-6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6D0D3A-A09C-40D9-ACD6-046BC520AD0C}" type="datetimeFigureOut">
              <a:rPr lang="en-US" smtClean="0"/>
              <a:pPr/>
              <a:t>4/14/2022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95577E-E6C2-437F-ADF6-9ABF94C3540B}" type="slidenum">
              <a:rPr lang="en-US" smtClean="0"/>
              <a:pPr/>
              <a:t>‹#›</a:t>
            </a:fld>
            <a:endParaRPr lang="en-US"/>
          </a:p>
        </p:txBody>
      </p:sp>
    </p:spTree>
    <p:extLst>
      <p:ext uri="{BB962C8B-B14F-4D97-AF65-F5344CB8AC3E}">
        <p14:creationId xmlns:p14="http://schemas.microsoft.com/office/powerpoint/2010/main" xmlns="" val="1549562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95577E-E6C2-437F-ADF6-9ABF94C3540B}" type="slidenum">
              <a:rPr lang="en-US" smtClean="0"/>
              <a:pPr/>
              <a:t>4</a:t>
            </a:fld>
            <a:endParaRPr lang="en-US"/>
          </a:p>
        </p:txBody>
      </p:sp>
    </p:spTree>
    <p:extLst>
      <p:ext uri="{BB962C8B-B14F-4D97-AF65-F5344CB8AC3E}">
        <p14:creationId xmlns:p14="http://schemas.microsoft.com/office/powerpoint/2010/main" xmlns="" val="401417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1"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914400" y="3355848"/>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543FB180-11A9-43EB-BBAC-43F27801FA55}" type="datetimeFigureOut">
              <a:rPr lang="en-US" smtClean="0"/>
              <a:pPr/>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A1015-4CB6-4EE9-8EAC-5E60D8ED312D}" type="slidenum">
              <a:rPr lang="en-US" smtClean="0"/>
              <a:pPr/>
              <a:t>‹#›</a:t>
            </a:fld>
            <a:endParaRPr lang="en-US"/>
          </a:p>
        </p:txBody>
      </p:sp>
      <p:sp>
        <p:nvSpPr>
          <p:cNvPr id="10" name="Rectangle 9"/>
          <p:cNvSpPr/>
          <p:nvPr/>
        </p:nvSpPr>
        <p:spPr bwMode="invGray">
          <a:xfrm>
            <a:off x="0"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3FB180-11A9-43EB-BBAC-43F27801FA55}" type="datetimeFigureOut">
              <a:rPr lang="en-US" smtClean="0"/>
              <a:pPr/>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A1015-4CB6-4EE9-8EAC-5E60D8ED312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8863584"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9042400" y="274641"/>
            <a:ext cx="2540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304801"/>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3FB180-11A9-43EB-BBAC-43F27801FA55}" type="datetimeFigureOut">
              <a:rPr lang="en-US" smtClean="0"/>
              <a:pPr/>
              <a:t>4/14/2022</a:t>
            </a:fld>
            <a:endParaRPr lang="en-US"/>
          </a:p>
        </p:txBody>
      </p:sp>
      <p:sp>
        <p:nvSpPr>
          <p:cNvPr id="5" name="Footer Placeholder 4"/>
          <p:cNvSpPr>
            <a:spLocks noGrp="1"/>
          </p:cNvSpPr>
          <p:nvPr>
            <p:ph type="ftr" sz="quarter" idx="11"/>
          </p:nvPr>
        </p:nvSpPr>
        <p:spPr>
          <a:xfrm>
            <a:off x="3520796" y="6377460"/>
            <a:ext cx="5115205" cy="365125"/>
          </a:xfrm>
        </p:spPr>
        <p:txBody>
          <a:bodyPr/>
          <a:lstStyle/>
          <a:p>
            <a:endParaRPr lang="en-US"/>
          </a:p>
        </p:txBody>
      </p:sp>
      <p:sp>
        <p:nvSpPr>
          <p:cNvPr id="6" name="Slide Number Placeholder 5"/>
          <p:cNvSpPr>
            <a:spLocks noGrp="1"/>
          </p:cNvSpPr>
          <p:nvPr>
            <p:ph type="sldNum" sz="quarter" idx="12"/>
          </p:nvPr>
        </p:nvSpPr>
        <p:spPr/>
        <p:txBody>
          <a:bodyPr/>
          <a:lstStyle/>
          <a:p>
            <a:fld id="{ACCA1015-4CB6-4EE9-8EAC-5E60D8ED312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5448"/>
            <a:ext cx="109728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3FB180-11A9-43EB-BBAC-43F27801FA55}" type="datetimeFigureOut">
              <a:rPr lang="en-US" smtClean="0"/>
              <a:pPr/>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A1015-4CB6-4EE9-8EAC-5E60D8ED312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999744" y="118872"/>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43FB180-11A9-43EB-BBAC-43F27801FA55}" type="datetimeFigureOut">
              <a:rPr lang="en-US" smtClean="0"/>
              <a:pPr/>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CA1015-4CB6-4EE9-8EAC-5E60D8ED312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43FB180-11A9-43EB-BBAC-43F27801FA55}" type="datetimeFigureOut">
              <a:rPr lang="en-US" smtClean="0"/>
              <a:pPr/>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CA1015-4CB6-4EE9-8EAC-5E60D8ED312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698988"/>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6193368" y="1698988"/>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6193368"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43FB180-11A9-43EB-BBAC-43F27801FA55}" type="datetimeFigureOut">
              <a:rPr lang="en-US" smtClean="0"/>
              <a:pPr/>
              <a:t>4/14/2022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CA1015-4CB6-4EE9-8EAC-5E60D8ED312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3FB180-11A9-43EB-BBAC-43F27801FA55}" type="datetimeFigureOut">
              <a:rPr lang="en-US" smtClean="0"/>
              <a:pPr/>
              <a:t>4/14/2022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CA1015-4CB6-4EE9-8EAC-5E60D8ED312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3FB180-11A9-43EB-BBAC-43F27801FA55}" type="datetimeFigureOut">
              <a:rPr lang="en-US" smtClean="0"/>
              <a:pPr/>
              <a:t>4/14/2022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CA1015-4CB6-4EE9-8EAC-5E60D8ED312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4025837"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3FB180-11A9-43EB-BBAC-43F27801FA55}" type="datetimeFigureOut">
              <a:rPr lang="en-US" smtClean="0"/>
              <a:pPr/>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CA1015-4CB6-4EE9-8EAC-5E60D8ED312D}" type="slidenum">
              <a:rPr lang="en-US" smtClean="0"/>
              <a:pPr/>
              <a:t>‹#›</a:t>
            </a:fld>
            <a:endParaRPr lang="en-US"/>
          </a:p>
        </p:txBody>
      </p:sp>
      <p:sp>
        <p:nvSpPr>
          <p:cNvPr id="12" name="Rectangle 11"/>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5448"/>
            <a:ext cx="3366867"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871741" y="1484808"/>
            <a:ext cx="8329863"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219456"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219456" y="1170432"/>
            <a:ext cx="3364992" cy="201168"/>
          </a:xfrm>
        </p:spPr>
        <p:txBody>
          <a:bodyPr/>
          <a:lstStyle/>
          <a:p>
            <a:fld id="{543FB180-11A9-43EB-BBAC-43F27801FA55}" type="datetimeFigureOut">
              <a:rPr lang="en-US" smtClean="0"/>
              <a:pPr/>
              <a:t>4/14/2022</a:t>
            </a:fld>
            <a:endParaRPr lang="en-US"/>
          </a:p>
        </p:txBody>
      </p:sp>
      <p:sp>
        <p:nvSpPr>
          <p:cNvPr id="11" name="Rectangle 10"/>
          <p:cNvSpPr/>
          <p:nvPr/>
        </p:nvSpPr>
        <p:spPr>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4047744" y="1170432"/>
            <a:ext cx="6925056"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11119104" y="1170432"/>
            <a:ext cx="978485" cy="201168"/>
          </a:xfrm>
        </p:spPr>
        <p:txBody>
          <a:bodyPr/>
          <a:lstStyle/>
          <a:p>
            <a:fld id="{ACCA1015-4CB6-4EE9-8EAC-5E60D8ED312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1" y="1"/>
            <a:ext cx="12191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609600" y="152400"/>
            <a:ext cx="109728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775192"/>
            <a:ext cx="109728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609600" y="6476999"/>
            <a:ext cx="28448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543FB180-11A9-43EB-BBAC-43F27801FA55}" type="datetimeFigureOut">
              <a:rPr lang="en-US" smtClean="0"/>
              <a:pPr/>
              <a:t>4/14/2022</a:t>
            </a:fld>
            <a:endParaRPr lang="en-US"/>
          </a:p>
        </p:txBody>
      </p:sp>
      <p:sp>
        <p:nvSpPr>
          <p:cNvPr id="5" name="Footer Placeholder 4"/>
          <p:cNvSpPr>
            <a:spLocks noGrp="1"/>
          </p:cNvSpPr>
          <p:nvPr>
            <p:ph type="ftr" sz="quarter" idx="3"/>
          </p:nvPr>
        </p:nvSpPr>
        <p:spPr>
          <a:xfrm>
            <a:off x="3520796" y="6476999"/>
            <a:ext cx="734362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10939195" y="6476999"/>
            <a:ext cx="978485"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ACCA1015-4CB6-4EE9-8EAC-5E60D8ED312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Requirements, Design, Testing Sections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xmlns="" val="609733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 and Evaluation</a:t>
            </a:r>
            <a:endParaRPr lang="en-US" dirty="0"/>
          </a:p>
        </p:txBody>
      </p:sp>
      <p:sp>
        <p:nvSpPr>
          <p:cNvPr id="3" name="Content Placeholder 2"/>
          <p:cNvSpPr>
            <a:spLocks noGrp="1"/>
          </p:cNvSpPr>
          <p:nvPr>
            <p:ph idx="1"/>
          </p:nvPr>
        </p:nvSpPr>
        <p:spPr>
          <a:xfrm>
            <a:off x="677333" y="1440873"/>
            <a:ext cx="10830487" cy="4600489"/>
          </a:xfrm>
        </p:spPr>
        <p:txBody>
          <a:bodyPr>
            <a:noAutofit/>
          </a:bodyPr>
          <a:lstStyle/>
          <a:p>
            <a:endParaRPr lang="en-US" sz="2400" dirty="0" smtClean="0"/>
          </a:p>
          <a:p>
            <a:endParaRPr lang="en-US" sz="2400" dirty="0" smtClean="0"/>
          </a:p>
          <a:p>
            <a:r>
              <a:rPr lang="en-US" sz="2400" dirty="0" smtClean="0"/>
              <a:t>In </a:t>
            </a:r>
            <a:r>
              <a:rPr lang="en-US" sz="2400" dirty="0"/>
              <a:t>this section you should describe to what extent you achieved your goals. You should describe how you demonstrated that the system works as intended (or not, as the case may be). Include comprehensible summaries of the results of all critical tests that were carried </a:t>
            </a:r>
            <a:r>
              <a:rPr lang="en-US" sz="2400" dirty="0" smtClean="0"/>
              <a:t>out.</a:t>
            </a:r>
          </a:p>
          <a:p>
            <a:r>
              <a:rPr lang="en-US" sz="2400" dirty="0"/>
              <a:t>This is also the place to describe the reasoning behind the tests to evaluate your results, what tests to execute, what the results show and why to execute these tests. </a:t>
            </a:r>
            <a:endParaRPr lang="en-US" sz="2400" dirty="0" smtClean="0"/>
          </a:p>
          <a:p>
            <a:r>
              <a:rPr lang="en-US" sz="2400" dirty="0" smtClean="0"/>
              <a:t>It </a:t>
            </a:r>
            <a:r>
              <a:rPr lang="en-US" sz="2400" dirty="0"/>
              <a:t>may also contain a discussion of how you are designing your experiments to verify the hypothesis of a more scientifically </a:t>
            </a:r>
            <a:r>
              <a:rPr lang="en-US" sz="2400" dirty="0" smtClean="0"/>
              <a:t>oriented </a:t>
            </a:r>
            <a:r>
              <a:rPr lang="en-US" sz="2400" dirty="0"/>
              <a:t>project.</a:t>
            </a:r>
          </a:p>
        </p:txBody>
      </p:sp>
    </p:spTree>
    <p:extLst>
      <p:ext uri="{BB962C8B-B14F-4D97-AF65-F5344CB8AC3E}">
        <p14:creationId xmlns:p14="http://schemas.microsoft.com/office/powerpoint/2010/main" xmlns="" val="2841873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8497" y="623455"/>
            <a:ext cx="8596668" cy="1320800"/>
          </a:xfrm>
        </p:spPr>
        <p:txBody>
          <a:bodyPr>
            <a:normAutofit fontScale="90000"/>
          </a:bodyPr>
          <a:lstStyle/>
          <a:p>
            <a:r>
              <a:rPr lang="en-US" dirty="0" smtClean="0"/>
              <a:t>Project Report-invention-oriented research report</a:t>
            </a:r>
            <a:endParaRPr lang="en-US" dirty="0"/>
          </a:p>
        </p:txBody>
      </p:sp>
      <p:sp>
        <p:nvSpPr>
          <p:cNvPr id="3" name="Content Placeholder 2"/>
          <p:cNvSpPr>
            <a:spLocks noGrp="1"/>
          </p:cNvSpPr>
          <p:nvPr>
            <p:ph idx="1"/>
          </p:nvPr>
        </p:nvSpPr>
        <p:spPr/>
        <p:txBody>
          <a:bodyPr>
            <a:normAutofit lnSpcReduction="10000"/>
          </a:bodyPr>
          <a:lstStyle/>
          <a:p>
            <a:r>
              <a:rPr lang="en-US" sz="2000" dirty="0" smtClean="0"/>
              <a:t>Introduction</a:t>
            </a:r>
            <a:r>
              <a:rPr lang="en-US" dirty="0" smtClean="0"/>
              <a:t> </a:t>
            </a:r>
          </a:p>
          <a:p>
            <a:r>
              <a:rPr lang="en-US" dirty="0" smtClean="0"/>
              <a:t>Literature review</a:t>
            </a:r>
          </a:p>
          <a:p>
            <a:r>
              <a:rPr lang="en-US" dirty="0" smtClean="0">
                <a:solidFill>
                  <a:srgbClr val="FF0000"/>
                </a:solidFill>
              </a:rPr>
              <a:t>Specification/Requirements (what your system can do)</a:t>
            </a:r>
          </a:p>
          <a:p>
            <a:r>
              <a:rPr lang="en-US" dirty="0" smtClean="0">
                <a:solidFill>
                  <a:srgbClr val="FF0000"/>
                </a:solidFill>
              </a:rPr>
              <a:t>Design (how you will make your system do what you want it to do)</a:t>
            </a:r>
          </a:p>
          <a:p>
            <a:r>
              <a:rPr lang="en-US" smtClean="0">
                <a:solidFill>
                  <a:srgbClr val="FF0000"/>
                </a:solidFill>
              </a:rPr>
              <a:t>Implementation </a:t>
            </a:r>
          </a:p>
          <a:p>
            <a:r>
              <a:rPr lang="en-US" smtClean="0">
                <a:solidFill>
                  <a:srgbClr val="FF0000"/>
                </a:solidFill>
              </a:rPr>
              <a:t>Evaluation </a:t>
            </a:r>
            <a:r>
              <a:rPr lang="en-US" dirty="0" smtClean="0">
                <a:solidFill>
                  <a:srgbClr val="FF0000"/>
                </a:solidFill>
              </a:rPr>
              <a:t>(</a:t>
            </a:r>
            <a:r>
              <a:rPr lang="en-US" dirty="0" err="1" smtClean="0">
                <a:solidFill>
                  <a:srgbClr val="FF0000"/>
                </a:solidFill>
              </a:rPr>
              <a:t>strengths+weaknesses</a:t>
            </a:r>
            <a:r>
              <a:rPr lang="en-US" dirty="0" smtClean="0">
                <a:solidFill>
                  <a:srgbClr val="FF0000"/>
                </a:solidFill>
              </a:rPr>
              <a:t>)  (how do you evaluate the performance of your system, compare your performance with project aims, other similar projects)</a:t>
            </a:r>
          </a:p>
          <a:p>
            <a:r>
              <a:rPr lang="en-US" dirty="0" smtClean="0"/>
              <a:t>Conclusion and Recommendations</a:t>
            </a:r>
            <a:endParaRPr lang="en-US" dirty="0"/>
          </a:p>
        </p:txBody>
      </p:sp>
    </p:spTree>
    <p:extLst>
      <p:ext uri="{BB962C8B-B14F-4D97-AF65-F5344CB8AC3E}">
        <p14:creationId xmlns:p14="http://schemas.microsoft.com/office/powerpoint/2010/main" xmlns="" val="2852939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Points to remember!</a:t>
            </a:r>
            <a:endParaRPr lang="en-US" dirty="0"/>
          </a:p>
        </p:txBody>
      </p:sp>
      <p:sp>
        <p:nvSpPr>
          <p:cNvPr id="3" name="Content Placeholder 2"/>
          <p:cNvSpPr>
            <a:spLocks noGrp="1"/>
          </p:cNvSpPr>
          <p:nvPr>
            <p:ph idx="1"/>
          </p:nvPr>
        </p:nvSpPr>
        <p:spPr>
          <a:xfrm>
            <a:off x="677334" y="1274619"/>
            <a:ext cx="8596668" cy="4766744"/>
          </a:xfrm>
        </p:spPr>
        <p:txBody>
          <a:bodyPr>
            <a:normAutofit/>
          </a:bodyPr>
          <a:lstStyle/>
          <a:p>
            <a:pPr>
              <a:buNone/>
            </a:pPr>
            <a:endParaRPr lang="en-US" sz="2800" dirty="0"/>
          </a:p>
          <a:p>
            <a:r>
              <a:rPr lang="en-US" sz="2800" dirty="0" smtClean="0"/>
              <a:t>Methodology should enable your reader to replicate (re-do) your study!</a:t>
            </a:r>
          </a:p>
          <a:p>
            <a:endParaRPr lang="en-US" sz="2800" dirty="0"/>
          </a:p>
          <a:p>
            <a:r>
              <a:rPr lang="en-US" sz="2800" dirty="0" smtClean="0"/>
              <a:t>You must offer rationale for the choices made!</a:t>
            </a:r>
            <a:endParaRPr lang="en-US" sz="2800" dirty="0"/>
          </a:p>
        </p:txBody>
      </p:sp>
    </p:spTree>
    <p:extLst>
      <p:ext uri="{BB962C8B-B14F-4D97-AF65-F5344CB8AC3E}">
        <p14:creationId xmlns:p14="http://schemas.microsoft.com/office/powerpoint/2010/main" xmlns="" val="1051757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ACTIVITY: Use </a:t>
            </a:r>
            <a:r>
              <a:rPr lang="en-US" dirty="0" smtClean="0"/>
              <a:t>the information below and write the method section</a:t>
            </a:r>
            <a:endParaRPr lang="en-US" dirty="0"/>
          </a:p>
        </p:txBody>
      </p:sp>
      <p:sp>
        <p:nvSpPr>
          <p:cNvPr id="3" name="Content Placeholder 2"/>
          <p:cNvSpPr>
            <a:spLocks noGrp="1"/>
          </p:cNvSpPr>
          <p:nvPr>
            <p:ph idx="1"/>
          </p:nvPr>
        </p:nvSpPr>
        <p:spPr>
          <a:xfrm>
            <a:off x="677333" y="1713117"/>
            <a:ext cx="10558113" cy="4960647"/>
          </a:xfrm>
        </p:spPr>
        <p:txBody>
          <a:bodyPr>
            <a:normAutofit/>
          </a:bodyPr>
          <a:lstStyle/>
          <a:p>
            <a:r>
              <a:rPr lang="en-US" sz="2400" dirty="0" smtClean="0"/>
              <a:t>Project: </a:t>
            </a:r>
            <a:r>
              <a:rPr lang="en-US" sz="2400" dirty="0" err="1" smtClean="0"/>
              <a:t>Sms</a:t>
            </a:r>
            <a:r>
              <a:rPr lang="en-US" sz="2400" dirty="0" smtClean="0"/>
              <a:t> and email based Result Alert System</a:t>
            </a:r>
          </a:p>
          <a:p>
            <a:pPr marL="0" indent="0">
              <a:buNone/>
            </a:pPr>
            <a:r>
              <a:rPr lang="en-US" sz="2400" dirty="0" smtClean="0"/>
              <a:t>Key information:</a:t>
            </a:r>
          </a:p>
          <a:p>
            <a:r>
              <a:rPr lang="en-US" sz="2400" dirty="0" smtClean="0"/>
              <a:t>Online application</a:t>
            </a:r>
          </a:p>
          <a:p>
            <a:r>
              <a:rPr lang="en-US" sz="2400" dirty="0" smtClean="0"/>
              <a:t>Point of entry for administrator to register students and send result alerts</a:t>
            </a:r>
          </a:p>
          <a:p>
            <a:r>
              <a:rPr lang="en-US" sz="2400" dirty="0"/>
              <a:t>This system was designed using the following: PHP programming language, PHP designer, </a:t>
            </a:r>
            <a:r>
              <a:rPr lang="en-US" sz="2400" dirty="0" err="1"/>
              <a:t>Javascript</a:t>
            </a:r>
            <a:r>
              <a:rPr lang="en-US" sz="2400" dirty="0"/>
              <a:t>, </a:t>
            </a:r>
            <a:r>
              <a:rPr lang="en-US" sz="2400" dirty="0" smtClean="0"/>
              <a:t>CSS.</a:t>
            </a:r>
          </a:p>
          <a:p>
            <a:r>
              <a:rPr lang="en-US" sz="2400" dirty="0" smtClean="0"/>
              <a:t>Students send request </a:t>
            </a:r>
            <a:r>
              <a:rPr lang="en-US" sz="2400" dirty="0"/>
              <a:t>SMS are Full name, Matric number, department, semester and </a:t>
            </a:r>
            <a:r>
              <a:rPr lang="en-US" sz="2400" dirty="0" smtClean="0"/>
              <a:t>session</a:t>
            </a:r>
          </a:p>
          <a:p>
            <a:r>
              <a:rPr lang="en-US" sz="2400" dirty="0" smtClean="0"/>
              <a:t>This information is sent to GSM </a:t>
            </a:r>
            <a:r>
              <a:rPr lang="en-US" sz="2400" dirty="0"/>
              <a:t>modem via GSM network</a:t>
            </a:r>
            <a:r>
              <a:rPr lang="en-US" sz="2400" dirty="0" smtClean="0"/>
              <a:t>.</a:t>
            </a:r>
          </a:p>
          <a:p>
            <a:pPr marL="0" indent="0">
              <a:buNone/>
            </a:pPr>
            <a:r>
              <a:rPr lang="en-US" sz="2400" dirty="0" smtClean="0"/>
              <a:t>(passive voice, past tense, 2 clause sentences only, connectors, paragraphing)</a:t>
            </a:r>
            <a:endParaRPr lang="en-US" sz="2400" dirty="0"/>
          </a:p>
          <a:p>
            <a:endParaRPr lang="en-US" sz="2400" dirty="0"/>
          </a:p>
          <a:p>
            <a:endParaRPr lang="en-US" sz="2400" dirty="0"/>
          </a:p>
          <a:p>
            <a:endParaRPr lang="en-US" dirty="0"/>
          </a:p>
        </p:txBody>
      </p:sp>
    </p:spTree>
    <p:extLst>
      <p:ext uri="{BB962C8B-B14F-4D97-AF65-F5344CB8AC3E}">
        <p14:creationId xmlns:p14="http://schemas.microsoft.com/office/powerpoint/2010/main" xmlns="" val="1972364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Specification &amp; Design</a:t>
            </a:r>
            <a:endParaRPr lang="en-US" dirty="0"/>
          </a:p>
        </p:txBody>
      </p:sp>
      <p:sp>
        <p:nvSpPr>
          <p:cNvPr id="3" name="Content Placeholder 2"/>
          <p:cNvSpPr>
            <a:spLocks noGrp="1"/>
          </p:cNvSpPr>
          <p:nvPr>
            <p:ph idx="1"/>
          </p:nvPr>
        </p:nvSpPr>
        <p:spPr/>
        <p:txBody>
          <a:bodyPr>
            <a:normAutofit/>
          </a:bodyPr>
          <a:lstStyle/>
          <a:p>
            <a:r>
              <a:rPr lang="en-US" sz="2800" dirty="0"/>
              <a:t>A specification should tell the reader what the software system is </a:t>
            </a:r>
            <a:r>
              <a:rPr lang="en-US" sz="2800" i="1" dirty="0"/>
              <a:t>required </a:t>
            </a:r>
            <a:r>
              <a:rPr lang="en-US" sz="2800" dirty="0"/>
              <a:t>to do. </a:t>
            </a:r>
            <a:endParaRPr lang="en-US" sz="2800" dirty="0" smtClean="0"/>
          </a:p>
          <a:p>
            <a:r>
              <a:rPr lang="en-US" sz="2800" dirty="0"/>
              <a:t>The design then gives the top-level details of how the software system meets the requirement. </a:t>
            </a:r>
            <a:endParaRPr lang="en-US" sz="2800" dirty="0" smtClean="0"/>
          </a:p>
          <a:p>
            <a:r>
              <a:rPr lang="en-US" sz="2800" dirty="0"/>
              <a:t>It will also identify constraints on the software solution, that are important in guiding decision making throughout the development process. </a:t>
            </a:r>
          </a:p>
        </p:txBody>
      </p:sp>
    </p:spTree>
    <p:extLst>
      <p:ext uri="{BB962C8B-B14F-4D97-AF65-F5344CB8AC3E}">
        <p14:creationId xmlns:p14="http://schemas.microsoft.com/office/powerpoint/2010/main" xmlns="" val="902969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Specification &amp; Design</a:t>
            </a:r>
            <a:endParaRPr lang="en-US" dirty="0"/>
          </a:p>
        </p:txBody>
      </p:sp>
      <p:sp>
        <p:nvSpPr>
          <p:cNvPr id="3" name="Content Placeholder 2"/>
          <p:cNvSpPr>
            <a:spLocks noGrp="1"/>
          </p:cNvSpPr>
          <p:nvPr>
            <p:ph idx="1"/>
          </p:nvPr>
        </p:nvSpPr>
        <p:spPr/>
        <p:txBody>
          <a:bodyPr>
            <a:normAutofit/>
          </a:bodyPr>
          <a:lstStyle/>
          <a:p>
            <a:r>
              <a:rPr lang="en-US" sz="2400" dirty="0" smtClean="0"/>
              <a:t>Description should be from multiple viewpoints such as</a:t>
            </a:r>
          </a:p>
          <a:p>
            <a:pPr marL="557784" lvl="2" indent="0"/>
            <a:r>
              <a:rPr lang="en-US" dirty="0" smtClean="0"/>
              <a:t> the </a:t>
            </a:r>
            <a:r>
              <a:rPr lang="en-US" dirty="0"/>
              <a:t>business model the software supports; </a:t>
            </a:r>
          </a:p>
          <a:p>
            <a:pPr marL="557784" lvl="2" indent="0"/>
            <a:r>
              <a:rPr lang="en-US" dirty="0" smtClean="0"/>
              <a:t> the </a:t>
            </a:r>
            <a:r>
              <a:rPr lang="en-US" dirty="0"/>
              <a:t>user interface; </a:t>
            </a:r>
          </a:p>
          <a:p>
            <a:pPr marL="557784" lvl="2" indent="0"/>
            <a:r>
              <a:rPr lang="en-US" dirty="0" smtClean="0"/>
              <a:t> the </a:t>
            </a:r>
            <a:r>
              <a:rPr lang="en-US" dirty="0"/>
              <a:t>dynamic </a:t>
            </a:r>
            <a:r>
              <a:rPr lang="en-US" dirty="0" err="1"/>
              <a:t>behaviour</a:t>
            </a:r>
            <a:r>
              <a:rPr lang="en-US" dirty="0"/>
              <a:t> of the system; </a:t>
            </a:r>
          </a:p>
          <a:p>
            <a:pPr marL="557784" lvl="2" indent="0"/>
            <a:r>
              <a:rPr lang="en-US" dirty="0" smtClean="0"/>
              <a:t>how </a:t>
            </a:r>
            <a:r>
              <a:rPr lang="en-US" dirty="0"/>
              <a:t>data flows through the system; </a:t>
            </a:r>
          </a:p>
          <a:p>
            <a:pPr marL="557784" lvl="2" indent="0"/>
            <a:r>
              <a:rPr lang="en-US" dirty="0" smtClean="0"/>
              <a:t> what </a:t>
            </a:r>
            <a:r>
              <a:rPr lang="en-US" dirty="0"/>
              <a:t>data types are implemented in the system; </a:t>
            </a:r>
          </a:p>
          <a:p>
            <a:pPr marL="557784" lvl="2" indent="0"/>
            <a:r>
              <a:rPr lang="en-US" dirty="0" smtClean="0"/>
              <a:t> what </a:t>
            </a:r>
            <a:r>
              <a:rPr lang="en-US" dirty="0"/>
              <a:t>algorithms are implemented in the system; </a:t>
            </a:r>
          </a:p>
          <a:p>
            <a:pPr marL="557784" lvl="2" indent="0"/>
            <a:r>
              <a:rPr lang="en-US" smtClean="0"/>
              <a:t> the </a:t>
            </a:r>
            <a:r>
              <a:rPr lang="en-US" dirty="0"/>
              <a:t>static architecture of the system, i.e. how the code is partitioned into modules, etc. </a:t>
            </a:r>
          </a:p>
          <a:p>
            <a:pPr marL="0" indent="0">
              <a:buNone/>
            </a:pPr>
            <a:r>
              <a:rPr lang="en-US" sz="3600" dirty="0"/>
              <a:t> </a:t>
            </a:r>
          </a:p>
          <a:p>
            <a:endParaRPr lang="en-US" sz="4400" dirty="0"/>
          </a:p>
        </p:txBody>
      </p:sp>
    </p:spTree>
    <p:extLst>
      <p:ext uri="{BB962C8B-B14F-4D97-AF65-F5344CB8AC3E}">
        <p14:creationId xmlns:p14="http://schemas.microsoft.com/office/powerpoint/2010/main" xmlns="" val="3813133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Specification &amp; Design</a:t>
            </a:r>
            <a:endParaRPr lang="en-US" dirty="0"/>
          </a:p>
        </p:txBody>
      </p:sp>
      <p:sp>
        <p:nvSpPr>
          <p:cNvPr id="3" name="Content Placeholder 2"/>
          <p:cNvSpPr>
            <a:spLocks noGrp="1"/>
          </p:cNvSpPr>
          <p:nvPr>
            <p:ph idx="1"/>
          </p:nvPr>
        </p:nvSpPr>
        <p:spPr>
          <a:xfrm>
            <a:off x="677334" y="1551709"/>
            <a:ext cx="10704028" cy="4489653"/>
          </a:xfrm>
        </p:spPr>
        <p:txBody>
          <a:bodyPr>
            <a:normAutofit/>
          </a:bodyPr>
          <a:lstStyle/>
          <a:p>
            <a:pPr marL="0" indent="0">
              <a:buNone/>
            </a:pPr>
            <a:endParaRPr lang="en-US" sz="2600" dirty="0" smtClean="0"/>
          </a:p>
          <a:p>
            <a:pPr marL="0" indent="0">
              <a:buNone/>
            </a:pPr>
            <a:r>
              <a:rPr lang="en-US" sz="2600" dirty="0" smtClean="0"/>
              <a:t>A </a:t>
            </a:r>
            <a:r>
              <a:rPr lang="en-US" sz="2600" dirty="0"/>
              <a:t>common approach is to </a:t>
            </a:r>
            <a:endParaRPr lang="en-US" sz="2600" dirty="0" smtClean="0"/>
          </a:p>
          <a:p>
            <a:r>
              <a:rPr lang="en-US" sz="2600" dirty="0" smtClean="0"/>
              <a:t>first </a:t>
            </a:r>
            <a:r>
              <a:rPr lang="en-US" sz="2600" dirty="0"/>
              <a:t>define the user or business requirements, </a:t>
            </a:r>
            <a:endParaRPr lang="en-US" sz="2600" dirty="0" smtClean="0"/>
          </a:p>
          <a:p>
            <a:r>
              <a:rPr lang="en-US" sz="2600" dirty="0" smtClean="0"/>
              <a:t>then </a:t>
            </a:r>
            <a:r>
              <a:rPr lang="en-US" sz="2600" dirty="0"/>
              <a:t>describe the static architecture, identify modules and groups of closely connected modules</a:t>
            </a:r>
            <a:r>
              <a:rPr lang="en-US" sz="2600" dirty="0" smtClean="0"/>
              <a:t>,</a:t>
            </a:r>
          </a:p>
          <a:p>
            <a:r>
              <a:rPr lang="en-US" sz="2600" dirty="0" smtClean="0"/>
              <a:t> </a:t>
            </a:r>
            <a:r>
              <a:rPr lang="en-US" sz="2600" dirty="0"/>
              <a:t>and then to apply other views to each of these groups. Fine details, specifically details of code, should be left out. </a:t>
            </a:r>
          </a:p>
          <a:p>
            <a:r>
              <a:rPr lang="en-US" sz="2600" dirty="0"/>
              <a:t>We strongly recommend that you make extensive use of diagrams, such as entity-relationship diagrams, UML diagrams, state charts, or other pictorial techniques.</a:t>
            </a:r>
          </a:p>
          <a:p>
            <a:endParaRPr lang="en-US" dirty="0"/>
          </a:p>
          <a:p>
            <a:endParaRPr lang="en-US" dirty="0"/>
          </a:p>
        </p:txBody>
      </p:sp>
    </p:spTree>
    <p:extLst>
      <p:ext uri="{BB962C8B-B14F-4D97-AF65-F5344CB8AC3E}">
        <p14:creationId xmlns:p14="http://schemas.microsoft.com/office/powerpoint/2010/main" xmlns="" val="4040864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Specification &amp; Design</a:t>
            </a:r>
            <a:endParaRPr lang="en-US" dirty="0"/>
          </a:p>
        </p:txBody>
      </p:sp>
      <p:sp>
        <p:nvSpPr>
          <p:cNvPr id="3" name="Content Placeholder 2"/>
          <p:cNvSpPr>
            <a:spLocks noGrp="1"/>
          </p:cNvSpPr>
          <p:nvPr>
            <p:ph idx="1"/>
          </p:nvPr>
        </p:nvSpPr>
        <p:spPr/>
        <p:txBody>
          <a:bodyPr/>
          <a:lstStyle/>
          <a:p>
            <a:endParaRPr lang="en-US" sz="2800" dirty="0" smtClean="0"/>
          </a:p>
          <a:p>
            <a:endParaRPr lang="en-US" sz="2800" dirty="0" smtClean="0"/>
          </a:p>
          <a:p>
            <a:r>
              <a:rPr lang="en-US" sz="2800" dirty="0" smtClean="0"/>
              <a:t>As </a:t>
            </a:r>
            <a:r>
              <a:rPr lang="en-US" sz="2800" dirty="0"/>
              <a:t>well as describing the system, it is important that you </a:t>
            </a:r>
            <a:r>
              <a:rPr lang="en-US" sz="2800" i="1" dirty="0"/>
              <a:t>justify </a:t>
            </a:r>
            <a:r>
              <a:rPr lang="en-US" sz="2800" dirty="0"/>
              <a:t>its design, for example, by discussing the implications of constraints on your solution and different design choices, and then giving reasons for making the choices you did. Typically these implications will relate to the aims of the project and to aspects of it discussed in the Background section. </a:t>
            </a:r>
          </a:p>
          <a:p>
            <a:endParaRPr lang="en-US" dirty="0"/>
          </a:p>
        </p:txBody>
      </p:sp>
    </p:spTree>
    <p:extLst>
      <p:ext uri="{BB962C8B-B14F-4D97-AF65-F5344CB8AC3E}">
        <p14:creationId xmlns:p14="http://schemas.microsoft.com/office/powerpoint/2010/main" xmlns="" val="4054163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Implementation</a:t>
            </a:r>
            <a:endParaRPr lang="en-US" dirty="0"/>
          </a:p>
        </p:txBody>
      </p:sp>
      <p:sp>
        <p:nvSpPr>
          <p:cNvPr id="3" name="Content Placeholder 2"/>
          <p:cNvSpPr>
            <a:spLocks noGrp="1"/>
          </p:cNvSpPr>
          <p:nvPr>
            <p:ph idx="1"/>
          </p:nvPr>
        </p:nvSpPr>
        <p:spPr>
          <a:xfrm>
            <a:off x="891342" y="1964693"/>
            <a:ext cx="10353832" cy="4572780"/>
          </a:xfrm>
        </p:spPr>
        <p:txBody>
          <a:bodyPr>
            <a:normAutofit/>
          </a:bodyPr>
          <a:lstStyle/>
          <a:p>
            <a:r>
              <a:rPr lang="en-US" sz="2400" dirty="0"/>
              <a:t>This section is about the </a:t>
            </a:r>
            <a:r>
              <a:rPr lang="en-US" sz="2400" dirty="0" smtClean="0"/>
              <a:t>realization </a:t>
            </a:r>
            <a:r>
              <a:rPr lang="en-US" sz="2400" dirty="0"/>
              <a:t>of the concepts and ideas developed earlier. It can also describe any problems that may have arisen during implementation and how you dealt with them. </a:t>
            </a:r>
          </a:p>
          <a:p>
            <a:pPr marL="0" indent="0"/>
            <a:r>
              <a:rPr lang="en-US" sz="2400" dirty="0" smtClean="0"/>
              <a:t> Mention </a:t>
            </a:r>
            <a:r>
              <a:rPr lang="en-US" sz="2400" dirty="0"/>
              <a:t>any unforeseen problems </a:t>
            </a:r>
            <a:r>
              <a:rPr lang="en-US" sz="2400" dirty="0" smtClean="0"/>
              <a:t>encountered </a:t>
            </a:r>
            <a:r>
              <a:rPr lang="en-US" sz="2400" dirty="0"/>
              <a:t>when </a:t>
            </a:r>
            <a:r>
              <a:rPr lang="en-US" sz="2400" dirty="0" smtClean="0"/>
              <a:t>	implementing </a:t>
            </a:r>
            <a:r>
              <a:rPr lang="en-US" sz="2400" dirty="0"/>
              <a:t>the system and how and to what extent you </a:t>
            </a:r>
            <a:r>
              <a:rPr lang="en-US" sz="2400" dirty="0" smtClean="0"/>
              <a:t>	overcame </a:t>
            </a:r>
            <a:r>
              <a:rPr lang="en-US" sz="2400" dirty="0"/>
              <a:t>them. </a:t>
            </a:r>
            <a:endParaRPr lang="en-US" sz="2400" dirty="0" smtClean="0"/>
          </a:p>
          <a:p>
            <a:pPr marL="0" indent="0"/>
            <a:r>
              <a:rPr lang="en-US" sz="2400" dirty="0" smtClean="0"/>
              <a:t> Common </a:t>
            </a:r>
            <a:r>
              <a:rPr lang="en-US" sz="2400" dirty="0"/>
              <a:t>problems </a:t>
            </a:r>
            <a:r>
              <a:rPr lang="en-US" sz="2400" dirty="0" smtClean="0"/>
              <a:t>are: Difficulties </a:t>
            </a:r>
            <a:r>
              <a:rPr lang="en-US" sz="2400" dirty="0"/>
              <a:t>involving existing software, because of, e.g., </a:t>
            </a:r>
          </a:p>
          <a:p>
            <a:pPr lvl="1"/>
            <a:r>
              <a:rPr lang="en-US" sz="2200" dirty="0" smtClean="0"/>
              <a:t>its </a:t>
            </a:r>
            <a:r>
              <a:rPr lang="en-US" sz="2200" dirty="0"/>
              <a:t>complexity, </a:t>
            </a:r>
            <a:endParaRPr lang="en-US" sz="2200" dirty="0" smtClean="0"/>
          </a:p>
          <a:p>
            <a:pPr lvl="1"/>
            <a:r>
              <a:rPr lang="en-US" sz="2200" dirty="0" smtClean="0"/>
              <a:t>lack </a:t>
            </a:r>
            <a:r>
              <a:rPr lang="en-US" sz="2200" dirty="0"/>
              <a:t>of documentation; </a:t>
            </a:r>
          </a:p>
          <a:p>
            <a:pPr lvl="1"/>
            <a:r>
              <a:rPr lang="en-US" sz="2200" dirty="0" smtClean="0"/>
              <a:t>lack </a:t>
            </a:r>
            <a:r>
              <a:rPr lang="en-US" sz="2200" dirty="0"/>
              <a:t>of suitable supporting software; </a:t>
            </a:r>
            <a:endParaRPr lang="en-US" sz="2200" dirty="0" smtClean="0"/>
          </a:p>
          <a:p>
            <a:pPr lvl="1"/>
            <a:r>
              <a:rPr lang="en-US" sz="2200" dirty="0" smtClean="0"/>
              <a:t>over-ambitious </a:t>
            </a:r>
            <a:r>
              <a:rPr lang="en-US" sz="2200" dirty="0"/>
              <a:t>project aims. </a:t>
            </a:r>
          </a:p>
          <a:p>
            <a:endParaRPr lang="en-US" dirty="0"/>
          </a:p>
        </p:txBody>
      </p:sp>
    </p:spTree>
    <p:extLst>
      <p:ext uri="{BB962C8B-B14F-4D97-AF65-F5344CB8AC3E}">
        <p14:creationId xmlns:p14="http://schemas.microsoft.com/office/powerpoint/2010/main" xmlns="" val="10059003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Module</Template>
  <TotalTime>241</TotalTime>
  <Words>632</Words>
  <Application>Microsoft Office PowerPoint</Application>
  <PresentationFormat>Custom</PresentationFormat>
  <Paragraphs>64</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Module</vt:lpstr>
      <vt:lpstr>Requirements, Design, Testing Sections</vt:lpstr>
      <vt:lpstr>Project Report-invention-oriented research report</vt:lpstr>
      <vt:lpstr>Points to remember!</vt:lpstr>
      <vt:lpstr>ACTIVITY: Use the information below and write the method section</vt:lpstr>
      <vt:lpstr>Specification &amp; Design</vt:lpstr>
      <vt:lpstr>Specification &amp; Design</vt:lpstr>
      <vt:lpstr>Specification &amp; Design</vt:lpstr>
      <vt:lpstr>Specification &amp; Design</vt:lpstr>
      <vt:lpstr>Implementation</vt:lpstr>
      <vt:lpstr>Results and Evaluation</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Requirements, Design, Testing Sections</dc:title>
  <dc:creator>Sameera Sultan</dc:creator>
  <cp:lastModifiedBy>dellpc</cp:lastModifiedBy>
  <cp:revision>18</cp:revision>
  <dcterms:created xsi:type="dcterms:W3CDTF">2020-04-02T04:36:45Z</dcterms:created>
  <dcterms:modified xsi:type="dcterms:W3CDTF">2022-04-14T03:45:32Z</dcterms:modified>
</cp:coreProperties>
</file>