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56" r:id="rId2"/>
    <p:sldId id="283" r:id="rId3"/>
    <p:sldId id="284" r:id="rId4"/>
    <p:sldId id="257" r:id="rId5"/>
    <p:sldId id="278" r:id="rId6"/>
    <p:sldId id="289" r:id="rId7"/>
    <p:sldId id="259" r:id="rId8"/>
    <p:sldId id="260" r:id="rId9"/>
    <p:sldId id="286" r:id="rId10"/>
    <p:sldId id="281" r:id="rId11"/>
    <p:sldId id="277" r:id="rId12"/>
    <p:sldId id="263" r:id="rId13"/>
    <p:sldId id="266" r:id="rId14"/>
    <p:sldId id="261" r:id="rId15"/>
    <p:sldId id="287" r:id="rId16"/>
    <p:sldId id="262" r:id="rId17"/>
    <p:sldId id="288" r:id="rId18"/>
    <p:sldId id="264" r:id="rId19"/>
    <p:sldId id="265" r:id="rId20"/>
    <p:sldId id="271" r:id="rId21"/>
    <p:sldId id="267" r:id="rId22"/>
    <p:sldId id="268" r:id="rId23"/>
    <p:sldId id="26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pc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01" autoAdjust="0"/>
    <p:restoredTop sz="94660"/>
  </p:normalViewPr>
  <p:slideViewPr>
    <p:cSldViewPr>
      <p:cViewPr varScale="1">
        <p:scale>
          <a:sx n="65" d="100"/>
          <a:sy n="65" d="100"/>
        </p:scale>
        <p:origin x="-124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2-27T22:49:57.699" idx="1">
    <p:pos x="4639" y="1385"/>
    <p:text>Example:
1- This manual provides instructions for mechanics who install Birkins fine wire spark plugs.
2- These instructions are for nurses who must inject dye into a vein through a balloon-tipped catheter.
3- This safe practices booklet is for employees who operate cranes, riggers, and hookers.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50721-070B-415C-9CB9-5243861EC718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3CD15-CFC2-432E-B520-6ED2D7A70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401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667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092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87815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28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726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9220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831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399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832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549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336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77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305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658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735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553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1537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58" y="1981200"/>
            <a:ext cx="6831842" cy="22860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INSTRUCTIONS </a:t>
            </a:r>
            <a:br>
              <a:rPr lang="en-US" sz="5400" dirty="0" smtClean="0"/>
            </a:br>
            <a:r>
              <a:rPr lang="en-US" sz="5400" dirty="0" smtClean="0"/>
              <a:t>AND </a:t>
            </a:r>
            <a:br>
              <a:rPr lang="en-US" sz="5400" dirty="0" smtClean="0"/>
            </a:br>
            <a:r>
              <a:rPr lang="en-US" sz="5400" dirty="0" smtClean="0"/>
              <a:t>USER GUIDES/MANUALS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219200"/>
            <a:ext cx="6858000" cy="618523"/>
          </a:xfrm>
        </p:spPr>
        <p:txBody>
          <a:bodyPr>
            <a:normAutofit/>
          </a:bodyPr>
          <a:lstStyle/>
          <a:p>
            <a:r>
              <a:rPr lang="en-US" dirty="0" smtClean="0"/>
              <a:t>A SHORT INTRODUCTION</a:t>
            </a:r>
            <a:endParaRPr lang="en-US" dirty="0"/>
          </a:p>
        </p:txBody>
      </p:sp>
      <p:pic>
        <p:nvPicPr>
          <p:cNvPr id="4" name="Picture 3" descr="20080407-user-manu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3619500" cy="2714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WRITING HEADINGS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603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Headings should be:</a:t>
            </a:r>
          </a:p>
          <a:p>
            <a:pPr>
              <a:buNone/>
            </a:pPr>
            <a:endParaRPr lang="en-US" sz="3200" dirty="0" smtClean="0"/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Descriptive and informative. </a:t>
            </a: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To the point and simple (SCOPE)</a:t>
            </a: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Use positive language. 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sz="3200" dirty="0" smtClean="0">
                <a:solidFill>
                  <a:schemeClr val="accent6"/>
                </a:solidFill>
              </a:rPr>
              <a:t>Compare this;</a:t>
            </a:r>
          </a:p>
          <a:p>
            <a:pPr lvl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		Snow removal</a:t>
            </a:r>
          </a:p>
          <a:p>
            <a:pPr lvl="0">
              <a:buNone/>
            </a:pPr>
            <a:r>
              <a:rPr lang="en-US" sz="3200" dirty="0" smtClean="0">
                <a:solidFill>
                  <a:schemeClr val="accent6"/>
                </a:solidFill>
              </a:rPr>
              <a:t>With;</a:t>
            </a:r>
          </a:p>
          <a:p>
            <a:pPr lvl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		Using your xyz snow blower</a:t>
            </a:r>
            <a:endParaRPr lang="en-US" sz="32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 descr="samsung-intercept-user-guide-550x3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7772399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COMMON USES OF A MANUAL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To learn and understand how to operate something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To troubleshoot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To learn how to maintain something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To learn in detail the mechanisms and processes behind different functions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838200"/>
            <a:ext cx="7675350" cy="480377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4800" b="1" u="sng" dirty="0" smtClean="0">
                <a:solidFill>
                  <a:schemeClr val="bg1"/>
                </a:solidFill>
              </a:rPr>
              <a:t>Steps in Manual Preparation</a:t>
            </a:r>
            <a:r>
              <a:rPr lang="en-US" sz="4800" b="1" u="sng" dirty="0" smtClean="0">
                <a:solidFill>
                  <a:srgbClr val="FFFF00"/>
                </a:solidFill>
              </a:rPr>
              <a:t>  </a:t>
            </a:r>
          </a:p>
          <a:p>
            <a:pPr algn="ctr">
              <a:buNone/>
            </a:pPr>
            <a:endParaRPr lang="en-US" sz="29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1- Conductin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g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Audience Analysis</a:t>
            </a:r>
          </a:p>
          <a:p>
            <a:pPr>
              <a:buNone/>
            </a:pP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2- Determining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manual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type</a:t>
            </a:r>
          </a:p>
          <a:p>
            <a:pPr>
              <a:buNone/>
            </a:pP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3-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Researching content and material </a:t>
            </a:r>
            <a:endParaRPr lang="en-US" sz="29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4-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Deciding on manual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production</a:t>
            </a:r>
          </a:p>
          <a:p>
            <a:pPr>
              <a:buNone/>
            </a:pP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5-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Preparing the Graphics</a:t>
            </a:r>
            <a:endParaRPr lang="en-US" sz="29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6- Review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</a:p>
          <a:p>
            <a:pPr>
              <a:buNone/>
            </a:pP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7- Produce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the manual</a:t>
            </a:r>
            <a:r>
              <a:rPr lang="en-US" sz="2900" b="1" dirty="0" smtClean="0">
                <a:solidFill>
                  <a:srgbClr val="FFC000"/>
                </a:solidFill>
              </a:rPr>
              <a:t/>
            </a:r>
            <a:br>
              <a:rPr lang="en-US" sz="2900" b="1" dirty="0" smtClean="0">
                <a:solidFill>
                  <a:srgbClr val="FFC000"/>
                </a:solidFill>
              </a:rPr>
            </a:br>
            <a:endParaRPr lang="en-US" sz="29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 Who will use the manual?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2. Are they novice users, intermediate level or advanced users?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3. Why do they need the guide?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4. To what extent do they require background details, definitions, explanation and analysis of mechanisms?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5. What is their competence in the language in which the manual will be written? </a:t>
            </a: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cartoon rea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28600"/>
            <a:ext cx="1609725" cy="1219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Step 1: Audience Analysis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10600" cy="55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Considering these questions will help you develop an audience profile. Fill the form below after audience analysis.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6630861"/>
              </p:ext>
            </p:extLst>
          </p:nvPr>
        </p:nvGraphicFramePr>
        <p:xfrm>
          <a:off x="1524000" y="2910840"/>
          <a:ext cx="609600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642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Ethnic/Cultural</a:t>
                      </a: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/Educational Background: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of technical knowledge/expertise in the field: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 for the manual: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Suitable complexity level of the language, details, &amp; the graphics: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Suitable manual size and format: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Appropriate style , expression, &amp; presentations: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Users usually read the documentation in desperation, after what they tried to do failed.</a:t>
            </a:r>
          </a:p>
          <a:p>
            <a:pPr lvl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They're now frustrated, they have messed up things.</a:t>
            </a:r>
          </a:p>
          <a:p>
            <a:pPr lvl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They're lost as to how to proceed to complete their goal.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343400"/>
            <a:ext cx="44196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4724400"/>
          </a:xfrm>
        </p:spPr>
        <p:txBody>
          <a:bodyPr>
            <a:normAutofit/>
          </a:bodyPr>
          <a:lstStyle/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Write down </a:t>
            </a:r>
            <a:r>
              <a:rPr lang="en-US" dirty="0" smtClean="0">
                <a:solidFill>
                  <a:schemeClr val="bg1"/>
                </a:solidFill>
              </a:rPr>
              <a:t>the type and purpose of the manual</a:t>
            </a:r>
            <a:r>
              <a:rPr lang="en-US" dirty="0" smtClean="0"/>
              <a:t>.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Consider:</a:t>
            </a:r>
          </a:p>
          <a:p>
            <a:pPr marL="624078" indent="-514350">
              <a:buFontTx/>
              <a:buChar char="-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Is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manual written </a:t>
            </a:r>
            <a:r>
              <a:rPr lang="en-US" dirty="0" smtClean="0">
                <a:solidFill>
                  <a:schemeClr val="bg1"/>
                </a:solidFill>
              </a:rPr>
              <a:t>for training </a:t>
            </a:r>
            <a:r>
              <a:rPr lang="en-US" dirty="0" smtClean="0">
                <a:solidFill>
                  <a:schemeClr val="bg1"/>
                </a:solidFill>
              </a:rPr>
              <a:t>people</a:t>
            </a:r>
            <a:r>
              <a:rPr lang="en-US" dirty="0" smtClean="0"/>
              <a:t> </a:t>
            </a:r>
          </a:p>
          <a:p>
            <a:pPr marL="624078" indent="-514350">
              <a:buFontTx/>
              <a:buChar char="-"/>
            </a:pPr>
            <a:endParaRPr lang="en-US" dirty="0" smtClean="0"/>
          </a:p>
          <a:p>
            <a:pPr marL="624078" indent="-5143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assisting people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 performing specific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tasks </a:t>
            </a:r>
          </a:p>
          <a:p>
            <a:pPr marL="624078" indent="-514350">
              <a:buFontTx/>
              <a:buChar char="-"/>
            </a:pPr>
            <a:endParaRPr lang="en-US" dirty="0" smtClean="0"/>
          </a:p>
          <a:p>
            <a:pPr marL="624078" indent="-5143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teaching laypersons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all details regarding the operation and maintenance of a product, etc.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STEP 2: Determining manual type</a:t>
            </a:r>
            <a:r>
              <a:rPr lang="en-US" b="1" dirty="0" smtClean="0">
                <a:solidFill>
                  <a:srgbClr val="FFC000"/>
                </a:solidFill>
              </a:rPr>
              <a:t/>
            </a:r>
            <a:br>
              <a:rPr lang="en-US" b="1" dirty="0" smtClean="0">
                <a:solidFill>
                  <a:srgbClr val="FFC000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STEP 3: Researching content and material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Consult </a:t>
            </a:r>
            <a:r>
              <a:rPr lang="en-US" dirty="0" smtClean="0">
                <a:solidFill>
                  <a:schemeClr val="bg1"/>
                </a:solidFill>
              </a:rPr>
              <a:t>the engineering department to find out,</a:t>
            </a:r>
          </a:p>
          <a:p>
            <a:pPr marL="624078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the product works</a:t>
            </a:r>
          </a:p>
          <a:p>
            <a:pPr marL="624078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What instructions and warnings must be stressed</a:t>
            </a:r>
          </a:p>
          <a:p>
            <a:pPr marL="624078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Analysis and description of mechanisms and processes</a:t>
            </a:r>
          </a:p>
          <a:p>
            <a:pPr marL="624078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Definitions of key terms</a:t>
            </a:r>
          </a:p>
          <a:p>
            <a:pPr marL="624078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Prepare a working </a:t>
            </a:r>
            <a:r>
              <a:rPr lang="en-US" b="1" u="sng" dirty="0" smtClean="0">
                <a:solidFill>
                  <a:schemeClr val="bg1"/>
                </a:solidFill>
              </a:rPr>
              <a:t>OUTLINE</a:t>
            </a:r>
            <a:endParaRPr lang="en-US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INSTRUCTIONAL WRITING:</a:t>
            </a:r>
            <a:r>
              <a:rPr lang="en-US" sz="2400" dirty="0" smtClean="0">
                <a:solidFill>
                  <a:schemeClr val="bg1"/>
                </a:solidFill>
              </a:rPr>
              <a:t> A writing which gives instructions to readers regarding a well-defined and specific topic.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INSTRUCTIONS:</a:t>
            </a:r>
            <a:r>
              <a:rPr lang="en-US" sz="2400" dirty="0" smtClean="0">
                <a:solidFill>
                  <a:schemeClr val="bg1"/>
                </a:solidFill>
              </a:rPr>
              <a:t> Instructions direct/teach/guide a person to do something, furnish with information needed to accomplish something.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TASK:</a:t>
            </a:r>
            <a:r>
              <a:rPr lang="en-US" sz="2400" dirty="0" smtClean="0">
                <a:solidFill>
                  <a:schemeClr val="bg1"/>
                </a:solidFill>
              </a:rPr>
              <a:t> A specific piece of work, a distinct specific action/activity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short,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TELL AUDIENCE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WHAT TO DO??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HOW TO DO??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WHY TO DO??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WHAT TO DO IN CASE OF PROBLEMS OR    MALFUNCTION??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1674_picture_of_a_grinning_worm_with_glasses_reading_a_book.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89" y="4572000"/>
            <a:ext cx="2495277" cy="1993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STEP 4: Deciding on manual production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Consider </a:t>
            </a:r>
            <a:r>
              <a:rPr lang="en-US" dirty="0" smtClean="0">
                <a:solidFill>
                  <a:schemeClr val="bg1"/>
                </a:solidFill>
              </a:rPr>
              <a:t>the following:</a:t>
            </a:r>
          </a:p>
          <a:p>
            <a:pPr marL="624078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Appropriate presentation</a:t>
            </a:r>
          </a:p>
          <a:p>
            <a:pPr marL="624078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provide the manual; for example, folded pamphlet or a booklet in product packaging</a:t>
            </a:r>
          </a:p>
          <a:p>
            <a:pPr marL="624078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Decide on paper quality, print type, color usage, number of manuals, etc</a:t>
            </a:r>
          </a:p>
          <a:p>
            <a:pPr marL="624078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Decide on any other accompanying material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STEP 5: Preparing the Graphics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smtClean="0"/>
              <a:t>suitable photographs, drawings, sketches, symbols, tables, etc.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keep-awa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810000"/>
            <a:ext cx="2886075" cy="1533525"/>
          </a:xfrm>
          <a:prstGeom prst="rect">
            <a:avLst/>
          </a:prstGeom>
        </p:spPr>
      </p:pic>
      <p:pic>
        <p:nvPicPr>
          <p:cNvPr id="5" name="Picture 4" descr="warning-sig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05200"/>
            <a:ext cx="333375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STEP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6: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Review the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b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STEP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7: Produce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the manual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u="sng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Editing, proofreading, and revision is done at this stage. Finally, the manual is produced.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2400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Instructions</a:t>
            </a:r>
            <a:endParaRPr lang="en-US" dirty="0"/>
          </a:p>
        </p:txBody>
      </p:sp>
      <p:pic>
        <p:nvPicPr>
          <p:cNvPr id="3" name="Picture 2" descr="AudiaX_201_FM_Transmitter_User_Gu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01674"/>
            <a:ext cx="6705600" cy="5861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PROCEDURE:</a:t>
            </a:r>
            <a:r>
              <a:rPr lang="en-US" sz="2800" dirty="0" smtClean="0">
                <a:solidFill>
                  <a:schemeClr val="bg1"/>
                </a:solidFill>
              </a:rPr>
              <a:t> It refers to manner of proceeding; a way of performing or effecting something: standard procedure.</a:t>
            </a: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</a:rPr>
              <a:t>user guide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b="1" dirty="0" smtClean="0">
                <a:solidFill>
                  <a:schemeClr val="bg1"/>
                </a:solidFill>
              </a:rPr>
              <a:t>user's guide</a:t>
            </a:r>
            <a:r>
              <a:rPr lang="en-US" dirty="0" smtClean="0">
                <a:solidFill>
                  <a:schemeClr val="bg1"/>
                </a:solidFill>
              </a:rPr>
              <a:t>, also commonly known as a </a:t>
            </a:r>
            <a:r>
              <a:rPr lang="en-US" b="1" dirty="0" smtClean="0">
                <a:solidFill>
                  <a:schemeClr val="bg1"/>
                </a:solidFill>
              </a:rPr>
              <a:t>manual</a:t>
            </a:r>
            <a:r>
              <a:rPr lang="en-US" dirty="0" smtClean="0">
                <a:solidFill>
                  <a:schemeClr val="bg1"/>
                </a:solidFill>
              </a:rPr>
              <a:t>, is a </a:t>
            </a:r>
            <a:r>
              <a:rPr lang="en-US" dirty="0">
                <a:solidFill>
                  <a:schemeClr val="bg1"/>
                </a:solidFill>
              </a:rPr>
              <a:t>technical </a:t>
            </a:r>
            <a:r>
              <a:rPr lang="en-US" dirty="0" smtClean="0">
                <a:solidFill>
                  <a:schemeClr val="bg1"/>
                </a:solidFill>
              </a:rPr>
              <a:t>communication document intended to give assistance to people using a particular system.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Manuals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are written guides or reference materials which are used for training, assembling mechanisms, operating machinery or equipment, servicing products, or repairing products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i="1" dirty="0" smtClean="0">
                <a:solidFill>
                  <a:schemeClr val="bg1"/>
                </a:solidFill>
              </a:rPr>
              <a:t>user guide</a:t>
            </a:r>
            <a:r>
              <a:rPr lang="en-US" dirty="0" smtClean="0">
                <a:solidFill>
                  <a:schemeClr val="bg1"/>
                </a:solidFill>
              </a:rPr>
              <a:t> is essentially a book-length document containing instructions on installing, using, or troubleshooting a hardware or software product.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Ask yourself questions like: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What describes the user? </a:t>
            </a:r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What 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is their age, gender 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etc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)</a:t>
            </a:r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 What 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tasks do they need to perform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?</a:t>
            </a:r>
          </a:p>
          <a:p>
            <a:pPr algn="just">
              <a:buFont typeface="Arial" pitchFamily="34" charset="0"/>
              <a:buChar char="•"/>
            </a:pPr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 Why 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is the task being carried out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?</a:t>
            </a:r>
          </a:p>
          <a:p>
            <a:pPr algn="just">
              <a:buFont typeface="Arial" pitchFamily="34" charset="0"/>
              <a:buChar char="•"/>
            </a:pPr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 How 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frequently will it be carried out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?</a:t>
            </a:r>
          </a:p>
          <a:p>
            <a:pPr algn="just">
              <a:buFont typeface="Arial" pitchFamily="34" charset="0"/>
              <a:buChar char="•"/>
            </a:pPr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 In 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what environment will the product be used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?</a:t>
            </a:r>
          </a:p>
          <a:p>
            <a:pPr algn="just">
              <a:buFont typeface="Arial" pitchFamily="34" charset="0"/>
              <a:buChar char="•"/>
            </a:pPr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 What 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language do they speak?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81000"/>
            <a:ext cx="7924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 Is the user under stress?</a:t>
            </a:r>
          </a:p>
          <a:p>
            <a:pPr algn="just">
              <a:buFont typeface="Arial" pitchFamily="34" charset="0"/>
              <a:buChar char="•"/>
            </a:pPr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What is their background? (awareness about the 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   product/task)</a:t>
            </a:r>
          </a:p>
          <a:p>
            <a:pPr algn="just">
              <a:buFont typeface="Arial" pitchFamily="34" charset="0"/>
              <a:buChar char="•"/>
            </a:pPr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 Is the product used professionally, commercially or privately?  </a:t>
            </a:r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 What technical experiences, qualifications, education, 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training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, knowledge or skills do they </a:t>
            </a:r>
            <a:r>
              <a:rPr lang="en-US" sz="2800" b="1" dirty="0" smtClean="0">
                <a:solidFill>
                  <a:schemeClr val="bg1"/>
                </a:solidFill>
                <a:cs typeface="Times New Roman" pitchFamily="18" charset="0"/>
              </a:rPr>
              <a:t>have?</a:t>
            </a:r>
          </a:p>
          <a:p>
            <a:pPr algn="just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cs typeface="Times New Roman" pitchFamily="18" charset="0"/>
              </a:rPr>
              <a:t> Does the user have access to the internet?</a:t>
            </a:r>
            <a:r>
              <a:rPr lang="en-US" sz="2800" b="1" dirty="0" smtClean="0">
                <a:solidFill>
                  <a:schemeClr val="bg1"/>
                </a:solidFill>
              </a:rPr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User guides are commonly associated with…..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Electronics goods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Computer hardware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Computer software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250px-HitachiJ100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219200"/>
            <a:ext cx="1524000" cy="1600200"/>
          </a:xfrm>
          <a:prstGeom prst="rect">
            <a:avLst/>
          </a:prstGeom>
        </p:spPr>
      </p:pic>
      <p:pic>
        <p:nvPicPr>
          <p:cNvPr id="5" name="Picture 4" descr="1289580161_137384409_1-computer-hardware-repair-pakist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971800"/>
            <a:ext cx="1676400" cy="1676400"/>
          </a:xfrm>
          <a:prstGeom prst="rect">
            <a:avLst/>
          </a:prstGeom>
        </p:spPr>
      </p:pic>
      <p:pic>
        <p:nvPicPr>
          <p:cNvPr id="6" name="Picture 5" descr="1297662857_166973666_1-Pictures-of--Computer-Software-Hardware-Repairing-in-less-than-market-price-in-Jhelum.jpg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800600"/>
            <a:ext cx="175260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User Guide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Product description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Option/Function Explanations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The installation procedures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Precise Definitions (Optional)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Descriptions of mechanisms (Optional)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Step-by-step instructions of different TASKS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Analyses of processes (Optional)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Graphics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Headings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Components of a User Guide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805810"/>
            <a:ext cx="8229600" cy="5943600"/>
          </a:xfrm>
          <a:ln>
            <a:solidFill>
              <a:schemeClr val="accent6"/>
            </a:solidFill>
          </a:ln>
        </p:spPr>
        <p:txBody>
          <a:bodyPr>
            <a:no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Front and back covers</a:t>
            </a:r>
          </a:p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Title page</a:t>
            </a:r>
          </a:p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Edition notice</a:t>
            </a:r>
          </a:p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Trademarks and Disclaimers</a:t>
            </a:r>
          </a:p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Warranties</a:t>
            </a:r>
          </a:p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License agreements</a:t>
            </a:r>
          </a:p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Table of contents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chemeClr val="bg1"/>
                </a:solidFill>
              </a:rPr>
              <a:t>Preface, Introduction, Product description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chemeClr val="bg1"/>
                </a:solidFill>
              </a:rPr>
              <a:t>Getting started information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chemeClr val="bg1"/>
                </a:solidFill>
              </a:rPr>
              <a:t>Installation procedure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chemeClr val="bg1"/>
                </a:solidFill>
              </a:rPr>
              <a:t>Operating, maintenance, and trouble shooting instructions with safety notices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marL="0" indent="0"/>
            <a:r>
              <a:rPr lang="en-US" sz="2000" b="1" dirty="0" smtClean="0">
                <a:solidFill>
                  <a:srgbClr val="FF0000"/>
                </a:solidFill>
              </a:rPr>
              <a:t> Appendixes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chemeClr val="bg1"/>
                </a:solidFill>
              </a:rPr>
              <a:t>Glossary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chemeClr val="bg1"/>
                </a:solidFill>
              </a:rPr>
              <a:t>Index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chemeClr val="bg1"/>
                </a:solidFill>
              </a:rPr>
              <a:t>Reader-comment form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C473073F-34A4-486A-BBA1-2A70AE921E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3517</TotalTime>
  <Words>845</Words>
  <Application>Microsoft Office PowerPoint</Application>
  <PresentationFormat>On-screen Show (4:3)</PresentationFormat>
  <Paragraphs>160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Depth</vt:lpstr>
      <vt:lpstr>INSTRUCTIONS  AND  USER GUIDES/MANUALS</vt:lpstr>
      <vt:lpstr>Key terms</vt:lpstr>
      <vt:lpstr>Key terms</vt:lpstr>
      <vt:lpstr>DEFINITION</vt:lpstr>
      <vt:lpstr>Ask yourself questions like: </vt:lpstr>
      <vt:lpstr>Slide 6</vt:lpstr>
      <vt:lpstr>User guides are commonly associated with…..</vt:lpstr>
      <vt:lpstr>Components of a User Guide</vt:lpstr>
      <vt:lpstr>Components of a User Guide</vt:lpstr>
      <vt:lpstr>WRITING HEADINGS</vt:lpstr>
      <vt:lpstr>Examples</vt:lpstr>
      <vt:lpstr>COMMON USES OF A MANUAL</vt:lpstr>
      <vt:lpstr>Slide 13</vt:lpstr>
      <vt:lpstr>Step 1: Audience Analysis </vt:lpstr>
      <vt:lpstr>Slide 15</vt:lpstr>
      <vt:lpstr>Slide 16</vt:lpstr>
      <vt:lpstr>Remember!</vt:lpstr>
      <vt:lpstr>STEP 2: Determining manual type </vt:lpstr>
      <vt:lpstr>STEP 3: Researching content and material</vt:lpstr>
      <vt:lpstr>In short,</vt:lpstr>
      <vt:lpstr>STEP 4: Deciding on manual production</vt:lpstr>
      <vt:lpstr>STEP 5: Preparing the Graphics</vt:lpstr>
      <vt:lpstr>STEP 6: Review the copy  STEP 7: Produce the manual</vt:lpstr>
      <vt:lpstr>Writing Instructions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GUIDES/MANUALS</dc:title>
  <dc:creator>dellpc</dc:creator>
  <cp:lastModifiedBy>dellpc</cp:lastModifiedBy>
  <cp:revision>64</cp:revision>
  <dcterms:created xsi:type="dcterms:W3CDTF">2006-08-16T00:00:00Z</dcterms:created>
  <dcterms:modified xsi:type="dcterms:W3CDTF">2022-02-27T19:14:59Z</dcterms:modified>
</cp:coreProperties>
</file>