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3" r:id="rId2"/>
    <p:sldMasterId id="2147483680" r:id="rId3"/>
    <p:sldMasterId id="2147483667" r:id="rId4"/>
  </p:sldMasterIdLst>
  <p:notesMasterIdLst>
    <p:notesMasterId r:id="rId40"/>
  </p:notesMasterIdLst>
  <p:sldIdLst>
    <p:sldId id="388" r:id="rId5"/>
    <p:sldId id="258" r:id="rId6"/>
    <p:sldId id="356" r:id="rId7"/>
    <p:sldId id="259" r:id="rId8"/>
    <p:sldId id="359" r:id="rId9"/>
    <p:sldId id="358" r:id="rId10"/>
    <p:sldId id="360" r:id="rId11"/>
    <p:sldId id="333" r:id="rId12"/>
    <p:sldId id="261" r:id="rId13"/>
    <p:sldId id="334" r:id="rId14"/>
    <p:sldId id="361" r:id="rId15"/>
    <p:sldId id="363" r:id="rId16"/>
    <p:sldId id="368" r:id="rId17"/>
    <p:sldId id="364" r:id="rId18"/>
    <p:sldId id="365" r:id="rId19"/>
    <p:sldId id="369" r:id="rId20"/>
    <p:sldId id="330" r:id="rId21"/>
    <p:sldId id="370" r:id="rId22"/>
    <p:sldId id="371" r:id="rId23"/>
    <p:sldId id="372" r:id="rId24"/>
    <p:sldId id="331" r:id="rId25"/>
    <p:sldId id="375" r:id="rId26"/>
    <p:sldId id="374" r:id="rId27"/>
    <p:sldId id="376" r:id="rId28"/>
    <p:sldId id="377" r:id="rId29"/>
    <p:sldId id="378" r:id="rId30"/>
    <p:sldId id="379" r:id="rId31"/>
    <p:sldId id="380" r:id="rId32"/>
    <p:sldId id="332" r:id="rId33"/>
    <p:sldId id="381" r:id="rId34"/>
    <p:sldId id="382" r:id="rId35"/>
    <p:sldId id="383" r:id="rId36"/>
    <p:sldId id="384" r:id="rId37"/>
    <p:sldId id="385" r:id="rId38"/>
    <p:sldId id="3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3865">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FA3"/>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4" autoAdjust="0"/>
    <p:restoredTop sz="86409" autoAdjust="0"/>
  </p:normalViewPr>
  <p:slideViewPr>
    <p:cSldViewPr snapToGrid="0">
      <p:cViewPr varScale="1">
        <p:scale>
          <a:sx n="63" d="100"/>
          <a:sy n="63" d="100"/>
        </p:scale>
        <p:origin x="846" y="78"/>
      </p:cViewPr>
      <p:guideLst>
        <p:guide orient="horz" pos="2160"/>
        <p:guide pos="3864"/>
        <p:guide pos="386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66" y="-3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E17990-1B36-4882-9547-0AB35B157D7D}" type="doc">
      <dgm:prSet loTypeId="urn:microsoft.com/office/officeart/2005/8/layout/hList1" loCatId="list" qsTypeId="urn:microsoft.com/office/officeart/2005/8/quickstyle/simple1#1" qsCatId="simple" csTypeId="urn:microsoft.com/office/officeart/2005/8/colors/colorful2" csCatId="colorful"/>
      <dgm:spPr/>
      <dgm:t>
        <a:bodyPr/>
        <a:lstStyle/>
        <a:p>
          <a:endParaRPr lang="en-US"/>
        </a:p>
      </dgm:t>
    </dgm:pt>
    <dgm:pt modelId="{B772A1BA-20A0-4DAE-AAE9-3D73CA6A16EF}">
      <dgm:prSet/>
      <dgm:spPr/>
      <dgm:t>
        <a:bodyPr/>
        <a:lstStyle/>
        <a:p>
          <a:pPr rtl="0"/>
          <a:r>
            <a:rPr lang="en-US" b="0" dirty="0"/>
            <a:t>Business objectives  </a:t>
          </a:r>
          <a:endParaRPr lang="en-US" dirty="0"/>
        </a:p>
      </dgm:t>
    </dgm:pt>
    <dgm:pt modelId="{58099CFC-C6C9-481F-90AA-A95028687CB8}" type="parTrans" cxnId="{AEE361FC-9D3C-4226-90BA-40A0D8810A40}">
      <dgm:prSet/>
      <dgm:spPr/>
      <dgm:t>
        <a:bodyPr/>
        <a:lstStyle/>
        <a:p>
          <a:endParaRPr lang="en-US"/>
        </a:p>
      </dgm:t>
    </dgm:pt>
    <dgm:pt modelId="{9B34DE0D-4FFD-44C7-9EB4-A44DEC4135A6}" type="sibTrans" cxnId="{AEE361FC-9D3C-4226-90BA-40A0D8810A40}">
      <dgm:prSet/>
      <dgm:spPr/>
      <dgm:t>
        <a:bodyPr/>
        <a:lstStyle/>
        <a:p>
          <a:endParaRPr lang="en-US"/>
        </a:p>
      </dgm:t>
    </dgm:pt>
    <dgm:pt modelId="{C38C1299-EF6D-4824-9BEE-0558F2CDDF7C}">
      <dgm:prSet/>
      <dgm:spPr/>
      <dgm:t>
        <a:bodyPr/>
        <a:lstStyle/>
        <a:p>
          <a:pPr rtl="0"/>
          <a:r>
            <a:rPr lang="en-US" b="0" dirty="0"/>
            <a:t>Build profitable customer relationships</a:t>
          </a:r>
          <a:endParaRPr lang="en-US" dirty="0"/>
        </a:p>
      </dgm:t>
    </dgm:pt>
    <dgm:pt modelId="{6D3F3598-8474-4F44-BDC4-000A9F2F1C51}" type="parTrans" cxnId="{EE0FACBD-42B1-4956-9903-6D9654CA2C29}">
      <dgm:prSet/>
      <dgm:spPr/>
      <dgm:t>
        <a:bodyPr/>
        <a:lstStyle/>
        <a:p>
          <a:endParaRPr lang="en-US"/>
        </a:p>
      </dgm:t>
    </dgm:pt>
    <dgm:pt modelId="{E779480A-86A1-46A2-970F-7A2376440122}" type="sibTrans" cxnId="{EE0FACBD-42B1-4956-9903-6D9654CA2C29}">
      <dgm:prSet/>
      <dgm:spPr/>
      <dgm:t>
        <a:bodyPr/>
        <a:lstStyle/>
        <a:p>
          <a:endParaRPr lang="en-US"/>
        </a:p>
      </dgm:t>
    </dgm:pt>
    <dgm:pt modelId="{C872B7DB-D280-4A5B-A044-868D7B68E09B}">
      <dgm:prSet/>
      <dgm:spPr/>
      <dgm:t>
        <a:bodyPr/>
        <a:lstStyle/>
        <a:p>
          <a:pPr rtl="0"/>
          <a:r>
            <a:rPr lang="en-US" b="0" dirty="0"/>
            <a:t>Invest in research</a:t>
          </a:r>
          <a:endParaRPr lang="en-US" dirty="0"/>
        </a:p>
      </dgm:t>
    </dgm:pt>
    <dgm:pt modelId="{0C00FFAF-D812-4224-B733-D4546CA47A73}" type="parTrans" cxnId="{7587ACEA-5F3B-4B1A-83A7-4801A2B36849}">
      <dgm:prSet/>
      <dgm:spPr/>
      <dgm:t>
        <a:bodyPr/>
        <a:lstStyle/>
        <a:p>
          <a:endParaRPr lang="en-US"/>
        </a:p>
      </dgm:t>
    </dgm:pt>
    <dgm:pt modelId="{F25FFD7D-D856-42BF-A066-AEEB31A7C7A7}" type="sibTrans" cxnId="{7587ACEA-5F3B-4B1A-83A7-4801A2B36849}">
      <dgm:prSet/>
      <dgm:spPr/>
      <dgm:t>
        <a:bodyPr/>
        <a:lstStyle/>
        <a:p>
          <a:endParaRPr lang="en-US"/>
        </a:p>
      </dgm:t>
    </dgm:pt>
    <dgm:pt modelId="{08F25F2E-CE35-4023-84C0-3F4BA5D293B7}">
      <dgm:prSet/>
      <dgm:spPr/>
      <dgm:t>
        <a:bodyPr/>
        <a:lstStyle/>
        <a:p>
          <a:pPr rtl="0"/>
          <a:r>
            <a:rPr lang="en-US" b="0" dirty="0"/>
            <a:t>Improve profits</a:t>
          </a:r>
          <a:endParaRPr lang="en-US" dirty="0"/>
        </a:p>
      </dgm:t>
    </dgm:pt>
    <dgm:pt modelId="{E7386F7E-02B6-4225-B2D0-A3A6BE8A9965}" type="parTrans" cxnId="{66CCF02B-EBAC-4530-BE0F-ABFE4A30805A}">
      <dgm:prSet/>
      <dgm:spPr/>
      <dgm:t>
        <a:bodyPr/>
        <a:lstStyle/>
        <a:p>
          <a:endParaRPr lang="en-US"/>
        </a:p>
      </dgm:t>
    </dgm:pt>
    <dgm:pt modelId="{0EA42ACF-4C63-4F89-B6AE-B249F1EBC6E1}" type="sibTrans" cxnId="{66CCF02B-EBAC-4530-BE0F-ABFE4A30805A}">
      <dgm:prSet/>
      <dgm:spPr/>
      <dgm:t>
        <a:bodyPr/>
        <a:lstStyle/>
        <a:p>
          <a:endParaRPr lang="en-US"/>
        </a:p>
      </dgm:t>
    </dgm:pt>
    <dgm:pt modelId="{9187F990-89D1-425D-B2B1-96F78F83EC0D}">
      <dgm:prSet/>
      <dgm:spPr/>
      <dgm:t>
        <a:bodyPr/>
        <a:lstStyle/>
        <a:p>
          <a:pPr rtl="0"/>
          <a:r>
            <a:rPr lang="en-US" b="0" dirty="0"/>
            <a:t>Marketing objectives</a:t>
          </a:r>
          <a:endParaRPr lang="en-US" dirty="0"/>
        </a:p>
      </dgm:t>
    </dgm:pt>
    <dgm:pt modelId="{E4EEB799-1215-4799-B8A5-FE1982A827AF}" type="parTrans" cxnId="{8AF764E8-5C65-4B00-959E-6CDBE4297F88}">
      <dgm:prSet/>
      <dgm:spPr/>
      <dgm:t>
        <a:bodyPr/>
        <a:lstStyle/>
        <a:p>
          <a:endParaRPr lang="en-US"/>
        </a:p>
      </dgm:t>
    </dgm:pt>
    <dgm:pt modelId="{9A8F5D54-9D82-4ECF-BCF3-9DE2BD6B125F}" type="sibTrans" cxnId="{8AF764E8-5C65-4B00-959E-6CDBE4297F88}">
      <dgm:prSet/>
      <dgm:spPr/>
      <dgm:t>
        <a:bodyPr/>
        <a:lstStyle/>
        <a:p>
          <a:endParaRPr lang="en-US"/>
        </a:p>
      </dgm:t>
    </dgm:pt>
    <dgm:pt modelId="{EF52BE60-D87E-4787-ACD7-0082DC3B7285}">
      <dgm:prSet/>
      <dgm:spPr/>
      <dgm:t>
        <a:bodyPr/>
        <a:lstStyle/>
        <a:p>
          <a:pPr rtl="0"/>
          <a:r>
            <a:rPr lang="en-US" b="0" dirty="0"/>
            <a:t>Increase market share</a:t>
          </a:r>
          <a:endParaRPr lang="en-US" dirty="0"/>
        </a:p>
      </dgm:t>
    </dgm:pt>
    <dgm:pt modelId="{6AC32FE1-7178-4542-A331-C31FF79A914C}" type="parTrans" cxnId="{C3FDB3B5-7711-48F3-A9D8-34691CE53BEA}">
      <dgm:prSet/>
      <dgm:spPr/>
      <dgm:t>
        <a:bodyPr/>
        <a:lstStyle/>
        <a:p>
          <a:endParaRPr lang="en-US"/>
        </a:p>
      </dgm:t>
    </dgm:pt>
    <dgm:pt modelId="{7E3BD09E-DDE7-4F78-B992-72589D095391}" type="sibTrans" cxnId="{C3FDB3B5-7711-48F3-A9D8-34691CE53BEA}">
      <dgm:prSet/>
      <dgm:spPr/>
      <dgm:t>
        <a:bodyPr/>
        <a:lstStyle/>
        <a:p>
          <a:endParaRPr lang="en-US"/>
        </a:p>
      </dgm:t>
    </dgm:pt>
    <dgm:pt modelId="{DC425323-1F2A-4120-B88C-2CDD559FF9C6}">
      <dgm:prSet/>
      <dgm:spPr/>
      <dgm:t>
        <a:bodyPr/>
        <a:lstStyle/>
        <a:p>
          <a:pPr rtl="0"/>
          <a:r>
            <a:rPr lang="en-US" b="0" dirty="0"/>
            <a:t>Create local partnerships</a:t>
          </a:r>
          <a:endParaRPr lang="en-US" dirty="0"/>
        </a:p>
      </dgm:t>
    </dgm:pt>
    <dgm:pt modelId="{F78B18B0-5820-4BF3-B724-2BB1A628F689}" type="parTrans" cxnId="{A7591078-CD86-4675-8A4B-0B80E4BFF3FF}">
      <dgm:prSet/>
      <dgm:spPr/>
      <dgm:t>
        <a:bodyPr/>
        <a:lstStyle/>
        <a:p>
          <a:endParaRPr lang="en-US"/>
        </a:p>
      </dgm:t>
    </dgm:pt>
    <dgm:pt modelId="{B6805086-FADD-4961-B650-FB0202DA72D9}" type="sibTrans" cxnId="{A7591078-CD86-4675-8A4B-0B80E4BFF3FF}">
      <dgm:prSet/>
      <dgm:spPr/>
      <dgm:t>
        <a:bodyPr/>
        <a:lstStyle/>
        <a:p>
          <a:endParaRPr lang="en-US"/>
        </a:p>
      </dgm:t>
    </dgm:pt>
    <dgm:pt modelId="{2496CA23-B3FF-4F65-91FF-BF29B322FC56}">
      <dgm:prSet/>
      <dgm:spPr/>
      <dgm:t>
        <a:bodyPr/>
        <a:lstStyle/>
        <a:p>
          <a:pPr rtl="0"/>
          <a:r>
            <a:rPr lang="en-US" b="0" dirty="0"/>
            <a:t>Increase promotion</a:t>
          </a:r>
          <a:endParaRPr lang="en-US" dirty="0"/>
        </a:p>
      </dgm:t>
    </dgm:pt>
    <dgm:pt modelId="{ADB102C4-D182-46A5-9878-62352ED2808A}" type="parTrans" cxnId="{5AB868BB-684B-4976-892F-4E5CA7F58F47}">
      <dgm:prSet/>
      <dgm:spPr/>
      <dgm:t>
        <a:bodyPr/>
        <a:lstStyle/>
        <a:p>
          <a:endParaRPr lang="en-US"/>
        </a:p>
      </dgm:t>
    </dgm:pt>
    <dgm:pt modelId="{9D4C903D-094D-4B58-A731-3F44F9FC46DB}" type="sibTrans" cxnId="{5AB868BB-684B-4976-892F-4E5CA7F58F47}">
      <dgm:prSet/>
      <dgm:spPr/>
      <dgm:t>
        <a:bodyPr/>
        <a:lstStyle/>
        <a:p>
          <a:endParaRPr lang="en-US"/>
        </a:p>
      </dgm:t>
    </dgm:pt>
    <dgm:pt modelId="{D0C07292-0D04-4CC4-B4A2-01F7C0FDE2D2}" type="pres">
      <dgm:prSet presAssocID="{91E17990-1B36-4882-9547-0AB35B157D7D}" presName="Name0" presStyleCnt="0">
        <dgm:presLayoutVars>
          <dgm:dir/>
          <dgm:animLvl val="lvl"/>
          <dgm:resizeHandles val="exact"/>
        </dgm:presLayoutVars>
      </dgm:prSet>
      <dgm:spPr/>
      <dgm:t>
        <a:bodyPr/>
        <a:lstStyle/>
        <a:p>
          <a:endParaRPr lang="en-US"/>
        </a:p>
      </dgm:t>
    </dgm:pt>
    <dgm:pt modelId="{4BE3F5B8-F767-4D9C-9B91-F36AACDCD055}" type="pres">
      <dgm:prSet presAssocID="{B772A1BA-20A0-4DAE-AAE9-3D73CA6A16EF}" presName="composite" presStyleCnt="0"/>
      <dgm:spPr/>
    </dgm:pt>
    <dgm:pt modelId="{854D64B1-368B-4A61-A48D-50C68040DE27}" type="pres">
      <dgm:prSet presAssocID="{B772A1BA-20A0-4DAE-AAE9-3D73CA6A16EF}" presName="parTx" presStyleLbl="alignNode1" presStyleIdx="0" presStyleCnt="2">
        <dgm:presLayoutVars>
          <dgm:chMax val="0"/>
          <dgm:chPref val="0"/>
          <dgm:bulletEnabled val="1"/>
        </dgm:presLayoutVars>
      </dgm:prSet>
      <dgm:spPr/>
      <dgm:t>
        <a:bodyPr/>
        <a:lstStyle/>
        <a:p>
          <a:endParaRPr lang="en-US"/>
        </a:p>
      </dgm:t>
    </dgm:pt>
    <dgm:pt modelId="{1E8DA66C-F1E4-406A-95DB-2ADB228D16C7}" type="pres">
      <dgm:prSet presAssocID="{B772A1BA-20A0-4DAE-AAE9-3D73CA6A16EF}" presName="desTx" presStyleLbl="alignAccFollowNode1" presStyleIdx="0" presStyleCnt="2">
        <dgm:presLayoutVars>
          <dgm:bulletEnabled val="1"/>
        </dgm:presLayoutVars>
      </dgm:prSet>
      <dgm:spPr/>
      <dgm:t>
        <a:bodyPr/>
        <a:lstStyle/>
        <a:p>
          <a:endParaRPr lang="en-US"/>
        </a:p>
      </dgm:t>
    </dgm:pt>
    <dgm:pt modelId="{E2DD084C-B9D2-4181-97E8-A4EBC6190008}" type="pres">
      <dgm:prSet presAssocID="{9B34DE0D-4FFD-44C7-9EB4-A44DEC4135A6}" presName="space" presStyleCnt="0"/>
      <dgm:spPr/>
    </dgm:pt>
    <dgm:pt modelId="{DBFF0C25-5524-4867-9C26-6F23A7108B99}" type="pres">
      <dgm:prSet presAssocID="{9187F990-89D1-425D-B2B1-96F78F83EC0D}" presName="composite" presStyleCnt="0"/>
      <dgm:spPr/>
    </dgm:pt>
    <dgm:pt modelId="{BBF4D3C0-2DEE-46A2-BCD0-D9DCDFEE486C}" type="pres">
      <dgm:prSet presAssocID="{9187F990-89D1-425D-B2B1-96F78F83EC0D}" presName="parTx" presStyleLbl="alignNode1" presStyleIdx="1" presStyleCnt="2">
        <dgm:presLayoutVars>
          <dgm:chMax val="0"/>
          <dgm:chPref val="0"/>
          <dgm:bulletEnabled val="1"/>
        </dgm:presLayoutVars>
      </dgm:prSet>
      <dgm:spPr/>
      <dgm:t>
        <a:bodyPr/>
        <a:lstStyle/>
        <a:p>
          <a:endParaRPr lang="en-US"/>
        </a:p>
      </dgm:t>
    </dgm:pt>
    <dgm:pt modelId="{BD52AD3B-B31A-4386-AE3B-6D0487278EAB}" type="pres">
      <dgm:prSet presAssocID="{9187F990-89D1-425D-B2B1-96F78F83EC0D}" presName="desTx" presStyleLbl="alignAccFollowNode1" presStyleIdx="1" presStyleCnt="2">
        <dgm:presLayoutVars>
          <dgm:bulletEnabled val="1"/>
        </dgm:presLayoutVars>
      </dgm:prSet>
      <dgm:spPr/>
      <dgm:t>
        <a:bodyPr/>
        <a:lstStyle/>
        <a:p>
          <a:endParaRPr lang="en-US"/>
        </a:p>
      </dgm:t>
    </dgm:pt>
  </dgm:ptLst>
  <dgm:cxnLst>
    <dgm:cxn modelId="{8AF764E8-5C65-4B00-959E-6CDBE4297F88}" srcId="{91E17990-1B36-4882-9547-0AB35B157D7D}" destId="{9187F990-89D1-425D-B2B1-96F78F83EC0D}" srcOrd="1" destOrd="0" parTransId="{E4EEB799-1215-4799-B8A5-FE1982A827AF}" sibTransId="{9A8F5D54-9D82-4ECF-BCF3-9DE2BD6B125F}"/>
    <dgm:cxn modelId="{39F5AB24-9C4F-7B4E-AA31-A19FC1C2138B}" type="presOf" srcId="{DC425323-1F2A-4120-B88C-2CDD559FF9C6}" destId="{BD52AD3B-B31A-4386-AE3B-6D0487278EAB}" srcOrd="0" destOrd="1" presId="urn:microsoft.com/office/officeart/2005/8/layout/hList1"/>
    <dgm:cxn modelId="{4E0E6E92-8758-464F-9D16-7A048D62B980}" type="presOf" srcId="{91E17990-1B36-4882-9547-0AB35B157D7D}" destId="{D0C07292-0D04-4CC4-B4A2-01F7C0FDE2D2}" srcOrd="0" destOrd="0" presId="urn:microsoft.com/office/officeart/2005/8/layout/hList1"/>
    <dgm:cxn modelId="{AEE361FC-9D3C-4226-90BA-40A0D8810A40}" srcId="{91E17990-1B36-4882-9547-0AB35B157D7D}" destId="{B772A1BA-20A0-4DAE-AAE9-3D73CA6A16EF}" srcOrd="0" destOrd="0" parTransId="{58099CFC-C6C9-481F-90AA-A95028687CB8}" sibTransId="{9B34DE0D-4FFD-44C7-9EB4-A44DEC4135A6}"/>
    <dgm:cxn modelId="{C3FDB3B5-7711-48F3-A9D8-34691CE53BEA}" srcId="{9187F990-89D1-425D-B2B1-96F78F83EC0D}" destId="{EF52BE60-D87E-4787-ACD7-0082DC3B7285}" srcOrd="0" destOrd="0" parTransId="{6AC32FE1-7178-4542-A331-C31FF79A914C}" sibTransId="{7E3BD09E-DDE7-4F78-B992-72589D095391}"/>
    <dgm:cxn modelId="{7587ACEA-5F3B-4B1A-83A7-4801A2B36849}" srcId="{B772A1BA-20A0-4DAE-AAE9-3D73CA6A16EF}" destId="{C872B7DB-D280-4A5B-A044-868D7B68E09B}" srcOrd="1" destOrd="0" parTransId="{0C00FFAF-D812-4224-B733-D4546CA47A73}" sibTransId="{F25FFD7D-D856-42BF-A066-AEEB31A7C7A7}"/>
    <dgm:cxn modelId="{A7591078-CD86-4675-8A4B-0B80E4BFF3FF}" srcId="{9187F990-89D1-425D-B2B1-96F78F83EC0D}" destId="{DC425323-1F2A-4120-B88C-2CDD559FF9C6}" srcOrd="1" destOrd="0" parTransId="{F78B18B0-5820-4BF3-B724-2BB1A628F689}" sibTransId="{B6805086-FADD-4961-B650-FB0202DA72D9}"/>
    <dgm:cxn modelId="{BE90C49A-5DD9-A34E-860C-248832F239B1}" type="presOf" srcId="{C872B7DB-D280-4A5B-A044-868D7B68E09B}" destId="{1E8DA66C-F1E4-406A-95DB-2ADB228D16C7}" srcOrd="0" destOrd="1" presId="urn:microsoft.com/office/officeart/2005/8/layout/hList1"/>
    <dgm:cxn modelId="{EE0FACBD-42B1-4956-9903-6D9654CA2C29}" srcId="{B772A1BA-20A0-4DAE-AAE9-3D73CA6A16EF}" destId="{C38C1299-EF6D-4824-9BEE-0558F2CDDF7C}" srcOrd="0" destOrd="0" parTransId="{6D3F3598-8474-4F44-BDC4-000A9F2F1C51}" sibTransId="{E779480A-86A1-46A2-970F-7A2376440122}"/>
    <dgm:cxn modelId="{55B24706-E108-0449-A4BB-D2E5193104C9}" type="presOf" srcId="{EF52BE60-D87E-4787-ACD7-0082DC3B7285}" destId="{BD52AD3B-B31A-4386-AE3B-6D0487278EAB}" srcOrd="0" destOrd="0" presId="urn:microsoft.com/office/officeart/2005/8/layout/hList1"/>
    <dgm:cxn modelId="{8FC270EE-106D-3C4A-A213-FAA5F41C6DDA}" type="presOf" srcId="{B772A1BA-20A0-4DAE-AAE9-3D73CA6A16EF}" destId="{854D64B1-368B-4A61-A48D-50C68040DE27}" srcOrd="0" destOrd="0" presId="urn:microsoft.com/office/officeart/2005/8/layout/hList1"/>
    <dgm:cxn modelId="{19836453-D454-784A-B398-E949BABAD33D}" type="presOf" srcId="{2496CA23-B3FF-4F65-91FF-BF29B322FC56}" destId="{BD52AD3B-B31A-4386-AE3B-6D0487278EAB}" srcOrd="0" destOrd="2" presId="urn:microsoft.com/office/officeart/2005/8/layout/hList1"/>
    <dgm:cxn modelId="{D3113656-94F2-134F-8C6B-0DCC04E1EB74}" type="presOf" srcId="{9187F990-89D1-425D-B2B1-96F78F83EC0D}" destId="{BBF4D3C0-2DEE-46A2-BCD0-D9DCDFEE486C}" srcOrd="0" destOrd="0" presId="urn:microsoft.com/office/officeart/2005/8/layout/hList1"/>
    <dgm:cxn modelId="{66CCF02B-EBAC-4530-BE0F-ABFE4A30805A}" srcId="{B772A1BA-20A0-4DAE-AAE9-3D73CA6A16EF}" destId="{08F25F2E-CE35-4023-84C0-3F4BA5D293B7}" srcOrd="2" destOrd="0" parTransId="{E7386F7E-02B6-4225-B2D0-A3A6BE8A9965}" sibTransId="{0EA42ACF-4C63-4F89-B6AE-B249F1EBC6E1}"/>
    <dgm:cxn modelId="{5AB868BB-684B-4976-892F-4E5CA7F58F47}" srcId="{9187F990-89D1-425D-B2B1-96F78F83EC0D}" destId="{2496CA23-B3FF-4F65-91FF-BF29B322FC56}" srcOrd="2" destOrd="0" parTransId="{ADB102C4-D182-46A5-9878-62352ED2808A}" sibTransId="{9D4C903D-094D-4B58-A731-3F44F9FC46DB}"/>
    <dgm:cxn modelId="{61AED924-8CA1-E74B-9820-1446E6DCADC8}" type="presOf" srcId="{C38C1299-EF6D-4824-9BEE-0558F2CDDF7C}" destId="{1E8DA66C-F1E4-406A-95DB-2ADB228D16C7}" srcOrd="0" destOrd="0" presId="urn:microsoft.com/office/officeart/2005/8/layout/hList1"/>
    <dgm:cxn modelId="{3C0D929F-4294-0F42-A475-0104083675A7}" type="presOf" srcId="{08F25F2E-CE35-4023-84C0-3F4BA5D293B7}" destId="{1E8DA66C-F1E4-406A-95DB-2ADB228D16C7}" srcOrd="0" destOrd="2" presId="urn:microsoft.com/office/officeart/2005/8/layout/hList1"/>
    <dgm:cxn modelId="{C0B73108-0B8A-C94F-9423-943D7BBAA1C1}" type="presParOf" srcId="{D0C07292-0D04-4CC4-B4A2-01F7C0FDE2D2}" destId="{4BE3F5B8-F767-4D9C-9B91-F36AACDCD055}" srcOrd="0" destOrd="0" presId="urn:microsoft.com/office/officeart/2005/8/layout/hList1"/>
    <dgm:cxn modelId="{10D0EBC8-321A-584E-AC2D-FF0A4E2195DE}" type="presParOf" srcId="{4BE3F5B8-F767-4D9C-9B91-F36AACDCD055}" destId="{854D64B1-368B-4A61-A48D-50C68040DE27}" srcOrd="0" destOrd="0" presId="urn:microsoft.com/office/officeart/2005/8/layout/hList1"/>
    <dgm:cxn modelId="{61C55D61-EF07-8148-B826-4C5B466ED1C5}" type="presParOf" srcId="{4BE3F5B8-F767-4D9C-9B91-F36AACDCD055}" destId="{1E8DA66C-F1E4-406A-95DB-2ADB228D16C7}" srcOrd="1" destOrd="0" presId="urn:microsoft.com/office/officeart/2005/8/layout/hList1"/>
    <dgm:cxn modelId="{04CFEBB7-240C-E740-800D-F271A533D566}" type="presParOf" srcId="{D0C07292-0D04-4CC4-B4A2-01F7C0FDE2D2}" destId="{E2DD084C-B9D2-4181-97E8-A4EBC6190008}" srcOrd="1" destOrd="0" presId="urn:microsoft.com/office/officeart/2005/8/layout/hList1"/>
    <dgm:cxn modelId="{D4A17E96-E455-034B-9F62-9BD2F1C2B0B5}" type="presParOf" srcId="{D0C07292-0D04-4CC4-B4A2-01F7C0FDE2D2}" destId="{DBFF0C25-5524-4867-9C26-6F23A7108B99}" srcOrd="2" destOrd="0" presId="urn:microsoft.com/office/officeart/2005/8/layout/hList1"/>
    <dgm:cxn modelId="{6D7E2186-AE29-064C-B8D7-4442EDF8C3AA}" type="presParOf" srcId="{DBFF0C25-5524-4867-9C26-6F23A7108B99}" destId="{BBF4D3C0-2DEE-46A2-BCD0-D9DCDFEE486C}" srcOrd="0" destOrd="0" presId="urn:microsoft.com/office/officeart/2005/8/layout/hList1"/>
    <dgm:cxn modelId="{4CF994E8-A765-7444-A0E5-6BD01BA107ED}" type="presParOf" srcId="{DBFF0C25-5524-4867-9C26-6F23A7108B99}" destId="{BD52AD3B-B31A-4386-AE3B-6D0487278EA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FA3628-6233-4DA5-8FDD-8B69F989751C}" type="doc">
      <dgm:prSet loTypeId="urn:microsoft.com/office/officeart/2005/8/layout/vProcess5" loCatId="process" qsTypeId="urn:microsoft.com/office/officeart/2005/8/quickstyle/simple1#2" qsCatId="simple" csTypeId="urn:microsoft.com/office/officeart/2005/8/colors/colorful2" csCatId="colorful" phldr="1"/>
      <dgm:spPr/>
      <dgm:t>
        <a:bodyPr/>
        <a:lstStyle/>
        <a:p>
          <a:endParaRPr lang="en-US"/>
        </a:p>
      </dgm:t>
    </dgm:pt>
    <dgm:pt modelId="{F9109CEE-85E5-4371-AFCD-C063DA6FB5D6}">
      <dgm:prSet custT="1"/>
      <dgm:spPr/>
      <dgm:t>
        <a:bodyPr/>
        <a:lstStyle/>
        <a:p>
          <a:pPr rtl="0"/>
          <a:r>
            <a:rPr lang="en-US" sz="2400" b="0" dirty="0">
              <a:solidFill>
                <a:srgbClr val="000000"/>
              </a:solidFill>
            </a:rPr>
            <a:t>Identify strategic business units (SBUs)</a:t>
          </a:r>
          <a:endParaRPr lang="en-US" sz="2400" dirty="0">
            <a:solidFill>
              <a:srgbClr val="000000"/>
            </a:solidFill>
          </a:endParaRPr>
        </a:p>
      </dgm:t>
    </dgm:pt>
    <dgm:pt modelId="{C60D8882-C564-4F03-8FEC-64A6ADEAB528}" type="parTrans" cxnId="{FE9195CB-EAF6-42F3-A8D4-B64224C426A4}">
      <dgm:prSet/>
      <dgm:spPr/>
      <dgm:t>
        <a:bodyPr/>
        <a:lstStyle/>
        <a:p>
          <a:endParaRPr lang="en-US"/>
        </a:p>
      </dgm:t>
    </dgm:pt>
    <dgm:pt modelId="{C4255272-8D9F-49A6-AA6F-42CF44F12DEB}" type="sibTrans" cxnId="{FE9195CB-EAF6-42F3-A8D4-B64224C426A4}">
      <dgm:prSet/>
      <dgm:spPr/>
      <dgm:t>
        <a:bodyPr/>
        <a:lstStyle/>
        <a:p>
          <a:endParaRPr lang="en-US" dirty="0"/>
        </a:p>
      </dgm:t>
    </dgm:pt>
    <dgm:pt modelId="{FD0FEACE-0AA0-4EE8-98D0-CB3DAC3B2672}">
      <dgm:prSet custT="1"/>
      <dgm:spPr/>
      <dgm:t>
        <a:bodyPr/>
        <a:lstStyle/>
        <a:p>
          <a:pPr rtl="0"/>
          <a:r>
            <a:rPr lang="en-US" sz="2400" b="0" dirty="0">
              <a:solidFill>
                <a:srgbClr val="000000"/>
              </a:solidFill>
            </a:rPr>
            <a:t>Assess the attractiveness of its various SBUs</a:t>
          </a:r>
          <a:endParaRPr lang="en-US" sz="2400" dirty="0">
            <a:solidFill>
              <a:srgbClr val="000000"/>
            </a:solidFill>
          </a:endParaRPr>
        </a:p>
      </dgm:t>
    </dgm:pt>
    <dgm:pt modelId="{B1501C9C-C411-4EF5-9363-AABC7E2CE156}" type="parTrans" cxnId="{E4E99D37-893E-4874-8F37-5F4DB0D961D5}">
      <dgm:prSet/>
      <dgm:spPr/>
      <dgm:t>
        <a:bodyPr/>
        <a:lstStyle/>
        <a:p>
          <a:endParaRPr lang="en-US"/>
        </a:p>
      </dgm:t>
    </dgm:pt>
    <dgm:pt modelId="{1255F01E-F233-4826-9CEC-21E9C0CD5F85}" type="sibTrans" cxnId="{E4E99D37-893E-4874-8F37-5F4DB0D961D5}">
      <dgm:prSet/>
      <dgm:spPr/>
      <dgm:t>
        <a:bodyPr/>
        <a:lstStyle/>
        <a:p>
          <a:endParaRPr lang="en-US" dirty="0"/>
        </a:p>
      </dgm:t>
    </dgm:pt>
    <dgm:pt modelId="{BDD98B2D-6DF1-48C9-B4AC-2422260E8865}">
      <dgm:prSet custT="1"/>
      <dgm:spPr/>
      <dgm:t>
        <a:bodyPr/>
        <a:lstStyle/>
        <a:p>
          <a:pPr rtl="0"/>
          <a:r>
            <a:rPr lang="en-US" sz="2400" b="0" dirty="0">
              <a:solidFill>
                <a:srgbClr val="000000"/>
              </a:solidFill>
            </a:rPr>
            <a:t>Decide how much support each SBU deserves</a:t>
          </a:r>
          <a:endParaRPr lang="en-US" sz="2400" dirty="0">
            <a:solidFill>
              <a:srgbClr val="000000"/>
            </a:solidFill>
          </a:endParaRPr>
        </a:p>
      </dgm:t>
    </dgm:pt>
    <dgm:pt modelId="{B50789A5-F093-46AE-BB52-7CEC276167AF}" type="parTrans" cxnId="{270D09D5-A514-47F2-92F7-0DB9E48FC7FA}">
      <dgm:prSet/>
      <dgm:spPr/>
      <dgm:t>
        <a:bodyPr/>
        <a:lstStyle/>
        <a:p>
          <a:endParaRPr lang="en-US"/>
        </a:p>
      </dgm:t>
    </dgm:pt>
    <dgm:pt modelId="{1655FC25-E65F-4586-AF06-29AE5FAFD7B7}" type="sibTrans" cxnId="{270D09D5-A514-47F2-92F7-0DB9E48FC7FA}">
      <dgm:prSet/>
      <dgm:spPr/>
      <dgm:t>
        <a:bodyPr/>
        <a:lstStyle/>
        <a:p>
          <a:endParaRPr lang="en-US"/>
        </a:p>
      </dgm:t>
    </dgm:pt>
    <dgm:pt modelId="{7B09A424-8C71-4FCB-B7CD-2BE6BC566C85}" type="pres">
      <dgm:prSet presAssocID="{54FA3628-6233-4DA5-8FDD-8B69F989751C}" presName="outerComposite" presStyleCnt="0">
        <dgm:presLayoutVars>
          <dgm:chMax val="5"/>
          <dgm:dir/>
          <dgm:resizeHandles val="exact"/>
        </dgm:presLayoutVars>
      </dgm:prSet>
      <dgm:spPr/>
      <dgm:t>
        <a:bodyPr/>
        <a:lstStyle/>
        <a:p>
          <a:endParaRPr lang="en-US"/>
        </a:p>
      </dgm:t>
    </dgm:pt>
    <dgm:pt modelId="{1BC3BA27-0C63-4FAF-A75B-14EC409124E3}" type="pres">
      <dgm:prSet presAssocID="{54FA3628-6233-4DA5-8FDD-8B69F989751C}" presName="dummyMaxCanvas" presStyleCnt="0">
        <dgm:presLayoutVars/>
      </dgm:prSet>
      <dgm:spPr/>
    </dgm:pt>
    <dgm:pt modelId="{474BC054-4A48-4384-B388-55B3B8C66D66}" type="pres">
      <dgm:prSet presAssocID="{54FA3628-6233-4DA5-8FDD-8B69F989751C}" presName="ThreeNodes_1" presStyleLbl="node1" presStyleIdx="0" presStyleCnt="3">
        <dgm:presLayoutVars>
          <dgm:bulletEnabled val="1"/>
        </dgm:presLayoutVars>
      </dgm:prSet>
      <dgm:spPr/>
      <dgm:t>
        <a:bodyPr/>
        <a:lstStyle/>
        <a:p>
          <a:endParaRPr lang="en-US"/>
        </a:p>
      </dgm:t>
    </dgm:pt>
    <dgm:pt modelId="{DF9EBD3E-B122-4754-9E37-5D4DC2A2CA46}" type="pres">
      <dgm:prSet presAssocID="{54FA3628-6233-4DA5-8FDD-8B69F989751C}" presName="ThreeNodes_2" presStyleLbl="node1" presStyleIdx="1" presStyleCnt="3">
        <dgm:presLayoutVars>
          <dgm:bulletEnabled val="1"/>
        </dgm:presLayoutVars>
      </dgm:prSet>
      <dgm:spPr/>
      <dgm:t>
        <a:bodyPr/>
        <a:lstStyle/>
        <a:p>
          <a:endParaRPr lang="en-US"/>
        </a:p>
      </dgm:t>
    </dgm:pt>
    <dgm:pt modelId="{12293353-82A9-4758-B571-62293C7C5D86}" type="pres">
      <dgm:prSet presAssocID="{54FA3628-6233-4DA5-8FDD-8B69F989751C}" presName="ThreeNodes_3" presStyleLbl="node1" presStyleIdx="2" presStyleCnt="3">
        <dgm:presLayoutVars>
          <dgm:bulletEnabled val="1"/>
        </dgm:presLayoutVars>
      </dgm:prSet>
      <dgm:spPr/>
      <dgm:t>
        <a:bodyPr/>
        <a:lstStyle/>
        <a:p>
          <a:endParaRPr lang="en-US"/>
        </a:p>
      </dgm:t>
    </dgm:pt>
    <dgm:pt modelId="{1080D2A0-7743-45D9-98E9-7AABB09FB232}" type="pres">
      <dgm:prSet presAssocID="{54FA3628-6233-4DA5-8FDD-8B69F989751C}" presName="ThreeConn_1-2" presStyleLbl="fgAccFollowNode1" presStyleIdx="0" presStyleCnt="2">
        <dgm:presLayoutVars>
          <dgm:bulletEnabled val="1"/>
        </dgm:presLayoutVars>
      </dgm:prSet>
      <dgm:spPr/>
      <dgm:t>
        <a:bodyPr/>
        <a:lstStyle/>
        <a:p>
          <a:endParaRPr lang="en-US"/>
        </a:p>
      </dgm:t>
    </dgm:pt>
    <dgm:pt modelId="{374BBDB2-766E-4E09-874A-FE2D6EB9E71D}" type="pres">
      <dgm:prSet presAssocID="{54FA3628-6233-4DA5-8FDD-8B69F989751C}" presName="ThreeConn_2-3" presStyleLbl="fgAccFollowNode1" presStyleIdx="1" presStyleCnt="2">
        <dgm:presLayoutVars>
          <dgm:bulletEnabled val="1"/>
        </dgm:presLayoutVars>
      </dgm:prSet>
      <dgm:spPr/>
      <dgm:t>
        <a:bodyPr/>
        <a:lstStyle/>
        <a:p>
          <a:endParaRPr lang="en-US"/>
        </a:p>
      </dgm:t>
    </dgm:pt>
    <dgm:pt modelId="{91253C3E-6959-4667-A7AF-460795C7BBB1}" type="pres">
      <dgm:prSet presAssocID="{54FA3628-6233-4DA5-8FDD-8B69F989751C}" presName="ThreeNodes_1_text" presStyleLbl="node1" presStyleIdx="2" presStyleCnt="3">
        <dgm:presLayoutVars>
          <dgm:bulletEnabled val="1"/>
        </dgm:presLayoutVars>
      </dgm:prSet>
      <dgm:spPr/>
      <dgm:t>
        <a:bodyPr/>
        <a:lstStyle/>
        <a:p>
          <a:endParaRPr lang="en-US"/>
        </a:p>
      </dgm:t>
    </dgm:pt>
    <dgm:pt modelId="{AA27A1BC-64D0-4EDD-B07C-822AAB606D37}" type="pres">
      <dgm:prSet presAssocID="{54FA3628-6233-4DA5-8FDD-8B69F989751C}" presName="ThreeNodes_2_text" presStyleLbl="node1" presStyleIdx="2" presStyleCnt="3">
        <dgm:presLayoutVars>
          <dgm:bulletEnabled val="1"/>
        </dgm:presLayoutVars>
      </dgm:prSet>
      <dgm:spPr/>
      <dgm:t>
        <a:bodyPr/>
        <a:lstStyle/>
        <a:p>
          <a:endParaRPr lang="en-US"/>
        </a:p>
      </dgm:t>
    </dgm:pt>
    <dgm:pt modelId="{11F5CBEA-8A9C-4BDA-97A3-F447C8A5AAA2}" type="pres">
      <dgm:prSet presAssocID="{54FA3628-6233-4DA5-8FDD-8B69F989751C}" presName="ThreeNodes_3_text" presStyleLbl="node1" presStyleIdx="2" presStyleCnt="3">
        <dgm:presLayoutVars>
          <dgm:bulletEnabled val="1"/>
        </dgm:presLayoutVars>
      </dgm:prSet>
      <dgm:spPr/>
      <dgm:t>
        <a:bodyPr/>
        <a:lstStyle/>
        <a:p>
          <a:endParaRPr lang="en-US"/>
        </a:p>
      </dgm:t>
    </dgm:pt>
  </dgm:ptLst>
  <dgm:cxnLst>
    <dgm:cxn modelId="{FE9195CB-EAF6-42F3-A8D4-B64224C426A4}" srcId="{54FA3628-6233-4DA5-8FDD-8B69F989751C}" destId="{F9109CEE-85E5-4371-AFCD-C063DA6FB5D6}" srcOrd="0" destOrd="0" parTransId="{C60D8882-C564-4F03-8FEC-64A6ADEAB528}" sibTransId="{C4255272-8D9F-49A6-AA6F-42CF44F12DEB}"/>
    <dgm:cxn modelId="{DA121FEC-44B8-BA47-874E-B28ECE2FF700}" type="presOf" srcId="{BDD98B2D-6DF1-48C9-B4AC-2422260E8865}" destId="{12293353-82A9-4758-B571-62293C7C5D86}" srcOrd="0" destOrd="0" presId="urn:microsoft.com/office/officeart/2005/8/layout/vProcess5"/>
    <dgm:cxn modelId="{88B14EC8-054D-7342-A7DE-F51985FF45BB}" type="presOf" srcId="{FD0FEACE-0AA0-4EE8-98D0-CB3DAC3B2672}" destId="{AA27A1BC-64D0-4EDD-B07C-822AAB606D37}" srcOrd="1" destOrd="0" presId="urn:microsoft.com/office/officeart/2005/8/layout/vProcess5"/>
    <dgm:cxn modelId="{0FFED0D9-19E3-4149-A955-F99F113CDF86}" type="presOf" srcId="{54FA3628-6233-4DA5-8FDD-8B69F989751C}" destId="{7B09A424-8C71-4FCB-B7CD-2BE6BC566C85}" srcOrd="0" destOrd="0" presId="urn:microsoft.com/office/officeart/2005/8/layout/vProcess5"/>
    <dgm:cxn modelId="{E4E99D37-893E-4874-8F37-5F4DB0D961D5}" srcId="{54FA3628-6233-4DA5-8FDD-8B69F989751C}" destId="{FD0FEACE-0AA0-4EE8-98D0-CB3DAC3B2672}" srcOrd="1" destOrd="0" parTransId="{B1501C9C-C411-4EF5-9363-AABC7E2CE156}" sibTransId="{1255F01E-F233-4826-9CEC-21E9C0CD5F85}"/>
    <dgm:cxn modelId="{6000B977-C40C-C04E-8528-2553F626B9C9}" type="presOf" srcId="{F9109CEE-85E5-4371-AFCD-C063DA6FB5D6}" destId="{474BC054-4A48-4384-B388-55B3B8C66D66}" srcOrd="0" destOrd="0" presId="urn:microsoft.com/office/officeart/2005/8/layout/vProcess5"/>
    <dgm:cxn modelId="{8C229A12-E35D-1B4F-84D5-9C1752A2D404}" type="presOf" srcId="{1255F01E-F233-4826-9CEC-21E9C0CD5F85}" destId="{374BBDB2-766E-4E09-874A-FE2D6EB9E71D}" srcOrd="0" destOrd="0" presId="urn:microsoft.com/office/officeart/2005/8/layout/vProcess5"/>
    <dgm:cxn modelId="{7FE9C313-8597-0D45-9BFE-405265C7066D}" type="presOf" srcId="{C4255272-8D9F-49A6-AA6F-42CF44F12DEB}" destId="{1080D2A0-7743-45D9-98E9-7AABB09FB232}" srcOrd="0" destOrd="0" presId="urn:microsoft.com/office/officeart/2005/8/layout/vProcess5"/>
    <dgm:cxn modelId="{270D09D5-A514-47F2-92F7-0DB9E48FC7FA}" srcId="{54FA3628-6233-4DA5-8FDD-8B69F989751C}" destId="{BDD98B2D-6DF1-48C9-B4AC-2422260E8865}" srcOrd="2" destOrd="0" parTransId="{B50789A5-F093-46AE-BB52-7CEC276167AF}" sibTransId="{1655FC25-E65F-4586-AF06-29AE5FAFD7B7}"/>
    <dgm:cxn modelId="{73F6833C-1A5D-7143-BCBA-AF9F9C38755C}" type="presOf" srcId="{BDD98B2D-6DF1-48C9-B4AC-2422260E8865}" destId="{11F5CBEA-8A9C-4BDA-97A3-F447C8A5AAA2}" srcOrd="1" destOrd="0" presId="urn:microsoft.com/office/officeart/2005/8/layout/vProcess5"/>
    <dgm:cxn modelId="{3483570F-DA08-F540-A13B-D5FEDD695C4D}" type="presOf" srcId="{FD0FEACE-0AA0-4EE8-98D0-CB3DAC3B2672}" destId="{DF9EBD3E-B122-4754-9E37-5D4DC2A2CA46}" srcOrd="0" destOrd="0" presId="urn:microsoft.com/office/officeart/2005/8/layout/vProcess5"/>
    <dgm:cxn modelId="{F925174F-2189-1242-B153-FAF342B55418}" type="presOf" srcId="{F9109CEE-85E5-4371-AFCD-C063DA6FB5D6}" destId="{91253C3E-6959-4667-A7AF-460795C7BBB1}" srcOrd="1" destOrd="0" presId="urn:microsoft.com/office/officeart/2005/8/layout/vProcess5"/>
    <dgm:cxn modelId="{B0A77BA5-2A4E-FE44-A7B9-C22645B572A3}" type="presParOf" srcId="{7B09A424-8C71-4FCB-B7CD-2BE6BC566C85}" destId="{1BC3BA27-0C63-4FAF-A75B-14EC409124E3}" srcOrd="0" destOrd="0" presId="urn:microsoft.com/office/officeart/2005/8/layout/vProcess5"/>
    <dgm:cxn modelId="{C2101A37-EAB3-1B47-B29B-8E7373F2EA2C}" type="presParOf" srcId="{7B09A424-8C71-4FCB-B7CD-2BE6BC566C85}" destId="{474BC054-4A48-4384-B388-55B3B8C66D66}" srcOrd="1" destOrd="0" presId="urn:microsoft.com/office/officeart/2005/8/layout/vProcess5"/>
    <dgm:cxn modelId="{0640F076-02F8-3D42-81D8-125759E42782}" type="presParOf" srcId="{7B09A424-8C71-4FCB-B7CD-2BE6BC566C85}" destId="{DF9EBD3E-B122-4754-9E37-5D4DC2A2CA46}" srcOrd="2" destOrd="0" presId="urn:microsoft.com/office/officeart/2005/8/layout/vProcess5"/>
    <dgm:cxn modelId="{378C7C0D-67F3-FA44-858B-D901842C3160}" type="presParOf" srcId="{7B09A424-8C71-4FCB-B7CD-2BE6BC566C85}" destId="{12293353-82A9-4758-B571-62293C7C5D86}" srcOrd="3" destOrd="0" presId="urn:microsoft.com/office/officeart/2005/8/layout/vProcess5"/>
    <dgm:cxn modelId="{368B740E-74E7-CF4E-8B9D-8CC897FF9D00}" type="presParOf" srcId="{7B09A424-8C71-4FCB-B7CD-2BE6BC566C85}" destId="{1080D2A0-7743-45D9-98E9-7AABB09FB232}" srcOrd="4" destOrd="0" presId="urn:microsoft.com/office/officeart/2005/8/layout/vProcess5"/>
    <dgm:cxn modelId="{CB88EDA2-B8D6-E640-8B97-A9A558AD0E37}" type="presParOf" srcId="{7B09A424-8C71-4FCB-B7CD-2BE6BC566C85}" destId="{374BBDB2-766E-4E09-874A-FE2D6EB9E71D}" srcOrd="5" destOrd="0" presId="urn:microsoft.com/office/officeart/2005/8/layout/vProcess5"/>
    <dgm:cxn modelId="{F49E7F90-E00C-6149-A660-32181A03C501}" type="presParOf" srcId="{7B09A424-8C71-4FCB-B7CD-2BE6BC566C85}" destId="{91253C3E-6959-4667-A7AF-460795C7BBB1}" srcOrd="6" destOrd="0" presId="urn:microsoft.com/office/officeart/2005/8/layout/vProcess5"/>
    <dgm:cxn modelId="{BC9E3E42-6927-DB49-B68F-434A59A50D7B}" type="presParOf" srcId="{7B09A424-8C71-4FCB-B7CD-2BE6BC566C85}" destId="{AA27A1BC-64D0-4EDD-B07C-822AAB606D37}" srcOrd="7" destOrd="0" presId="urn:microsoft.com/office/officeart/2005/8/layout/vProcess5"/>
    <dgm:cxn modelId="{E58ADD71-5187-8B45-A301-E5296C310BC9}" type="presParOf" srcId="{7B09A424-8C71-4FCB-B7CD-2BE6BC566C85}" destId="{11F5CBEA-8A9C-4BDA-97A3-F447C8A5AAA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37E1DF-7FAD-4A5D-A36D-9B0B06535487}" type="doc">
      <dgm:prSet loTypeId="urn:microsoft.com/office/officeart/2005/8/layout/default#1" loCatId="list" qsTypeId="urn:microsoft.com/office/officeart/2005/8/quickstyle/simple1#4" qsCatId="simple" csTypeId="urn:microsoft.com/office/officeart/2005/8/colors/colorful2" csCatId="colorful" phldr="1"/>
      <dgm:spPr/>
      <dgm:t>
        <a:bodyPr/>
        <a:lstStyle/>
        <a:p>
          <a:endParaRPr lang="en-US"/>
        </a:p>
      </dgm:t>
    </dgm:pt>
    <dgm:pt modelId="{71BD1784-8732-4F9E-8C16-ADDBED63D641}">
      <dgm:prSet custT="1"/>
      <dgm:spPr/>
      <dgm:t>
        <a:bodyPr/>
        <a:lstStyle/>
        <a:p>
          <a:pPr rtl="0"/>
          <a:r>
            <a:rPr lang="en-US" sz="2000" dirty="0">
              <a:solidFill>
                <a:srgbClr val="000000"/>
              </a:solidFill>
            </a:rPr>
            <a:t>Executive summary</a:t>
          </a:r>
        </a:p>
      </dgm:t>
    </dgm:pt>
    <dgm:pt modelId="{72EB664E-1D2F-40CB-A2F4-BB964479FFE8}" type="parTrans" cxnId="{D9BB4FA5-2389-4C61-A207-F512D965E9CB}">
      <dgm:prSet/>
      <dgm:spPr/>
      <dgm:t>
        <a:bodyPr/>
        <a:lstStyle/>
        <a:p>
          <a:endParaRPr lang="en-US" sz="2000">
            <a:solidFill>
              <a:schemeClr val="tx1"/>
            </a:solidFill>
          </a:endParaRPr>
        </a:p>
      </dgm:t>
    </dgm:pt>
    <dgm:pt modelId="{B36E51FD-C486-4801-AC02-BF0BD3BB03F9}" type="sibTrans" cxnId="{D9BB4FA5-2389-4C61-A207-F512D965E9CB}">
      <dgm:prSet/>
      <dgm:spPr/>
      <dgm:t>
        <a:bodyPr/>
        <a:lstStyle/>
        <a:p>
          <a:endParaRPr lang="en-US" sz="2000">
            <a:solidFill>
              <a:schemeClr val="tx1"/>
            </a:solidFill>
          </a:endParaRPr>
        </a:p>
      </dgm:t>
    </dgm:pt>
    <dgm:pt modelId="{6F13EB95-F12A-4BC3-B692-903A089111DE}">
      <dgm:prSet custT="1"/>
      <dgm:spPr/>
      <dgm:t>
        <a:bodyPr/>
        <a:lstStyle/>
        <a:p>
          <a:pPr rtl="0"/>
          <a:r>
            <a:rPr lang="en-US" sz="2000" dirty="0">
              <a:solidFill>
                <a:srgbClr val="000000"/>
              </a:solidFill>
            </a:rPr>
            <a:t>Marketing situation</a:t>
          </a:r>
        </a:p>
      </dgm:t>
    </dgm:pt>
    <dgm:pt modelId="{4785AACD-EFBE-4A1A-A0EB-1581F5FB8B29}" type="parTrans" cxnId="{3333927C-81CC-40BB-B67E-EDA9CEC28504}">
      <dgm:prSet/>
      <dgm:spPr/>
      <dgm:t>
        <a:bodyPr/>
        <a:lstStyle/>
        <a:p>
          <a:endParaRPr lang="en-US" sz="2000">
            <a:solidFill>
              <a:schemeClr val="tx1"/>
            </a:solidFill>
          </a:endParaRPr>
        </a:p>
      </dgm:t>
    </dgm:pt>
    <dgm:pt modelId="{14E64269-B213-4588-B07A-835781161CA4}" type="sibTrans" cxnId="{3333927C-81CC-40BB-B67E-EDA9CEC28504}">
      <dgm:prSet/>
      <dgm:spPr/>
      <dgm:t>
        <a:bodyPr/>
        <a:lstStyle/>
        <a:p>
          <a:endParaRPr lang="en-US" sz="2000">
            <a:solidFill>
              <a:schemeClr val="tx1"/>
            </a:solidFill>
          </a:endParaRPr>
        </a:p>
      </dgm:t>
    </dgm:pt>
    <dgm:pt modelId="{232E3B5B-4915-4747-9861-63543E5A458E}">
      <dgm:prSet custT="1"/>
      <dgm:spPr/>
      <dgm:t>
        <a:bodyPr/>
        <a:lstStyle/>
        <a:p>
          <a:pPr rtl="0"/>
          <a:r>
            <a:rPr lang="en-US" sz="1800" dirty="0">
              <a:solidFill>
                <a:srgbClr val="000000"/>
              </a:solidFill>
            </a:rPr>
            <a:t>Threats and opportunities</a:t>
          </a:r>
        </a:p>
      </dgm:t>
    </dgm:pt>
    <dgm:pt modelId="{E3D55D18-62CE-4982-9FC9-0B9446987FEC}" type="parTrans" cxnId="{5AC9193C-ED80-47C3-80E1-6094D2FD2F67}">
      <dgm:prSet/>
      <dgm:spPr/>
      <dgm:t>
        <a:bodyPr/>
        <a:lstStyle/>
        <a:p>
          <a:endParaRPr lang="en-US" sz="2000">
            <a:solidFill>
              <a:schemeClr val="tx1"/>
            </a:solidFill>
          </a:endParaRPr>
        </a:p>
      </dgm:t>
    </dgm:pt>
    <dgm:pt modelId="{E3177ED3-576B-4F1B-9E5B-892B5AE3B478}" type="sibTrans" cxnId="{5AC9193C-ED80-47C3-80E1-6094D2FD2F67}">
      <dgm:prSet/>
      <dgm:spPr/>
      <dgm:t>
        <a:bodyPr/>
        <a:lstStyle/>
        <a:p>
          <a:endParaRPr lang="en-US" sz="2000">
            <a:solidFill>
              <a:schemeClr val="tx1"/>
            </a:solidFill>
          </a:endParaRPr>
        </a:p>
      </dgm:t>
    </dgm:pt>
    <dgm:pt modelId="{2FBBDB83-0746-443F-A857-CBC033DE9791}">
      <dgm:prSet custT="1"/>
      <dgm:spPr/>
      <dgm:t>
        <a:bodyPr/>
        <a:lstStyle/>
        <a:p>
          <a:pPr rtl="0"/>
          <a:r>
            <a:rPr lang="en-US" sz="2000" dirty="0">
              <a:solidFill>
                <a:srgbClr val="000000"/>
              </a:solidFill>
            </a:rPr>
            <a:t>Objectives and issues</a:t>
          </a:r>
        </a:p>
      </dgm:t>
    </dgm:pt>
    <dgm:pt modelId="{4375B249-8F64-4510-A9FB-3953A3D380DE}" type="parTrans" cxnId="{831B0ACF-1532-4136-9A46-A2DB9E84158B}">
      <dgm:prSet/>
      <dgm:spPr/>
      <dgm:t>
        <a:bodyPr/>
        <a:lstStyle/>
        <a:p>
          <a:endParaRPr lang="en-US" sz="2000">
            <a:solidFill>
              <a:schemeClr val="tx1"/>
            </a:solidFill>
          </a:endParaRPr>
        </a:p>
      </dgm:t>
    </dgm:pt>
    <dgm:pt modelId="{B63E4AE6-F572-4F1C-8E1B-4C775ADED6B5}" type="sibTrans" cxnId="{831B0ACF-1532-4136-9A46-A2DB9E84158B}">
      <dgm:prSet/>
      <dgm:spPr/>
      <dgm:t>
        <a:bodyPr/>
        <a:lstStyle/>
        <a:p>
          <a:endParaRPr lang="en-US" sz="2000">
            <a:solidFill>
              <a:schemeClr val="tx1"/>
            </a:solidFill>
          </a:endParaRPr>
        </a:p>
      </dgm:t>
    </dgm:pt>
    <dgm:pt modelId="{C5378946-679F-4823-92EA-CCD0306DEDED}">
      <dgm:prSet custT="1"/>
      <dgm:spPr/>
      <dgm:t>
        <a:bodyPr/>
        <a:lstStyle/>
        <a:p>
          <a:pPr rtl="0"/>
          <a:r>
            <a:rPr lang="en-US" sz="2000" dirty="0">
              <a:solidFill>
                <a:srgbClr val="000000"/>
              </a:solidFill>
            </a:rPr>
            <a:t>Action programs</a:t>
          </a:r>
        </a:p>
      </dgm:t>
    </dgm:pt>
    <dgm:pt modelId="{BE7FA5BE-A31B-4DC4-A119-1188D4077E60}" type="parTrans" cxnId="{1A4AA33E-7A59-43CF-8AC8-4B090149F1BB}">
      <dgm:prSet/>
      <dgm:spPr/>
      <dgm:t>
        <a:bodyPr/>
        <a:lstStyle/>
        <a:p>
          <a:endParaRPr lang="en-US" sz="2000">
            <a:solidFill>
              <a:schemeClr val="tx1"/>
            </a:solidFill>
          </a:endParaRPr>
        </a:p>
      </dgm:t>
    </dgm:pt>
    <dgm:pt modelId="{13C17771-A16A-45B8-AF78-2EC97EFC282E}" type="sibTrans" cxnId="{1A4AA33E-7A59-43CF-8AC8-4B090149F1BB}">
      <dgm:prSet/>
      <dgm:spPr/>
      <dgm:t>
        <a:bodyPr/>
        <a:lstStyle/>
        <a:p>
          <a:endParaRPr lang="en-US" sz="2000">
            <a:solidFill>
              <a:schemeClr val="tx1"/>
            </a:solidFill>
          </a:endParaRPr>
        </a:p>
      </dgm:t>
    </dgm:pt>
    <dgm:pt modelId="{F1BCC75A-BA07-4FFA-81C8-3309DF40AF93}">
      <dgm:prSet custT="1"/>
      <dgm:spPr/>
      <dgm:t>
        <a:bodyPr/>
        <a:lstStyle/>
        <a:p>
          <a:pPr rtl="0"/>
          <a:r>
            <a:rPr lang="en-US" sz="2000">
              <a:solidFill>
                <a:srgbClr val="000000"/>
              </a:solidFill>
            </a:rPr>
            <a:t>Budgets</a:t>
          </a:r>
          <a:endParaRPr lang="en-US" sz="2000" dirty="0">
            <a:solidFill>
              <a:srgbClr val="000000"/>
            </a:solidFill>
          </a:endParaRPr>
        </a:p>
      </dgm:t>
    </dgm:pt>
    <dgm:pt modelId="{C77B7513-D215-4454-AFA8-C55381026022}" type="parTrans" cxnId="{F658F962-C289-4498-8B9D-51821AE1CF72}">
      <dgm:prSet/>
      <dgm:spPr/>
      <dgm:t>
        <a:bodyPr/>
        <a:lstStyle/>
        <a:p>
          <a:endParaRPr lang="en-US" sz="2000">
            <a:solidFill>
              <a:schemeClr val="tx1"/>
            </a:solidFill>
          </a:endParaRPr>
        </a:p>
      </dgm:t>
    </dgm:pt>
    <dgm:pt modelId="{BB68FF03-CF28-43D9-A7D1-8FA11C0AFD4D}" type="sibTrans" cxnId="{F658F962-C289-4498-8B9D-51821AE1CF72}">
      <dgm:prSet/>
      <dgm:spPr/>
      <dgm:t>
        <a:bodyPr/>
        <a:lstStyle/>
        <a:p>
          <a:endParaRPr lang="en-US" sz="2000">
            <a:solidFill>
              <a:schemeClr val="tx1"/>
            </a:solidFill>
          </a:endParaRPr>
        </a:p>
      </dgm:t>
    </dgm:pt>
    <dgm:pt modelId="{967FEBEA-D55F-4331-88A6-6931160BD951}">
      <dgm:prSet custT="1"/>
      <dgm:spPr/>
      <dgm:t>
        <a:bodyPr/>
        <a:lstStyle/>
        <a:p>
          <a:pPr rtl="0"/>
          <a:r>
            <a:rPr lang="en-US" sz="2000" dirty="0">
              <a:solidFill>
                <a:srgbClr val="000000"/>
              </a:solidFill>
            </a:rPr>
            <a:t>Controls</a:t>
          </a:r>
        </a:p>
      </dgm:t>
    </dgm:pt>
    <dgm:pt modelId="{529A8802-24CB-4EE7-83D6-76B4F7FE9C91}" type="parTrans" cxnId="{A908B625-7024-4E03-B9C5-B65EEB8624E1}">
      <dgm:prSet/>
      <dgm:spPr/>
      <dgm:t>
        <a:bodyPr/>
        <a:lstStyle/>
        <a:p>
          <a:endParaRPr lang="en-US" sz="2000">
            <a:solidFill>
              <a:schemeClr val="tx1"/>
            </a:solidFill>
          </a:endParaRPr>
        </a:p>
      </dgm:t>
    </dgm:pt>
    <dgm:pt modelId="{05E91F45-7505-4D8C-B75C-2EF649A7C4B6}" type="sibTrans" cxnId="{A908B625-7024-4E03-B9C5-B65EEB8624E1}">
      <dgm:prSet/>
      <dgm:spPr/>
      <dgm:t>
        <a:bodyPr/>
        <a:lstStyle/>
        <a:p>
          <a:endParaRPr lang="en-US" sz="2000">
            <a:solidFill>
              <a:schemeClr val="tx1"/>
            </a:solidFill>
          </a:endParaRPr>
        </a:p>
      </dgm:t>
    </dgm:pt>
    <dgm:pt modelId="{994D51B4-7239-0A42-9532-8FC05AD767FC}">
      <dgm:prSet custT="1"/>
      <dgm:spPr/>
      <dgm:t>
        <a:bodyPr/>
        <a:lstStyle/>
        <a:p>
          <a:pPr rtl="0"/>
          <a:r>
            <a:rPr lang="en-US" sz="2000">
              <a:solidFill>
                <a:srgbClr val="000000"/>
              </a:solidFill>
            </a:rPr>
            <a:t>Marketing strategy</a:t>
          </a:r>
          <a:endParaRPr lang="en-US" sz="2000" dirty="0">
            <a:solidFill>
              <a:srgbClr val="000000"/>
            </a:solidFill>
          </a:endParaRPr>
        </a:p>
      </dgm:t>
    </dgm:pt>
    <dgm:pt modelId="{2AE8351F-1A66-7146-9224-A1D59A118B84}" type="parTrans" cxnId="{C9275565-4303-4E46-8E40-0947875648EA}">
      <dgm:prSet/>
      <dgm:spPr/>
      <dgm:t>
        <a:bodyPr/>
        <a:lstStyle/>
        <a:p>
          <a:endParaRPr lang="en-US"/>
        </a:p>
      </dgm:t>
    </dgm:pt>
    <dgm:pt modelId="{5D2B14A0-5A40-DF43-B979-3112029B1366}" type="sibTrans" cxnId="{C9275565-4303-4E46-8E40-0947875648EA}">
      <dgm:prSet/>
      <dgm:spPr/>
      <dgm:t>
        <a:bodyPr/>
        <a:lstStyle/>
        <a:p>
          <a:endParaRPr lang="en-US"/>
        </a:p>
      </dgm:t>
    </dgm:pt>
    <dgm:pt modelId="{FF4F2565-D6DF-4B20-B7E7-3C557B6BBB95}" type="pres">
      <dgm:prSet presAssocID="{AD37E1DF-7FAD-4A5D-A36D-9B0B06535487}" presName="diagram" presStyleCnt="0">
        <dgm:presLayoutVars>
          <dgm:dir/>
          <dgm:resizeHandles val="exact"/>
        </dgm:presLayoutVars>
      </dgm:prSet>
      <dgm:spPr/>
      <dgm:t>
        <a:bodyPr/>
        <a:lstStyle/>
        <a:p>
          <a:endParaRPr lang="en-US"/>
        </a:p>
      </dgm:t>
    </dgm:pt>
    <dgm:pt modelId="{0EDDC57D-8C21-4215-8E0A-01A75B242CFB}" type="pres">
      <dgm:prSet presAssocID="{71BD1784-8732-4F9E-8C16-ADDBED63D641}" presName="node" presStyleLbl="node1" presStyleIdx="0" presStyleCnt="8" custLinFactNeighborX="4103" custLinFactNeighborY="-855">
        <dgm:presLayoutVars>
          <dgm:bulletEnabled val="1"/>
        </dgm:presLayoutVars>
      </dgm:prSet>
      <dgm:spPr/>
      <dgm:t>
        <a:bodyPr/>
        <a:lstStyle/>
        <a:p>
          <a:endParaRPr lang="en-US"/>
        </a:p>
      </dgm:t>
    </dgm:pt>
    <dgm:pt modelId="{0E46E788-2005-456D-BF98-8F005D723B88}" type="pres">
      <dgm:prSet presAssocID="{B36E51FD-C486-4801-AC02-BF0BD3BB03F9}" presName="sibTrans" presStyleCnt="0"/>
      <dgm:spPr/>
    </dgm:pt>
    <dgm:pt modelId="{91FE4645-48AA-4318-83FA-AD2F1C958675}" type="pres">
      <dgm:prSet presAssocID="{6F13EB95-F12A-4BC3-B692-903A089111DE}" presName="node" presStyleLbl="node1" presStyleIdx="1" presStyleCnt="8">
        <dgm:presLayoutVars>
          <dgm:bulletEnabled val="1"/>
        </dgm:presLayoutVars>
      </dgm:prSet>
      <dgm:spPr/>
      <dgm:t>
        <a:bodyPr/>
        <a:lstStyle/>
        <a:p>
          <a:endParaRPr lang="en-US"/>
        </a:p>
      </dgm:t>
    </dgm:pt>
    <dgm:pt modelId="{12D4CA88-5AB7-4C5C-B601-D0DFD7A64D24}" type="pres">
      <dgm:prSet presAssocID="{14E64269-B213-4588-B07A-835781161CA4}" presName="sibTrans" presStyleCnt="0"/>
      <dgm:spPr/>
    </dgm:pt>
    <dgm:pt modelId="{082DBAD2-656A-43B0-AAA6-D5A6DE1E59D1}" type="pres">
      <dgm:prSet presAssocID="{232E3B5B-4915-4747-9861-63543E5A458E}" presName="node" presStyleLbl="node1" presStyleIdx="2" presStyleCnt="8">
        <dgm:presLayoutVars>
          <dgm:bulletEnabled val="1"/>
        </dgm:presLayoutVars>
      </dgm:prSet>
      <dgm:spPr/>
      <dgm:t>
        <a:bodyPr/>
        <a:lstStyle/>
        <a:p>
          <a:endParaRPr lang="en-US"/>
        </a:p>
      </dgm:t>
    </dgm:pt>
    <dgm:pt modelId="{4FD97832-3659-4CCB-BEF6-C0A6BED2B381}" type="pres">
      <dgm:prSet presAssocID="{E3177ED3-576B-4F1B-9E5B-892B5AE3B478}" presName="sibTrans" presStyleCnt="0"/>
      <dgm:spPr/>
    </dgm:pt>
    <dgm:pt modelId="{58D50F3F-95C6-4E34-876B-AF1424B6D58C}" type="pres">
      <dgm:prSet presAssocID="{2FBBDB83-0746-443F-A857-CBC033DE9791}" presName="node" presStyleLbl="node1" presStyleIdx="3" presStyleCnt="8" custLinFactNeighborX="4103" custLinFactNeighborY="-1282">
        <dgm:presLayoutVars>
          <dgm:bulletEnabled val="1"/>
        </dgm:presLayoutVars>
      </dgm:prSet>
      <dgm:spPr/>
      <dgm:t>
        <a:bodyPr/>
        <a:lstStyle/>
        <a:p>
          <a:endParaRPr lang="en-US"/>
        </a:p>
      </dgm:t>
    </dgm:pt>
    <dgm:pt modelId="{98545B0E-47BD-4DCB-A4ED-18CC18AAA31B}" type="pres">
      <dgm:prSet presAssocID="{B63E4AE6-F572-4F1C-8E1B-4C775ADED6B5}" presName="sibTrans" presStyleCnt="0"/>
      <dgm:spPr/>
    </dgm:pt>
    <dgm:pt modelId="{15E4A051-4CD7-1846-8C77-89F6914BC43D}" type="pres">
      <dgm:prSet presAssocID="{994D51B4-7239-0A42-9532-8FC05AD767FC}" presName="node" presStyleLbl="node1" presStyleIdx="4" presStyleCnt="8">
        <dgm:presLayoutVars>
          <dgm:bulletEnabled val="1"/>
        </dgm:presLayoutVars>
      </dgm:prSet>
      <dgm:spPr/>
      <dgm:t>
        <a:bodyPr/>
        <a:lstStyle/>
        <a:p>
          <a:endParaRPr lang="en-US"/>
        </a:p>
      </dgm:t>
    </dgm:pt>
    <dgm:pt modelId="{AF2DF1AE-CAE2-1047-A6B5-BBC8627C8CAD}" type="pres">
      <dgm:prSet presAssocID="{5D2B14A0-5A40-DF43-B979-3112029B1366}" presName="sibTrans" presStyleCnt="0"/>
      <dgm:spPr/>
    </dgm:pt>
    <dgm:pt modelId="{7D9337AF-47E3-441E-AB4D-1E5C9FDA4596}" type="pres">
      <dgm:prSet presAssocID="{C5378946-679F-4823-92EA-CCD0306DEDED}" presName="node" presStyleLbl="node1" presStyleIdx="5" presStyleCnt="8">
        <dgm:presLayoutVars>
          <dgm:bulletEnabled val="1"/>
        </dgm:presLayoutVars>
      </dgm:prSet>
      <dgm:spPr/>
      <dgm:t>
        <a:bodyPr/>
        <a:lstStyle/>
        <a:p>
          <a:endParaRPr lang="en-US"/>
        </a:p>
      </dgm:t>
    </dgm:pt>
    <dgm:pt modelId="{FA03B03B-0362-4EC3-86D2-4F4E404FC667}" type="pres">
      <dgm:prSet presAssocID="{13C17771-A16A-45B8-AF78-2EC97EFC282E}" presName="sibTrans" presStyleCnt="0"/>
      <dgm:spPr/>
    </dgm:pt>
    <dgm:pt modelId="{2311F985-EB74-4288-897A-349B85B2EF2B}" type="pres">
      <dgm:prSet presAssocID="{F1BCC75A-BA07-4FFA-81C8-3309DF40AF93}" presName="node" presStyleLbl="node1" presStyleIdx="6" presStyleCnt="8">
        <dgm:presLayoutVars>
          <dgm:bulletEnabled val="1"/>
        </dgm:presLayoutVars>
      </dgm:prSet>
      <dgm:spPr/>
      <dgm:t>
        <a:bodyPr/>
        <a:lstStyle/>
        <a:p>
          <a:endParaRPr lang="en-US"/>
        </a:p>
      </dgm:t>
    </dgm:pt>
    <dgm:pt modelId="{EB24ACD8-A33F-4C47-9B14-A78BEEA8F90B}" type="pres">
      <dgm:prSet presAssocID="{BB68FF03-CF28-43D9-A7D1-8FA11C0AFD4D}" presName="sibTrans" presStyleCnt="0"/>
      <dgm:spPr/>
    </dgm:pt>
    <dgm:pt modelId="{3A435F80-4C14-4271-AA30-89100DC1CA35}" type="pres">
      <dgm:prSet presAssocID="{967FEBEA-D55F-4331-88A6-6931160BD951}" presName="node" presStyleLbl="node1" presStyleIdx="7" presStyleCnt="8">
        <dgm:presLayoutVars>
          <dgm:bulletEnabled val="1"/>
        </dgm:presLayoutVars>
      </dgm:prSet>
      <dgm:spPr/>
      <dgm:t>
        <a:bodyPr/>
        <a:lstStyle/>
        <a:p>
          <a:endParaRPr lang="en-US"/>
        </a:p>
      </dgm:t>
    </dgm:pt>
  </dgm:ptLst>
  <dgm:cxnLst>
    <dgm:cxn modelId="{3333927C-81CC-40BB-B67E-EDA9CEC28504}" srcId="{AD37E1DF-7FAD-4A5D-A36D-9B0B06535487}" destId="{6F13EB95-F12A-4BC3-B692-903A089111DE}" srcOrd="1" destOrd="0" parTransId="{4785AACD-EFBE-4A1A-A0EB-1581F5FB8B29}" sibTransId="{14E64269-B213-4588-B07A-835781161CA4}"/>
    <dgm:cxn modelId="{1D7B0EE7-1C80-F34F-914E-1E1BF9D3E8B4}" type="presOf" srcId="{994D51B4-7239-0A42-9532-8FC05AD767FC}" destId="{15E4A051-4CD7-1846-8C77-89F6914BC43D}" srcOrd="0" destOrd="0" presId="urn:microsoft.com/office/officeart/2005/8/layout/default#1"/>
    <dgm:cxn modelId="{DC72D95D-2FC3-9646-900E-CADA16328352}" type="presOf" srcId="{6F13EB95-F12A-4BC3-B692-903A089111DE}" destId="{91FE4645-48AA-4318-83FA-AD2F1C958675}" srcOrd="0" destOrd="0" presId="urn:microsoft.com/office/officeart/2005/8/layout/default#1"/>
    <dgm:cxn modelId="{5AC9193C-ED80-47C3-80E1-6094D2FD2F67}" srcId="{AD37E1DF-7FAD-4A5D-A36D-9B0B06535487}" destId="{232E3B5B-4915-4747-9861-63543E5A458E}" srcOrd="2" destOrd="0" parTransId="{E3D55D18-62CE-4982-9FC9-0B9446987FEC}" sibTransId="{E3177ED3-576B-4F1B-9E5B-892B5AE3B478}"/>
    <dgm:cxn modelId="{B7A28FDA-22A3-8D4E-9726-0E18898F8BF1}" type="presOf" srcId="{C5378946-679F-4823-92EA-CCD0306DEDED}" destId="{7D9337AF-47E3-441E-AB4D-1E5C9FDA4596}" srcOrd="0" destOrd="0" presId="urn:microsoft.com/office/officeart/2005/8/layout/default#1"/>
    <dgm:cxn modelId="{59AA6A26-2C45-C643-9A85-D8E794711C50}" type="presOf" srcId="{2FBBDB83-0746-443F-A857-CBC033DE9791}" destId="{58D50F3F-95C6-4E34-876B-AF1424B6D58C}" srcOrd="0" destOrd="0" presId="urn:microsoft.com/office/officeart/2005/8/layout/default#1"/>
    <dgm:cxn modelId="{C9275565-4303-4E46-8E40-0947875648EA}" srcId="{AD37E1DF-7FAD-4A5D-A36D-9B0B06535487}" destId="{994D51B4-7239-0A42-9532-8FC05AD767FC}" srcOrd="4" destOrd="0" parTransId="{2AE8351F-1A66-7146-9224-A1D59A118B84}" sibTransId="{5D2B14A0-5A40-DF43-B979-3112029B1366}"/>
    <dgm:cxn modelId="{F658F962-C289-4498-8B9D-51821AE1CF72}" srcId="{AD37E1DF-7FAD-4A5D-A36D-9B0B06535487}" destId="{F1BCC75A-BA07-4FFA-81C8-3309DF40AF93}" srcOrd="6" destOrd="0" parTransId="{C77B7513-D215-4454-AFA8-C55381026022}" sibTransId="{BB68FF03-CF28-43D9-A7D1-8FA11C0AFD4D}"/>
    <dgm:cxn modelId="{A908B625-7024-4E03-B9C5-B65EEB8624E1}" srcId="{AD37E1DF-7FAD-4A5D-A36D-9B0B06535487}" destId="{967FEBEA-D55F-4331-88A6-6931160BD951}" srcOrd="7" destOrd="0" parTransId="{529A8802-24CB-4EE7-83D6-76B4F7FE9C91}" sibTransId="{05E91F45-7505-4D8C-B75C-2EF649A7C4B6}"/>
    <dgm:cxn modelId="{86D7455D-DD5B-3A4D-835B-9B3AD8D5029A}" type="presOf" srcId="{F1BCC75A-BA07-4FFA-81C8-3309DF40AF93}" destId="{2311F985-EB74-4288-897A-349B85B2EF2B}" srcOrd="0" destOrd="0" presId="urn:microsoft.com/office/officeart/2005/8/layout/default#1"/>
    <dgm:cxn modelId="{FFD99873-11AD-EA42-81C3-27BF256E04CD}" type="presOf" srcId="{71BD1784-8732-4F9E-8C16-ADDBED63D641}" destId="{0EDDC57D-8C21-4215-8E0A-01A75B242CFB}" srcOrd="0" destOrd="0" presId="urn:microsoft.com/office/officeart/2005/8/layout/default#1"/>
    <dgm:cxn modelId="{5C52F618-DF7E-A841-8941-7241DCB25315}" type="presOf" srcId="{967FEBEA-D55F-4331-88A6-6931160BD951}" destId="{3A435F80-4C14-4271-AA30-89100DC1CA35}" srcOrd="0" destOrd="0" presId="urn:microsoft.com/office/officeart/2005/8/layout/default#1"/>
    <dgm:cxn modelId="{831B0ACF-1532-4136-9A46-A2DB9E84158B}" srcId="{AD37E1DF-7FAD-4A5D-A36D-9B0B06535487}" destId="{2FBBDB83-0746-443F-A857-CBC033DE9791}" srcOrd="3" destOrd="0" parTransId="{4375B249-8F64-4510-A9FB-3953A3D380DE}" sibTransId="{B63E4AE6-F572-4F1C-8E1B-4C775ADED6B5}"/>
    <dgm:cxn modelId="{D3F1213E-1430-044C-BFE8-DAF3D2EB560D}" type="presOf" srcId="{AD37E1DF-7FAD-4A5D-A36D-9B0B06535487}" destId="{FF4F2565-D6DF-4B20-B7E7-3C557B6BBB95}" srcOrd="0" destOrd="0" presId="urn:microsoft.com/office/officeart/2005/8/layout/default#1"/>
    <dgm:cxn modelId="{F31751F9-0934-7742-96A9-05C2DE6A45EB}" type="presOf" srcId="{232E3B5B-4915-4747-9861-63543E5A458E}" destId="{082DBAD2-656A-43B0-AAA6-D5A6DE1E59D1}" srcOrd="0" destOrd="0" presId="urn:microsoft.com/office/officeart/2005/8/layout/default#1"/>
    <dgm:cxn modelId="{D9BB4FA5-2389-4C61-A207-F512D965E9CB}" srcId="{AD37E1DF-7FAD-4A5D-A36D-9B0B06535487}" destId="{71BD1784-8732-4F9E-8C16-ADDBED63D641}" srcOrd="0" destOrd="0" parTransId="{72EB664E-1D2F-40CB-A2F4-BB964479FFE8}" sibTransId="{B36E51FD-C486-4801-AC02-BF0BD3BB03F9}"/>
    <dgm:cxn modelId="{1A4AA33E-7A59-43CF-8AC8-4B090149F1BB}" srcId="{AD37E1DF-7FAD-4A5D-A36D-9B0B06535487}" destId="{C5378946-679F-4823-92EA-CCD0306DEDED}" srcOrd="5" destOrd="0" parTransId="{BE7FA5BE-A31B-4DC4-A119-1188D4077E60}" sibTransId="{13C17771-A16A-45B8-AF78-2EC97EFC282E}"/>
    <dgm:cxn modelId="{C8647AA2-340F-3D42-ACC2-E6EFBCFB3894}" type="presParOf" srcId="{FF4F2565-D6DF-4B20-B7E7-3C557B6BBB95}" destId="{0EDDC57D-8C21-4215-8E0A-01A75B242CFB}" srcOrd="0" destOrd="0" presId="urn:microsoft.com/office/officeart/2005/8/layout/default#1"/>
    <dgm:cxn modelId="{57AF43CA-2225-0042-A750-1740CBB03807}" type="presParOf" srcId="{FF4F2565-D6DF-4B20-B7E7-3C557B6BBB95}" destId="{0E46E788-2005-456D-BF98-8F005D723B88}" srcOrd="1" destOrd="0" presId="urn:microsoft.com/office/officeart/2005/8/layout/default#1"/>
    <dgm:cxn modelId="{B80D3057-BD25-4C4A-8709-C9F2E4369D5A}" type="presParOf" srcId="{FF4F2565-D6DF-4B20-B7E7-3C557B6BBB95}" destId="{91FE4645-48AA-4318-83FA-AD2F1C958675}" srcOrd="2" destOrd="0" presId="urn:microsoft.com/office/officeart/2005/8/layout/default#1"/>
    <dgm:cxn modelId="{C138EA05-37B5-954A-8DDE-99756EEEAAAC}" type="presParOf" srcId="{FF4F2565-D6DF-4B20-B7E7-3C557B6BBB95}" destId="{12D4CA88-5AB7-4C5C-B601-D0DFD7A64D24}" srcOrd="3" destOrd="0" presId="urn:microsoft.com/office/officeart/2005/8/layout/default#1"/>
    <dgm:cxn modelId="{24F6BEC4-C58D-FB42-BB55-C51E63D868F8}" type="presParOf" srcId="{FF4F2565-D6DF-4B20-B7E7-3C557B6BBB95}" destId="{082DBAD2-656A-43B0-AAA6-D5A6DE1E59D1}" srcOrd="4" destOrd="0" presId="urn:microsoft.com/office/officeart/2005/8/layout/default#1"/>
    <dgm:cxn modelId="{341F9BD6-ED22-9444-969E-9250168D8FFA}" type="presParOf" srcId="{FF4F2565-D6DF-4B20-B7E7-3C557B6BBB95}" destId="{4FD97832-3659-4CCB-BEF6-C0A6BED2B381}" srcOrd="5" destOrd="0" presId="urn:microsoft.com/office/officeart/2005/8/layout/default#1"/>
    <dgm:cxn modelId="{229AE424-3218-4C45-A017-91513E3045B6}" type="presParOf" srcId="{FF4F2565-D6DF-4B20-B7E7-3C557B6BBB95}" destId="{58D50F3F-95C6-4E34-876B-AF1424B6D58C}" srcOrd="6" destOrd="0" presId="urn:microsoft.com/office/officeart/2005/8/layout/default#1"/>
    <dgm:cxn modelId="{B7BBB3D3-B937-CE4C-8E88-6D06D982B069}" type="presParOf" srcId="{FF4F2565-D6DF-4B20-B7E7-3C557B6BBB95}" destId="{98545B0E-47BD-4DCB-A4ED-18CC18AAA31B}" srcOrd="7" destOrd="0" presId="urn:microsoft.com/office/officeart/2005/8/layout/default#1"/>
    <dgm:cxn modelId="{65A07FD8-2839-B648-B63E-08B3C409EB76}" type="presParOf" srcId="{FF4F2565-D6DF-4B20-B7E7-3C557B6BBB95}" destId="{15E4A051-4CD7-1846-8C77-89F6914BC43D}" srcOrd="8" destOrd="0" presId="urn:microsoft.com/office/officeart/2005/8/layout/default#1"/>
    <dgm:cxn modelId="{9E560063-6D22-6C4F-B38F-80692DACD36C}" type="presParOf" srcId="{FF4F2565-D6DF-4B20-B7E7-3C557B6BBB95}" destId="{AF2DF1AE-CAE2-1047-A6B5-BBC8627C8CAD}" srcOrd="9" destOrd="0" presId="urn:microsoft.com/office/officeart/2005/8/layout/default#1"/>
    <dgm:cxn modelId="{963A56B2-67FF-564A-8B49-09FE199C2ABD}" type="presParOf" srcId="{FF4F2565-D6DF-4B20-B7E7-3C557B6BBB95}" destId="{7D9337AF-47E3-441E-AB4D-1E5C9FDA4596}" srcOrd="10" destOrd="0" presId="urn:microsoft.com/office/officeart/2005/8/layout/default#1"/>
    <dgm:cxn modelId="{F09829BF-5E93-244C-993D-9A43D8C752A2}" type="presParOf" srcId="{FF4F2565-D6DF-4B20-B7E7-3C557B6BBB95}" destId="{FA03B03B-0362-4EC3-86D2-4F4E404FC667}" srcOrd="11" destOrd="0" presId="urn:microsoft.com/office/officeart/2005/8/layout/default#1"/>
    <dgm:cxn modelId="{7D938097-413E-F74F-91E2-744A7F695FEB}" type="presParOf" srcId="{FF4F2565-D6DF-4B20-B7E7-3C557B6BBB95}" destId="{2311F985-EB74-4288-897A-349B85B2EF2B}" srcOrd="12" destOrd="0" presId="urn:microsoft.com/office/officeart/2005/8/layout/default#1"/>
    <dgm:cxn modelId="{F23ED900-0F27-7E4D-B747-C20516F22F4A}" type="presParOf" srcId="{FF4F2565-D6DF-4B20-B7E7-3C557B6BBB95}" destId="{EB24ACD8-A33F-4C47-9B14-A78BEEA8F90B}" srcOrd="13" destOrd="0" presId="urn:microsoft.com/office/officeart/2005/8/layout/default#1"/>
    <dgm:cxn modelId="{89D3ABF5-5141-C049-9334-48DEBFA1FFBA}" type="presParOf" srcId="{FF4F2565-D6DF-4B20-B7E7-3C557B6BBB95}" destId="{3A435F80-4C14-4271-AA30-89100DC1CA35}"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D64B1-368B-4A61-A48D-50C68040DE27}">
      <dsp:nvSpPr>
        <dsp:cNvPr id="0" name=""/>
        <dsp:cNvSpPr/>
      </dsp:nvSpPr>
      <dsp:spPr>
        <a:xfrm>
          <a:off x="30" y="258675"/>
          <a:ext cx="2955392" cy="92930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0" kern="1200" dirty="0"/>
            <a:t>Business objectives  </a:t>
          </a:r>
          <a:endParaRPr lang="en-US" sz="2700" kern="1200" dirty="0"/>
        </a:p>
      </dsp:txBody>
      <dsp:txXfrm>
        <a:off x="30" y="258675"/>
        <a:ext cx="2955392" cy="929308"/>
      </dsp:txXfrm>
    </dsp:sp>
    <dsp:sp modelId="{1E8DA66C-F1E4-406A-95DB-2ADB228D16C7}">
      <dsp:nvSpPr>
        <dsp:cNvPr id="0" name=""/>
        <dsp:cNvSpPr/>
      </dsp:nvSpPr>
      <dsp:spPr>
        <a:xfrm>
          <a:off x="30" y="1187984"/>
          <a:ext cx="2955392" cy="26681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Build profitable customer relationships</a:t>
          </a:r>
          <a:endParaRPr lang="en-US" sz="2700" kern="1200" dirty="0"/>
        </a:p>
        <a:p>
          <a:pPr marL="228600" lvl="1" indent="-228600" algn="l" defTabSz="1200150" rtl="0">
            <a:lnSpc>
              <a:spcPct val="90000"/>
            </a:lnSpc>
            <a:spcBef>
              <a:spcPct val="0"/>
            </a:spcBef>
            <a:spcAft>
              <a:spcPct val="15000"/>
            </a:spcAft>
            <a:buChar char="••"/>
          </a:pPr>
          <a:r>
            <a:rPr lang="en-US" sz="2700" b="0" kern="1200" dirty="0"/>
            <a:t>Invest in research</a:t>
          </a:r>
          <a:endParaRPr lang="en-US" sz="2700" kern="1200" dirty="0"/>
        </a:p>
        <a:p>
          <a:pPr marL="228600" lvl="1" indent="-228600" algn="l" defTabSz="1200150" rtl="0">
            <a:lnSpc>
              <a:spcPct val="90000"/>
            </a:lnSpc>
            <a:spcBef>
              <a:spcPct val="0"/>
            </a:spcBef>
            <a:spcAft>
              <a:spcPct val="15000"/>
            </a:spcAft>
            <a:buChar char="••"/>
          </a:pPr>
          <a:r>
            <a:rPr lang="en-US" sz="2700" b="0" kern="1200" dirty="0"/>
            <a:t>Improve profits</a:t>
          </a:r>
          <a:endParaRPr lang="en-US" sz="2700" kern="1200" dirty="0"/>
        </a:p>
      </dsp:txBody>
      <dsp:txXfrm>
        <a:off x="30" y="1187984"/>
        <a:ext cx="2955392" cy="2668140"/>
      </dsp:txXfrm>
    </dsp:sp>
    <dsp:sp modelId="{BBF4D3C0-2DEE-46A2-BCD0-D9DCDFEE486C}">
      <dsp:nvSpPr>
        <dsp:cNvPr id="0" name=""/>
        <dsp:cNvSpPr/>
      </dsp:nvSpPr>
      <dsp:spPr>
        <a:xfrm>
          <a:off x="3369177" y="258675"/>
          <a:ext cx="2955392" cy="929308"/>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0" kern="1200" dirty="0"/>
            <a:t>Marketing objectives</a:t>
          </a:r>
          <a:endParaRPr lang="en-US" sz="2700" kern="1200" dirty="0"/>
        </a:p>
      </dsp:txBody>
      <dsp:txXfrm>
        <a:off x="3369177" y="258675"/>
        <a:ext cx="2955392" cy="929308"/>
      </dsp:txXfrm>
    </dsp:sp>
    <dsp:sp modelId="{BD52AD3B-B31A-4386-AE3B-6D0487278EAB}">
      <dsp:nvSpPr>
        <dsp:cNvPr id="0" name=""/>
        <dsp:cNvSpPr/>
      </dsp:nvSpPr>
      <dsp:spPr>
        <a:xfrm>
          <a:off x="3369177" y="1187984"/>
          <a:ext cx="2955392" cy="266814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b="0" kern="1200" dirty="0"/>
            <a:t>Increase market share</a:t>
          </a:r>
          <a:endParaRPr lang="en-US" sz="2700" kern="1200" dirty="0"/>
        </a:p>
        <a:p>
          <a:pPr marL="228600" lvl="1" indent="-228600" algn="l" defTabSz="1200150" rtl="0">
            <a:lnSpc>
              <a:spcPct val="90000"/>
            </a:lnSpc>
            <a:spcBef>
              <a:spcPct val="0"/>
            </a:spcBef>
            <a:spcAft>
              <a:spcPct val="15000"/>
            </a:spcAft>
            <a:buChar char="••"/>
          </a:pPr>
          <a:r>
            <a:rPr lang="en-US" sz="2700" b="0" kern="1200" dirty="0"/>
            <a:t>Create local partnerships</a:t>
          </a:r>
          <a:endParaRPr lang="en-US" sz="2700" kern="1200" dirty="0"/>
        </a:p>
        <a:p>
          <a:pPr marL="228600" lvl="1" indent="-228600" algn="l" defTabSz="1200150" rtl="0">
            <a:lnSpc>
              <a:spcPct val="90000"/>
            </a:lnSpc>
            <a:spcBef>
              <a:spcPct val="0"/>
            </a:spcBef>
            <a:spcAft>
              <a:spcPct val="15000"/>
            </a:spcAft>
            <a:buChar char="••"/>
          </a:pPr>
          <a:r>
            <a:rPr lang="en-US" sz="2700" b="0" kern="1200" dirty="0"/>
            <a:t>Increase promotion</a:t>
          </a:r>
          <a:endParaRPr lang="en-US" sz="2700" kern="1200" dirty="0"/>
        </a:p>
      </dsp:txBody>
      <dsp:txXfrm>
        <a:off x="3369177" y="1187984"/>
        <a:ext cx="2955392" cy="2668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C054-4A48-4384-B388-55B3B8C66D66}">
      <dsp:nvSpPr>
        <dsp:cNvPr id="0" name=""/>
        <dsp:cNvSpPr/>
      </dsp:nvSpPr>
      <dsp:spPr>
        <a:xfrm>
          <a:off x="0" y="0"/>
          <a:ext cx="6023610" cy="11658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Identify strategic business units (SBUs)</a:t>
          </a:r>
          <a:endParaRPr lang="en-US" sz="2400" kern="1200" dirty="0">
            <a:solidFill>
              <a:srgbClr val="000000"/>
            </a:solidFill>
          </a:endParaRPr>
        </a:p>
      </dsp:txBody>
      <dsp:txXfrm>
        <a:off x="34147" y="34147"/>
        <a:ext cx="4765556" cy="1097566"/>
      </dsp:txXfrm>
    </dsp:sp>
    <dsp:sp modelId="{DF9EBD3E-B122-4754-9E37-5D4DC2A2CA46}">
      <dsp:nvSpPr>
        <dsp:cNvPr id="0" name=""/>
        <dsp:cNvSpPr/>
      </dsp:nvSpPr>
      <dsp:spPr>
        <a:xfrm>
          <a:off x="531495" y="1360170"/>
          <a:ext cx="6023610" cy="1165860"/>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Assess the attractiveness of its various SBUs</a:t>
          </a:r>
          <a:endParaRPr lang="en-US" sz="2400" kern="1200" dirty="0">
            <a:solidFill>
              <a:srgbClr val="000000"/>
            </a:solidFill>
          </a:endParaRPr>
        </a:p>
      </dsp:txBody>
      <dsp:txXfrm>
        <a:off x="565642" y="1394317"/>
        <a:ext cx="4666012" cy="1097566"/>
      </dsp:txXfrm>
    </dsp:sp>
    <dsp:sp modelId="{12293353-82A9-4758-B571-62293C7C5D86}">
      <dsp:nvSpPr>
        <dsp:cNvPr id="0" name=""/>
        <dsp:cNvSpPr/>
      </dsp:nvSpPr>
      <dsp:spPr>
        <a:xfrm>
          <a:off x="1062990" y="2720340"/>
          <a:ext cx="6023610" cy="116586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a:solidFill>
                <a:srgbClr val="000000"/>
              </a:solidFill>
            </a:rPr>
            <a:t>Decide how much support each SBU deserves</a:t>
          </a:r>
          <a:endParaRPr lang="en-US" sz="2400" kern="1200" dirty="0">
            <a:solidFill>
              <a:srgbClr val="000000"/>
            </a:solidFill>
          </a:endParaRPr>
        </a:p>
      </dsp:txBody>
      <dsp:txXfrm>
        <a:off x="1097137" y="2754487"/>
        <a:ext cx="4666012" cy="1097566"/>
      </dsp:txXfrm>
    </dsp:sp>
    <dsp:sp modelId="{1080D2A0-7743-45D9-98E9-7AABB09FB232}">
      <dsp:nvSpPr>
        <dsp:cNvPr id="0" name=""/>
        <dsp:cNvSpPr/>
      </dsp:nvSpPr>
      <dsp:spPr>
        <a:xfrm>
          <a:off x="5265801" y="884110"/>
          <a:ext cx="757809" cy="7578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436308" y="884110"/>
        <a:ext cx="416795" cy="570251"/>
      </dsp:txXfrm>
    </dsp:sp>
    <dsp:sp modelId="{374BBDB2-766E-4E09-874A-FE2D6EB9E71D}">
      <dsp:nvSpPr>
        <dsp:cNvPr id="0" name=""/>
        <dsp:cNvSpPr/>
      </dsp:nvSpPr>
      <dsp:spPr>
        <a:xfrm>
          <a:off x="5797296" y="2236508"/>
          <a:ext cx="757809" cy="75780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5967803" y="2236508"/>
        <a:ext cx="416795" cy="570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C57D-8C21-4215-8E0A-01A75B242CFB}">
      <dsp:nvSpPr>
        <dsp:cNvPr id="0" name=""/>
        <dsp:cNvSpPr/>
      </dsp:nvSpPr>
      <dsp:spPr>
        <a:xfrm>
          <a:off x="76208" y="0"/>
          <a:ext cx="1857374" cy="11144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Executive summary</a:t>
          </a:r>
        </a:p>
      </dsp:txBody>
      <dsp:txXfrm>
        <a:off x="76208" y="0"/>
        <a:ext cx="1857374" cy="1114424"/>
      </dsp:txXfrm>
    </dsp:sp>
    <dsp:sp modelId="{91FE4645-48AA-4318-83FA-AD2F1C958675}">
      <dsp:nvSpPr>
        <dsp:cNvPr id="0" name=""/>
        <dsp:cNvSpPr/>
      </dsp:nvSpPr>
      <dsp:spPr>
        <a:xfrm>
          <a:off x="2043112" y="9525"/>
          <a:ext cx="1857374" cy="1114424"/>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Marketing situation</a:t>
          </a:r>
        </a:p>
      </dsp:txBody>
      <dsp:txXfrm>
        <a:off x="2043112" y="9525"/>
        <a:ext cx="1857374" cy="1114424"/>
      </dsp:txXfrm>
    </dsp:sp>
    <dsp:sp modelId="{082DBAD2-656A-43B0-AAA6-D5A6DE1E59D1}">
      <dsp:nvSpPr>
        <dsp:cNvPr id="0" name=""/>
        <dsp:cNvSpPr/>
      </dsp:nvSpPr>
      <dsp:spPr>
        <a:xfrm>
          <a:off x="4086224" y="9525"/>
          <a:ext cx="1857374" cy="1114424"/>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a:solidFill>
                <a:srgbClr val="000000"/>
              </a:solidFill>
            </a:rPr>
            <a:t>Threats and opportunities</a:t>
          </a:r>
        </a:p>
      </dsp:txBody>
      <dsp:txXfrm>
        <a:off x="4086224" y="9525"/>
        <a:ext cx="1857374" cy="1114424"/>
      </dsp:txXfrm>
    </dsp:sp>
    <dsp:sp modelId="{58D50F3F-95C6-4E34-876B-AF1424B6D58C}">
      <dsp:nvSpPr>
        <dsp:cNvPr id="0" name=""/>
        <dsp:cNvSpPr/>
      </dsp:nvSpPr>
      <dsp:spPr>
        <a:xfrm>
          <a:off x="76208" y="1295400"/>
          <a:ext cx="1857374" cy="1114424"/>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Objectives and issues</a:t>
          </a:r>
        </a:p>
      </dsp:txBody>
      <dsp:txXfrm>
        <a:off x="76208" y="1295400"/>
        <a:ext cx="1857374" cy="1114424"/>
      </dsp:txXfrm>
    </dsp:sp>
    <dsp:sp modelId="{15E4A051-4CD7-1846-8C77-89F6914BC43D}">
      <dsp:nvSpPr>
        <dsp:cNvPr id="0" name=""/>
        <dsp:cNvSpPr/>
      </dsp:nvSpPr>
      <dsp:spPr>
        <a:xfrm>
          <a:off x="2043112" y="1309687"/>
          <a:ext cx="1857374" cy="1114424"/>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a:solidFill>
                <a:srgbClr val="000000"/>
              </a:solidFill>
            </a:rPr>
            <a:t>Marketing strategy</a:t>
          </a:r>
          <a:endParaRPr lang="en-US" sz="2000" kern="1200" dirty="0">
            <a:solidFill>
              <a:srgbClr val="000000"/>
            </a:solidFill>
          </a:endParaRPr>
        </a:p>
      </dsp:txBody>
      <dsp:txXfrm>
        <a:off x="2043112" y="1309687"/>
        <a:ext cx="1857374" cy="1114424"/>
      </dsp:txXfrm>
    </dsp:sp>
    <dsp:sp modelId="{7D9337AF-47E3-441E-AB4D-1E5C9FDA4596}">
      <dsp:nvSpPr>
        <dsp:cNvPr id="0" name=""/>
        <dsp:cNvSpPr/>
      </dsp:nvSpPr>
      <dsp:spPr>
        <a:xfrm>
          <a:off x="4086224" y="1309687"/>
          <a:ext cx="1857374" cy="1114424"/>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Action programs</a:t>
          </a:r>
        </a:p>
      </dsp:txBody>
      <dsp:txXfrm>
        <a:off x="4086224" y="1309687"/>
        <a:ext cx="1857374" cy="1114424"/>
      </dsp:txXfrm>
    </dsp:sp>
    <dsp:sp modelId="{2311F985-EB74-4288-897A-349B85B2EF2B}">
      <dsp:nvSpPr>
        <dsp:cNvPr id="0" name=""/>
        <dsp:cNvSpPr/>
      </dsp:nvSpPr>
      <dsp:spPr>
        <a:xfrm>
          <a:off x="1021556" y="2609850"/>
          <a:ext cx="1857374" cy="1114424"/>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a:solidFill>
                <a:srgbClr val="000000"/>
              </a:solidFill>
            </a:rPr>
            <a:t>Budgets</a:t>
          </a:r>
          <a:endParaRPr lang="en-US" sz="2000" kern="1200" dirty="0">
            <a:solidFill>
              <a:srgbClr val="000000"/>
            </a:solidFill>
          </a:endParaRPr>
        </a:p>
      </dsp:txBody>
      <dsp:txXfrm>
        <a:off x="1021556" y="2609850"/>
        <a:ext cx="1857374" cy="1114424"/>
      </dsp:txXfrm>
    </dsp:sp>
    <dsp:sp modelId="{3A435F80-4C14-4271-AA30-89100DC1CA35}">
      <dsp:nvSpPr>
        <dsp:cNvPr id="0" name=""/>
        <dsp:cNvSpPr/>
      </dsp:nvSpPr>
      <dsp:spPr>
        <a:xfrm>
          <a:off x="3064668" y="2609850"/>
          <a:ext cx="1857374" cy="111442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0000"/>
              </a:solidFill>
            </a:rPr>
            <a:t>Controls</a:t>
          </a:r>
        </a:p>
      </dsp:txBody>
      <dsp:txXfrm>
        <a:off x="3064668" y="2609850"/>
        <a:ext cx="1857374" cy="11144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t>10/12/2020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solidFill>
                <a:srgbClr val="000000"/>
              </a:solidFill>
              <a:cs typeface="Arial" panose="020B0604020202020204" pitchFamily="34" charset="0"/>
              <a:sym typeface="Arial" panose="020B0604020202020204" pitchFamily="34" charset="0"/>
            </a:endParaRP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l">
              <a:spcBef>
                <a:spcPct val="0"/>
              </a:spcBef>
              <a:buSzTx/>
            </a:pPr>
            <a:fld id="{B6AA7723-1386-4A38-B045-2C418B1CBE64}" type="slidenum">
              <a:rPr lang="en-US" altLang="en-US" sz="1400">
                <a:solidFill>
                  <a:srgbClr val="000000"/>
                </a:solidFill>
              </a:rPr>
              <a:pPr algn="l">
                <a:spcBef>
                  <a:spcPct val="0"/>
                </a:spcBef>
                <a:buSzTx/>
              </a:pPr>
              <a:t>1</a:t>
            </a:fld>
            <a:endParaRPr lang="en-US" altLang="en-US" sz="1400">
              <a:solidFill>
                <a:srgbClr val="000000"/>
              </a:solidFill>
            </a:endParaRPr>
          </a:p>
        </p:txBody>
      </p:sp>
    </p:spTree>
    <p:extLst>
      <p:ext uri="{BB962C8B-B14F-4D97-AF65-F5344CB8AC3E}">
        <p14:creationId xmlns:p14="http://schemas.microsoft.com/office/powerpoint/2010/main" val="322139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solidFill>
                <a:srgbClr val="008000"/>
              </a:solidFill>
            </a:endParaRPr>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spcBef>
                <a:spcPct val="0"/>
              </a:spcBef>
            </a:pPr>
            <a:r>
              <a:rPr lang="en-US" dirty="0"/>
              <a:t>When designing a business portfolio, it’s a good idea to add and support products and businesses that fit closely with the firm’s core philosophy and competencies.</a:t>
            </a:r>
          </a:p>
          <a:p>
            <a:pPr eaLnBrk="1" hangingPunct="1">
              <a:spcBef>
                <a:spcPct val="0"/>
              </a:spcBef>
            </a:pPr>
            <a:endParaRPr lang="en-US" dirty="0"/>
          </a:p>
          <a:p>
            <a:pPr eaLnBrk="1" hangingPunct="1">
              <a:spcBef>
                <a:spcPct val="0"/>
              </a:spcBef>
            </a:pPr>
            <a:r>
              <a:rPr lang="en-US" dirty="0"/>
              <a:t>The purpose of strategic planning is to find ways in which the company can best use its strengths to take advantage of attractive opportunities in the environment.</a:t>
            </a:r>
          </a:p>
          <a:p>
            <a:pPr eaLnBrk="1" hangingPunct="1">
              <a:spcBef>
                <a:spcPct val="0"/>
              </a:spcBef>
            </a:pPr>
            <a:endParaRPr lang="en-US" dirty="0"/>
          </a:p>
          <a:p>
            <a:pPr eaLnBrk="1" hangingPunct="1">
              <a:spcBef>
                <a:spcPct val="0"/>
              </a:spcBef>
            </a:pPr>
            <a:r>
              <a:rPr lang="en-US" dirty="0"/>
              <a:t>For this reason, most standard portfolio analysis methods evaluate SBUs on two important dimensions: the attractiveness of the SBU’s market or industry and the strength of the SBU’s position in that market or industry. </a:t>
            </a:r>
            <a:endParaRPr lang="en-US" i="1"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r>
              <a:rPr lang="en-US" b="1" dirty="0"/>
              <a:t>Discussion Question</a:t>
            </a:r>
          </a:p>
          <a:p>
            <a:pPr eaLnBrk="1" hangingPunct="1"/>
            <a:r>
              <a:rPr lang="en-US" i="1" dirty="0"/>
              <a:t>Ask the students to suggest product categories that might fit in each of the BCG quadrants.</a:t>
            </a:r>
          </a:p>
          <a:p>
            <a:pPr eaLnBrk="1" hangingPunct="1"/>
            <a:endParaRPr lang="en-US" b="1" i="1" dirty="0">
              <a:latin typeface="Times New Roman" pitchFamily="18" charset="0"/>
            </a:endParaRPr>
          </a:p>
          <a:p>
            <a:pPr eaLnBrk="1" hangingPunct="1"/>
            <a:endParaRPr lang="en-US" b="1" i="1" dirty="0">
              <a:latin typeface="Times New Roman" pitchFamily="18" charset="0"/>
            </a:endParaRPr>
          </a:p>
          <a:p>
            <a:r>
              <a:rPr lang="en-US" dirty="0"/>
              <a:t>The best-known portfolio-planning method is the now-classic Boston Consulting Group (BCG) approach.</a:t>
            </a:r>
            <a:r>
              <a:rPr lang="en-US" baseline="0" dirty="0"/>
              <a:t> </a:t>
            </a:r>
            <a:r>
              <a:rPr lang="en-US" dirty="0"/>
              <a:t>The growth-share matrix defines four types of SBUs.</a:t>
            </a:r>
          </a:p>
          <a:p>
            <a:endParaRPr lang="en-US" dirty="0"/>
          </a:p>
          <a:p>
            <a:pPr marL="171450" indent="-171450" eaLnBrk="1" hangingPunct="1">
              <a:buFont typeface="Arial" panose="020B0604020202020204" pitchFamily="34" charset="0"/>
              <a:buChar char="•"/>
            </a:pPr>
            <a:r>
              <a:rPr lang="en-US" b="1" dirty="0">
                <a:latin typeface="Times New Roman" pitchFamily="18" charset="0"/>
              </a:rPr>
              <a:t>Stars</a:t>
            </a:r>
            <a:r>
              <a:rPr lang="en-US" dirty="0">
                <a:latin typeface="Times New Roman" pitchFamily="18" charset="0"/>
              </a:rPr>
              <a:t> are high-growth, high-share businesses or products requiring heavy investment to finance rapid growth. They will eventually turn into cash cows.</a:t>
            </a:r>
          </a:p>
          <a:p>
            <a:pPr marL="171450" indent="-171450" eaLnBrk="1" hangingPunct="1">
              <a:buFont typeface="Arial" panose="020B0604020202020204" pitchFamily="34" charset="0"/>
              <a:buChar char="•"/>
            </a:pPr>
            <a:r>
              <a:rPr lang="en-US" b="1" dirty="0">
                <a:latin typeface="Times New Roman" pitchFamily="18" charset="0"/>
              </a:rPr>
              <a:t>Cash</a:t>
            </a:r>
            <a:r>
              <a:rPr lang="en-US" dirty="0">
                <a:latin typeface="Times New Roman" pitchFamily="18" charset="0"/>
              </a:rPr>
              <a:t> </a:t>
            </a:r>
            <a:r>
              <a:rPr lang="en-US" b="1" dirty="0">
                <a:latin typeface="Times New Roman" pitchFamily="18" charset="0"/>
              </a:rPr>
              <a:t>cows</a:t>
            </a:r>
            <a:r>
              <a:rPr lang="en-US" dirty="0">
                <a:latin typeface="Times New Roman" pitchFamily="18" charset="0"/>
              </a:rPr>
              <a:t> are low-growth, high-share businesses or products that are established and successful SBUs requiring less investment to maintain market share.</a:t>
            </a:r>
          </a:p>
          <a:p>
            <a:pPr marL="171450" indent="-171450" eaLnBrk="1" hangingPunct="1">
              <a:buFont typeface="Arial" panose="020B0604020202020204" pitchFamily="34" charset="0"/>
              <a:buChar char="•"/>
            </a:pPr>
            <a:r>
              <a:rPr lang="en-US" b="1" dirty="0">
                <a:latin typeface="Times New Roman" pitchFamily="18" charset="0"/>
              </a:rPr>
              <a:t>Question marks</a:t>
            </a:r>
            <a:r>
              <a:rPr lang="en-US" dirty="0">
                <a:latin typeface="Times New Roman" pitchFamily="18" charset="0"/>
              </a:rPr>
              <a:t> are low-share business units in high-growth markets requiring a lot of cash to hold their share.</a:t>
            </a:r>
          </a:p>
          <a:p>
            <a:pPr marL="171450" indent="-171450" eaLnBrk="1" hangingPunct="1">
              <a:buFont typeface="Arial" panose="020B0604020202020204" pitchFamily="34" charset="0"/>
              <a:buChar char="•"/>
            </a:pPr>
            <a:r>
              <a:rPr lang="en-US" b="1" dirty="0">
                <a:latin typeface="Times New Roman" pitchFamily="18" charset="0"/>
              </a:rPr>
              <a:t>Dogs </a:t>
            </a:r>
            <a:r>
              <a:rPr lang="en-US" dirty="0">
                <a:latin typeface="Times New Roman" pitchFamily="18" charset="0"/>
              </a:rPr>
              <a:t>are low-growth, low-share businesses and products that may generate enough cash to maintain themselves but do not promise to be large sources of cash.</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Because of these problems, many companies have dropped formal matrix methods in favor of more customized approaches that better suit their specific situations.</a:t>
            </a:r>
          </a:p>
          <a:p>
            <a:endParaRPr lang="en-US" dirty="0"/>
          </a:p>
          <a:p>
            <a:r>
              <a:rPr lang="en-US" dirty="0"/>
              <a:t>Increasingly, companies are placing responsibility for strategic planning in the hands of cross-functional teams of divisional managers who are close to their markets.</a:t>
            </a:r>
          </a:p>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needs to identify, evaluate, and select market opportunities and establish strategies for capturing them. One useful device for identifying growth opportunities is the </a:t>
            </a:r>
            <a:r>
              <a:rPr lang="en-US" b="1" dirty="0"/>
              <a:t>product/market expansion grid</a:t>
            </a:r>
            <a:r>
              <a:rPr lang="en-US" dirty="0"/>
              <a:t>, Figure 2.3.</a:t>
            </a:r>
          </a:p>
          <a:p>
            <a:endParaRPr lang="en-US" dirty="0"/>
          </a:p>
          <a:p>
            <a:r>
              <a:rPr lang="en-US" b="1" dirty="0"/>
              <a:t>Market penetration</a:t>
            </a:r>
            <a:r>
              <a:rPr lang="en-US" b="0" baseline="0" dirty="0"/>
              <a:t> involves </a:t>
            </a:r>
            <a:r>
              <a:rPr lang="en-US" dirty="0"/>
              <a:t>making more sales to current customers without changing its original product such as</a:t>
            </a:r>
            <a:r>
              <a:rPr lang="en-US" baseline="0" dirty="0"/>
              <a:t> by adding </a:t>
            </a:r>
            <a:r>
              <a:rPr lang="en-US" dirty="0"/>
              <a:t>new stores in current market areas to make it easier for customers to visit.</a:t>
            </a:r>
          </a:p>
          <a:p>
            <a:endParaRPr lang="en-US" dirty="0"/>
          </a:p>
          <a:p>
            <a:r>
              <a:rPr lang="en-US" b="1" dirty="0"/>
              <a:t>Market development</a:t>
            </a:r>
            <a:r>
              <a:rPr lang="en-US" b="0" baseline="0" dirty="0"/>
              <a:t> involves </a:t>
            </a:r>
            <a:r>
              <a:rPr lang="en-US" dirty="0"/>
              <a:t>identifying and developing new markets for its current products. For instance, managers could review new demographic markets. Perhaps new groups—such as seniors—could be encouraged. Managers could consider new geographic markets in U.S. markets and in non-U.S. markets, especially Asia. </a:t>
            </a:r>
          </a:p>
          <a:p>
            <a:endParaRPr lang="en-US" dirty="0"/>
          </a:p>
          <a:p>
            <a:pPr eaLnBrk="1" hangingPunct="1"/>
            <a:r>
              <a:rPr lang="en-US" b="1" dirty="0"/>
              <a:t>Product development</a:t>
            </a:r>
            <a:r>
              <a:rPr lang="en-US" b="0" baseline="0" dirty="0"/>
              <a:t> involves </a:t>
            </a:r>
            <a:r>
              <a:rPr lang="en-US" dirty="0"/>
              <a:t>offering modified or new products to current markets such as by moving into new product categories.</a:t>
            </a:r>
          </a:p>
          <a:p>
            <a:pPr eaLnBrk="1" hangingPunct="1"/>
            <a:endParaRPr lang="en-US" dirty="0"/>
          </a:p>
          <a:p>
            <a:pPr eaLnBrk="1" hangingPunct="1"/>
            <a:r>
              <a:rPr lang="en-US" b="1" dirty="0"/>
              <a:t>Diversification</a:t>
            </a:r>
            <a:r>
              <a:rPr lang="en-US" b="0" baseline="0" dirty="0"/>
              <a:t> involves </a:t>
            </a:r>
            <a:r>
              <a:rPr lang="en-US" dirty="0"/>
              <a:t>starting up or buying businesses beyond its current products and markets. For example, the company could acquire a company that operates in different market segments with a different product mix.</a:t>
            </a:r>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Market offerings </a:t>
            </a:r>
            <a:r>
              <a:rPr lang="en-US" sz="1200" b="0" i="0" u="none" strike="noStrike" kern="1200" baseline="0" dirty="0">
                <a:solidFill>
                  <a:schemeClr val="tx1"/>
                </a:solidFill>
                <a:latin typeface="+mn-lt"/>
                <a:ea typeface="+mn-ea"/>
                <a:cs typeface="+mn-cs"/>
              </a:rPr>
              <a:t>include other entities, such as </a:t>
            </a:r>
            <a:r>
              <a:rPr lang="en-US" sz="1200" b="0" i="1" u="none" strike="noStrike" kern="1200" baseline="0" dirty="0">
                <a:solidFill>
                  <a:schemeClr val="tx1"/>
                </a:solidFill>
                <a:latin typeface="+mn-lt"/>
                <a:ea typeface="+mn-ea"/>
                <a:cs typeface="+mn-cs"/>
              </a:rPr>
              <a:t>persons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places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organizations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information</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ideas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Many sellers suffer from </a:t>
            </a:r>
            <a:r>
              <a:rPr lang="en-US" sz="1200" b="1" i="0" u="none" strike="noStrike" kern="1200" baseline="0" dirty="0">
                <a:solidFill>
                  <a:schemeClr val="tx1"/>
                </a:solidFill>
                <a:latin typeface="+mn-lt"/>
                <a:ea typeface="+mn-ea"/>
                <a:cs typeface="+mn-cs"/>
              </a:rPr>
              <a:t>marketing myopia,</a:t>
            </a:r>
            <a:r>
              <a:rPr lang="en-US" sz="1200" b="0" i="0" u="none" strike="noStrike" kern="1200" baseline="0" dirty="0">
                <a:solidFill>
                  <a:schemeClr val="tx1"/>
                </a:solidFill>
                <a:latin typeface="+mn-lt"/>
                <a:ea typeface="+mn-ea"/>
                <a:cs typeface="+mn-cs"/>
              </a:rPr>
              <a:t> the mistake of paying more attention to the specific products they offer than to the benefits and experiences produced by these products.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Marketing experiences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More than just a sports bar, Buffalo Wild Wings mission is to provide a total eating and social environment that “fuels the sports fan experience” through in-store and online engagement. Smart marketers orchestrate several services and products, thereby creating </a:t>
            </a:r>
            <a:r>
              <a:rPr lang="en-US" sz="1200" b="0" i="1" u="none" strike="noStrike" kern="1200" baseline="0" dirty="0">
                <a:solidFill>
                  <a:schemeClr val="tx1"/>
                </a:solidFill>
                <a:latin typeface="+mn-lt"/>
                <a:ea typeface="+mn-ea"/>
                <a:cs typeface="+mn-cs"/>
              </a:rPr>
              <a:t>brand experiences </a:t>
            </a:r>
            <a:r>
              <a:rPr lang="en-US" sz="1200" b="0" i="0" u="none" strike="noStrike" kern="1200" baseline="0" dirty="0">
                <a:solidFill>
                  <a:schemeClr val="tx1"/>
                </a:solidFill>
                <a:latin typeface="+mn-lt"/>
                <a:ea typeface="+mn-ea"/>
                <a:cs typeface="+mn-cs"/>
              </a:rPr>
              <a:t>for consumers.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firm might want to abandon products or markets for</a:t>
            </a:r>
            <a:r>
              <a:rPr lang="en-US" baseline="0" dirty="0"/>
              <a:t> a number of reasons. </a:t>
            </a:r>
            <a:endParaRPr lang="en-US" dirty="0"/>
          </a:p>
          <a:p>
            <a:endParaRPr lang="en-US" dirty="0"/>
          </a:p>
          <a:p>
            <a:r>
              <a:rPr lang="en-US" dirty="0"/>
              <a:t>The firm may have </a:t>
            </a:r>
            <a:r>
              <a:rPr lang="en-US" b="1" dirty="0"/>
              <a:t>grown too fast or entered areas where it lacks experience</a:t>
            </a:r>
            <a:r>
              <a:rPr lang="en-US" dirty="0"/>
              <a:t>. </a:t>
            </a:r>
          </a:p>
          <a:p>
            <a:endParaRPr lang="en-US" dirty="0"/>
          </a:p>
          <a:p>
            <a:r>
              <a:rPr lang="en-US" dirty="0"/>
              <a:t>The </a:t>
            </a:r>
            <a:r>
              <a:rPr lang="en-US" b="1" dirty="0"/>
              <a:t>market environment might change</a:t>
            </a:r>
            <a:r>
              <a:rPr lang="en-US" dirty="0"/>
              <a:t>, making some products or markets less profitable.</a:t>
            </a:r>
          </a:p>
          <a:p>
            <a:endParaRPr lang="en-US" dirty="0"/>
          </a:p>
          <a:p>
            <a:r>
              <a:rPr lang="en-US" dirty="0"/>
              <a:t>Some </a:t>
            </a:r>
            <a:r>
              <a:rPr lang="en-US" b="1" dirty="0"/>
              <a:t>products or business units simply age and die</a:t>
            </a:r>
            <a:r>
              <a:rPr lang="en-US" dirty="0"/>
              <a:t>. </a:t>
            </a:r>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alone can’t create superior customer value. Under the company-wide strategic plan, marketers must work closely with other departments to form an effective internal </a:t>
            </a:r>
            <a:r>
              <a:rPr lang="en-US" b="1" dirty="0"/>
              <a:t>company value chain.</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alone can’t create superior customer value. Under the company-wide strategic plan, marketers must work closely with other departments to form an effective internal </a:t>
            </a:r>
            <a:r>
              <a:rPr lang="en-US" b="1" dirty="0"/>
              <a:t>company value chain.</a:t>
            </a:r>
            <a:r>
              <a:rPr lang="en-US" sz="1200" b="1" kern="1200" dirty="0">
                <a:solidFill>
                  <a:schemeClr val="tx1"/>
                </a:solidFill>
                <a:effectLst/>
                <a:latin typeface="+mn-lt"/>
                <a:ea typeface="MS PGothic" pitchFamily="34" charset="-128"/>
                <a:cs typeface="ＭＳ Ｐゴシック" charset="-128"/>
              </a:rPr>
              <a:t> </a:t>
            </a:r>
          </a:p>
          <a:p>
            <a:endParaRPr lang="en-US" sz="1200" b="1" kern="1200" dirty="0">
              <a:solidFill>
                <a:schemeClr val="tx1"/>
              </a:solidFill>
              <a:effectLst/>
              <a:latin typeface="+mn-lt"/>
              <a:ea typeface="MS PGothic" pitchFamily="34" charset="-128"/>
              <a:cs typeface="ＭＳ Ｐゴシック" charset="-128"/>
            </a:endParaRPr>
          </a:p>
          <a:p>
            <a:r>
              <a:rPr lang="en-US" sz="1200" b="0" kern="1200" dirty="0">
                <a:solidFill>
                  <a:schemeClr val="tx1"/>
                </a:solidFill>
                <a:effectLst/>
                <a:latin typeface="+mn-lt"/>
                <a:ea typeface="MS PGothic" pitchFamily="34" charset="-128"/>
                <a:cs typeface="ＭＳ Ｐゴシック" charset="-128"/>
              </a:rPr>
              <a:t>The value chain: These True Value ads recognize that everyone in the organization—from marketing research analyst Jeff Alvarez to operations manager Tom Statham—must contribute to helping the chain’s customers handle their home improvement projects. They form the foundation for the brand’s “Behind Every Project Is a True Value” positioning.</a:t>
            </a:r>
            <a:endParaRPr lang="en-US" b="0" dirty="0"/>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More companies today are partnering with other members of the supply to improve the performance of the customer </a:t>
            </a:r>
            <a:r>
              <a:rPr lang="en-US" b="1" dirty="0"/>
              <a:t>value delivery network</a:t>
            </a:r>
            <a:r>
              <a:rPr lang="en-US" dirty="0"/>
              <a:t>. </a:t>
            </a:r>
          </a:p>
          <a:p>
            <a:endParaRPr lang="en-US" dirty="0"/>
          </a:p>
          <a:p>
            <a:r>
              <a:rPr lang="en-US" dirty="0"/>
              <a:t>Competition no longer takes place only between individual competitors. Rather, it takes place between the entire value delivery network created by these competitors. </a:t>
            </a: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eaLnBrk="1" hangingPunct="1"/>
            <a:r>
              <a:rPr lang="en-US" b="1" dirty="0"/>
              <a:t>Consumers</a:t>
            </a:r>
            <a:r>
              <a:rPr lang="en-US" dirty="0"/>
              <a:t> stand in the center of Figure 2.4 where the goal is to create value for customers and build profitable customer relationships. </a:t>
            </a:r>
          </a:p>
          <a:p>
            <a:pPr eaLnBrk="1" hangingPunct="1"/>
            <a:endParaRPr lang="en-US" dirty="0"/>
          </a:p>
          <a:p>
            <a:pPr eaLnBrk="1" hangingPunct="1"/>
            <a:r>
              <a:rPr lang="en-US" dirty="0"/>
              <a:t>Next comes </a:t>
            </a:r>
            <a:r>
              <a:rPr lang="en-US" b="1" dirty="0"/>
              <a:t>marketing strategy</a:t>
            </a:r>
            <a:r>
              <a:rPr lang="en-US" dirty="0"/>
              <a:t>—the marketing logic by which the company hopes to create this customer value and achieve these profitable relationships. The company decides which customers it will serve (segmentation and targeting) and how (differentiation and positioning).</a:t>
            </a:r>
          </a:p>
          <a:p>
            <a:pPr eaLnBrk="1" hangingPunct="1"/>
            <a:endParaRPr lang="en-US" dirty="0"/>
          </a:p>
          <a:p>
            <a:pPr eaLnBrk="1" hangingPunct="1"/>
            <a:r>
              <a:rPr lang="en-US" dirty="0"/>
              <a:t>Guided by marketing strategy, the company designs an </a:t>
            </a:r>
            <a:r>
              <a:rPr lang="en-US" b="1" dirty="0"/>
              <a:t>integrated marketing mix </a:t>
            </a:r>
            <a:r>
              <a:rPr lang="en-US" dirty="0"/>
              <a:t>made up of factors under its control—product, price, place, and promotion (the four Ps). </a:t>
            </a:r>
          </a:p>
          <a:p>
            <a:pPr eaLnBrk="1" hangingPunct="1"/>
            <a:endParaRPr lang="en-US" dirty="0"/>
          </a:p>
          <a:p>
            <a:pPr eaLnBrk="1" hangingPunct="1"/>
            <a:r>
              <a:rPr lang="en-US" dirty="0"/>
              <a:t>To find the best marketing strategy and mix, the company engages in </a:t>
            </a:r>
            <a:r>
              <a:rPr lang="en-US" b="1" dirty="0"/>
              <a:t>marketing analysis</a:t>
            </a:r>
            <a:r>
              <a:rPr lang="en-US" dirty="0"/>
              <a:t>, planning, implementation, and control. </a:t>
            </a:r>
          </a:p>
          <a:p>
            <a:pPr eaLnBrk="1" hangingPunct="1"/>
            <a:endParaRPr lang="en-US" dirty="0"/>
          </a:p>
          <a:p>
            <a:pPr eaLnBrk="1" hangingPunct="1"/>
            <a:r>
              <a:rPr lang="en-US" dirty="0"/>
              <a:t>Through these activities, the company watches and adapts to the actors and forces in the </a:t>
            </a:r>
            <a:r>
              <a:rPr lang="en-US" b="1" dirty="0"/>
              <a:t>marketing environment.</a:t>
            </a:r>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Market offerings </a:t>
            </a:r>
            <a:r>
              <a:rPr lang="en-US" sz="1200" b="0" i="0" u="none" strike="noStrike" kern="1200" baseline="0" dirty="0">
                <a:solidFill>
                  <a:schemeClr val="tx1"/>
                </a:solidFill>
                <a:latin typeface="+mn-lt"/>
                <a:ea typeface="+mn-ea"/>
                <a:cs typeface="+mn-cs"/>
              </a:rPr>
              <a:t>include other entities, such as </a:t>
            </a:r>
            <a:r>
              <a:rPr lang="en-US" sz="1200" b="0" i="1" u="none" strike="noStrike" kern="1200" baseline="0" dirty="0">
                <a:solidFill>
                  <a:schemeClr val="tx1"/>
                </a:solidFill>
                <a:latin typeface="+mn-lt"/>
                <a:ea typeface="+mn-ea"/>
                <a:cs typeface="+mn-cs"/>
              </a:rPr>
              <a:t>persons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places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organizations</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information</a:t>
            </a:r>
            <a:r>
              <a:rPr lang="en-US" sz="1200" b="0" i="0" u="none" strike="noStrike" kern="1200" baseline="0" dirty="0">
                <a:solidFill>
                  <a:schemeClr val="tx1"/>
                </a:solidFill>
                <a:latin typeface="+mn-lt"/>
                <a:ea typeface="+mn-ea"/>
                <a:cs typeface="+mn-cs"/>
              </a:rPr>
              <a:t>, and </a:t>
            </a:r>
            <a:r>
              <a:rPr lang="en-US" sz="1200" b="0" i="1" u="none" strike="noStrike" kern="1200" baseline="0" dirty="0">
                <a:solidFill>
                  <a:schemeClr val="tx1"/>
                </a:solidFill>
                <a:latin typeface="+mn-lt"/>
                <a:ea typeface="+mn-ea"/>
                <a:cs typeface="+mn-cs"/>
              </a:rPr>
              <a:t>ideas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Many sellers suffer from </a:t>
            </a:r>
            <a:r>
              <a:rPr lang="en-US" sz="1200" b="1" i="0" u="none" strike="noStrike" kern="1200" baseline="0" dirty="0">
                <a:solidFill>
                  <a:schemeClr val="tx1"/>
                </a:solidFill>
                <a:latin typeface="+mn-lt"/>
                <a:ea typeface="+mn-ea"/>
                <a:cs typeface="+mn-cs"/>
              </a:rPr>
              <a:t>marketing myopia,</a:t>
            </a:r>
            <a:r>
              <a:rPr lang="en-US" sz="1200" b="0" i="0" u="none" strike="noStrike" kern="1200" baseline="0" dirty="0">
                <a:solidFill>
                  <a:schemeClr val="tx1"/>
                </a:solidFill>
                <a:latin typeface="+mn-lt"/>
                <a:ea typeface="+mn-ea"/>
                <a:cs typeface="+mn-cs"/>
              </a:rPr>
              <a:t> the mistake of paying more attention to the specific products they offer than to the benefits and experiences produced by these products.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Marketing experiences</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More than just a sports bar, Buffalo Wild Wings mission is to provide a total eating and social environment that “fuels the sports fan experience” through in-store and online engagement. Smart marketers orchestrate several services and products, thereby creating </a:t>
            </a:r>
            <a:r>
              <a:rPr lang="en-US" sz="1200" b="0" i="1" u="none" strike="noStrike" kern="1200" baseline="0" dirty="0">
                <a:solidFill>
                  <a:schemeClr val="tx1"/>
                </a:solidFill>
                <a:latin typeface="+mn-lt"/>
                <a:ea typeface="+mn-ea"/>
                <a:cs typeface="+mn-cs"/>
              </a:rPr>
              <a:t>brand experiences </a:t>
            </a:r>
            <a:r>
              <a:rPr lang="en-US" sz="1200" b="0" i="0" u="none" strike="noStrike" kern="1200" baseline="0" dirty="0">
                <a:solidFill>
                  <a:schemeClr val="tx1"/>
                </a:solidFill>
                <a:latin typeface="+mn-lt"/>
                <a:ea typeface="+mn-ea"/>
                <a:cs typeface="+mn-cs"/>
              </a:rPr>
              <a:t>for consumers. </a:t>
            </a:r>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market consists of many types of customers, products, and needs. The marketer must determine which segments offer the best opportunities. Consumers can be grouped and served in various ways based on geographic, demographic, psychographic, and behavioral factors.</a:t>
            </a:r>
          </a:p>
          <a:p>
            <a:endParaRPr lang="en-US" dirty="0"/>
          </a:p>
          <a:p>
            <a:r>
              <a:rPr lang="en-US" dirty="0"/>
              <a:t>Every market has segments, but not all ways of segmenting a market are equally useful. For example, Tylenol would gain little by distinguishing between low-income and high-income pain relief users if both respond the same way to marketing efforts.</a:t>
            </a:r>
            <a:r>
              <a:rPr lang="en-US" baseline="0" dirty="0"/>
              <a:t> </a:t>
            </a:r>
            <a:r>
              <a:rPr lang="en-US" dirty="0"/>
              <a:t>In the car market, for example, consumers who want the biggest, most comfortable car regardless of price and consumers who care mainly about price and operating economy represent two different segments.</a:t>
            </a:r>
          </a:p>
          <a:p>
            <a:endParaRPr lang="en-US" dirty="0"/>
          </a:p>
          <a:p>
            <a:r>
              <a:rPr lang="en-US" dirty="0"/>
              <a:t>Companies are wise to focus their efforts on meeting the distinct needs of individual market segments.</a:t>
            </a: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company should target segments in which it can profitably generate the greatest customer value and sustain it over time.</a:t>
            </a:r>
          </a:p>
          <a:p>
            <a:endParaRPr lang="en-US" dirty="0"/>
          </a:p>
          <a:p>
            <a:r>
              <a:rPr lang="en-US" dirty="0"/>
              <a:t>A company might</a:t>
            </a:r>
            <a:r>
              <a:rPr lang="en-US" baseline="0" dirty="0"/>
              <a:t> decide to serve</a:t>
            </a:r>
          </a:p>
          <a:p>
            <a:endParaRPr lang="en-US" baseline="0" dirty="0"/>
          </a:p>
          <a:p>
            <a:pPr marL="628650" lvl="1" indent="-171450">
              <a:buFont typeface="Arial" panose="020B0604020202020204" pitchFamily="34" charset="0"/>
              <a:buChar char="•"/>
            </a:pPr>
            <a:r>
              <a:rPr lang="en-US" dirty="0"/>
              <a:t>only one or a few special segments or market niches, segments that major competitors overlook or ignore.</a:t>
            </a:r>
          </a:p>
          <a:p>
            <a:pPr marL="628650" lvl="1" indent="-171450">
              <a:buFont typeface="Arial" panose="020B0604020202020204" pitchFamily="34" charset="0"/>
              <a:buChar char="•"/>
            </a:pPr>
            <a:r>
              <a:rPr lang="en-US" dirty="0"/>
              <a:t>several related segments—perhaps those with different kinds of customers but with the same basic wants. </a:t>
            </a:r>
          </a:p>
          <a:p>
            <a:pPr marL="628650" lvl="1" indent="-171450">
              <a:buFont typeface="Arial" panose="020B0604020202020204" pitchFamily="34" charset="0"/>
              <a:buChar char="•"/>
            </a:pPr>
            <a:r>
              <a:rPr lang="en-US" dirty="0"/>
              <a:t>all market segments, offering a complete range of products.</a:t>
            </a:r>
          </a:p>
          <a:p>
            <a:pPr marL="628650" lvl="1" indent="-171450">
              <a:buFont typeface="Arial" panose="020B0604020202020204" pitchFamily="34" charset="0"/>
              <a:buChar char="•"/>
            </a:pPr>
            <a:endParaRPr lang="en-US" dirty="0"/>
          </a:p>
          <a:p>
            <a:r>
              <a:rPr lang="en-US" dirty="0"/>
              <a:t>Most companies enter a new market by serving a single segment; if this proves successful, they add more segments.</a:t>
            </a:r>
          </a:p>
          <a:p>
            <a:endParaRPr lang="en-US" dirty="0"/>
          </a:p>
          <a:p>
            <a:r>
              <a:rPr lang="en-US" dirty="0"/>
              <a:t>The company must determine how to differentiate its market offering for each targeted segment and what positions it wants to occupy in those segments. A product’s </a:t>
            </a:r>
            <a:r>
              <a:rPr lang="en-US" b="1" i="1" dirty="0"/>
              <a:t>position</a:t>
            </a:r>
            <a:r>
              <a:rPr lang="en-US" dirty="0"/>
              <a:t> is the place it occupies relative to competitors’ products in consumers’ minds. Marketers plan positions that distinguish their products from competing brands and give them the greatest advantage in their target markets.</a:t>
            </a:r>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After determining its overall marketing strategy, the company is ready to begin planning the details of the </a:t>
            </a:r>
            <a:r>
              <a:rPr lang="en-US" b="1" dirty="0"/>
              <a:t>marketing mix</a:t>
            </a:r>
            <a:r>
              <a:rPr lang="en-US" dirty="0"/>
              <a:t>, one of the major concepts in modern marketing. </a:t>
            </a:r>
          </a:p>
          <a:p>
            <a:endParaRPr lang="en-US" dirty="0"/>
          </a:p>
          <a:p>
            <a:r>
              <a:rPr lang="en-US" dirty="0"/>
              <a:t>The marketing mix consists of everything the firm can do to influence the demand for its product. </a:t>
            </a:r>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many possibilities can be collected into four groups of variables—the four Ps. Figure 2.5 above shows the marketing tools under each P.</a:t>
            </a:r>
          </a:p>
          <a:p>
            <a:endParaRPr lang="en-US" dirty="0"/>
          </a:p>
          <a:p>
            <a:pPr marL="171450" indent="-171450">
              <a:buFont typeface="Arial" panose="020B0604020202020204" pitchFamily="34" charset="0"/>
              <a:buChar char="•"/>
            </a:pPr>
            <a:r>
              <a:rPr lang="en-US" i="1" dirty="0"/>
              <a:t>Product</a:t>
            </a:r>
            <a:r>
              <a:rPr lang="en-US" dirty="0"/>
              <a:t> means the goods-and-services combination the company offers to the target market. </a:t>
            </a:r>
          </a:p>
          <a:p>
            <a:pPr marL="171450" indent="-171450">
              <a:buFont typeface="Arial" panose="020B0604020202020204" pitchFamily="34" charset="0"/>
              <a:buChar char="•"/>
            </a:pPr>
            <a:r>
              <a:rPr lang="en-US" i="1" dirty="0"/>
              <a:t>Price</a:t>
            </a:r>
            <a:r>
              <a:rPr lang="en-US" dirty="0"/>
              <a:t> is the amount of money customers must pay to obtain the product. </a:t>
            </a:r>
          </a:p>
          <a:p>
            <a:pPr marL="171450" indent="-171450">
              <a:buFont typeface="Arial" panose="020B0604020202020204" pitchFamily="34" charset="0"/>
              <a:buChar char="•"/>
            </a:pPr>
            <a:r>
              <a:rPr lang="en-US" i="1" dirty="0"/>
              <a:t>Place</a:t>
            </a:r>
            <a:r>
              <a:rPr lang="en-US" dirty="0"/>
              <a:t> includes company activities that make the product available to target consumers. </a:t>
            </a:r>
          </a:p>
          <a:p>
            <a:pPr marL="171450" indent="-171450">
              <a:buFont typeface="Arial" panose="020B0604020202020204" pitchFamily="34" charset="0"/>
              <a:buChar char="•"/>
            </a:pPr>
            <a:r>
              <a:rPr lang="en-US" i="1" dirty="0"/>
              <a:t>Promotion</a:t>
            </a:r>
            <a:r>
              <a:rPr lang="en-US" dirty="0"/>
              <a:t> refers to activities that communicate the merits of the product and persuade target customers to buy it. </a:t>
            </a:r>
          </a:p>
          <a:p>
            <a:endParaRPr lang="en-US" dirty="0"/>
          </a:p>
          <a:p>
            <a:r>
              <a:rPr lang="en-US" dirty="0"/>
              <a:t>An effective marketing program blends the marketing mix elements into an integrated marketing program designed to achieve the company’s marketing objectives by delivering value to consumers. The marketing mix constitutes the company’s tactical tool kit for establishing strong positioning in target markets.</a:t>
            </a:r>
          </a:p>
          <a:p>
            <a:endParaRPr lang="en-US" dirty="0"/>
          </a:p>
          <a:p>
            <a:r>
              <a:rPr lang="en-US" dirty="0"/>
              <a:t>Some critics think that the four Ps may omit or underemphasize certain important activities. For example, they ask, “Where are services?” or “Where is packaging?”  As Figure 2.5 suggests, many marketing activities that might appear to be left out of the marketing mix are included under one of the four Ps. </a:t>
            </a:r>
          </a:p>
          <a:p>
            <a:endParaRPr lang="en-US" dirty="0"/>
          </a:p>
          <a:p>
            <a:r>
              <a:rPr lang="en-US" dirty="0"/>
              <a:t>The issue is not whether there should be four, six, or ten Ps so much as what framework is most helpful in designing integrated marketing programs.</a:t>
            </a:r>
          </a:p>
          <a:p>
            <a:endParaRPr lang="en-US" dirty="0"/>
          </a:p>
          <a:p>
            <a:r>
              <a:rPr lang="en-US" dirty="0"/>
              <a:t>It is interesting to ask how to make the 4Ps more customer centric. This leads to a redefining of the 4Ps to the 4Cs as follows:</a:t>
            </a:r>
          </a:p>
          <a:p>
            <a:endParaRPr lang="en-US" dirty="0"/>
          </a:p>
          <a:p>
            <a:pPr eaLnBrk="1" hangingPunct="1">
              <a:buFontTx/>
              <a:buChar char="•"/>
            </a:pPr>
            <a:r>
              <a:rPr lang="en-US" dirty="0"/>
              <a:t>Product—Customer solution</a:t>
            </a:r>
          </a:p>
          <a:p>
            <a:pPr eaLnBrk="1" hangingPunct="1">
              <a:buFontTx/>
              <a:buChar char="•"/>
            </a:pPr>
            <a:r>
              <a:rPr lang="en-US" dirty="0"/>
              <a:t>Price—Customer cost</a:t>
            </a:r>
          </a:p>
          <a:p>
            <a:pPr eaLnBrk="1" hangingPunct="1">
              <a:buFontTx/>
              <a:buChar char="•"/>
            </a:pPr>
            <a:r>
              <a:rPr lang="en-US" dirty="0"/>
              <a:t>Place—Convenience</a:t>
            </a:r>
          </a:p>
          <a:p>
            <a:pPr eaLnBrk="1" hangingPunct="1">
              <a:buFontTx/>
              <a:buChar char="•"/>
            </a:pPr>
            <a:r>
              <a:rPr lang="en-US" dirty="0"/>
              <a:t>Promotion—Communication</a:t>
            </a:r>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Managing the marketing process requires the four marketing management functions shown in Figure 2.6—</a:t>
            </a:r>
            <a:r>
              <a:rPr lang="en-US" i="1" dirty="0"/>
              <a:t>analysis</a:t>
            </a:r>
            <a:r>
              <a:rPr lang="en-US" dirty="0"/>
              <a:t>, </a:t>
            </a:r>
            <a:r>
              <a:rPr lang="en-US" i="1" dirty="0"/>
              <a:t>planning</a:t>
            </a:r>
            <a:r>
              <a:rPr lang="en-US" dirty="0"/>
              <a:t>, </a:t>
            </a:r>
            <a:r>
              <a:rPr lang="en-US" i="1" dirty="0"/>
              <a:t>implementation</a:t>
            </a:r>
            <a:r>
              <a:rPr lang="en-US" dirty="0"/>
              <a:t>, and </a:t>
            </a:r>
            <a:r>
              <a:rPr lang="en-US" i="1" dirty="0"/>
              <a:t>control</a:t>
            </a:r>
            <a:r>
              <a:rPr lang="en-US" dirty="0"/>
              <a:t>.</a:t>
            </a:r>
          </a:p>
          <a:p>
            <a:endParaRPr lang="en-US" dirty="0"/>
          </a:p>
          <a:p>
            <a:r>
              <a:rPr lang="en-US" dirty="0"/>
              <a:t>The company first develops company-wide strategic plans and then translates them into marketing and other plans for each division, product, and brand. </a:t>
            </a:r>
          </a:p>
          <a:p>
            <a:endParaRPr lang="en-US" dirty="0"/>
          </a:p>
          <a:p>
            <a:r>
              <a:rPr lang="en-US" dirty="0"/>
              <a:t>Through implementation, the company turns the plans into actions.</a:t>
            </a:r>
          </a:p>
          <a:p>
            <a:endParaRPr lang="en-US" dirty="0"/>
          </a:p>
          <a:p>
            <a:r>
              <a:rPr lang="en-US" dirty="0"/>
              <a:t>Control consists of measuring and evaluating the results of marketing activities and taking corrective action where needed. </a:t>
            </a:r>
          </a:p>
          <a:p>
            <a:endParaRPr lang="en-US" dirty="0"/>
          </a:p>
          <a:p>
            <a:r>
              <a:rPr lang="en-US" dirty="0"/>
              <a:t>Finally, marketing analysis provides information and evaluations needed for all the other marketing activities.</a:t>
            </a:r>
          </a:p>
        </p:txBody>
      </p:sp>
    </p:spTree>
    <p:extLst>
      <p:ext uri="{BB962C8B-B14F-4D97-AF65-F5344CB8AC3E}">
        <p14:creationId xmlns:p14="http://schemas.microsoft.com/office/powerpoint/2010/main" val="306143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company should analyze its markets and marketing environment to find attractive </a:t>
            </a:r>
            <a:r>
              <a:rPr lang="en-US" b="1" dirty="0"/>
              <a:t>opportunities</a:t>
            </a:r>
            <a:r>
              <a:rPr lang="en-US" dirty="0"/>
              <a:t> and identify environmental </a:t>
            </a:r>
            <a:r>
              <a:rPr lang="en-US" b="1" dirty="0"/>
              <a:t>threats.</a:t>
            </a:r>
            <a:r>
              <a:rPr lang="en-US" dirty="0"/>
              <a:t> </a:t>
            </a:r>
          </a:p>
          <a:p>
            <a:endParaRPr lang="en-US" dirty="0"/>
          </a:p>
          <a:p>
            <a:r>
              <a:rPr lang="en-US" dirty="0"/>
              <a:t>It should analyze company strengths and weaknesses as well as current and possible marketing actions to determine which opportunities it can best pursue.</a:t>
            </a:r>
          </a:p>
          <a:p>
            <a:endParaRPr lang="en-US" dirty="0"/>
          </a:p>
          <a:p>
            <a:r>
              <a:rPr lang="en-US" dirty="0"/>
              <a:t>The goal is to match the company’s strengths to attractive opportunities in the environment, while simultaneously eliminating or overcoming the weaknesses and minimizing the threats. </a:t>
            </a:r>
          </a:p>
          <a:p>
            <a:endParaRPr lang="en-US" dirty="0"/>
          </a:p>
          <a:p>
            <a:r>
              <a:rPr lang="en-US" dirty="0"/>
              <a:t>Marketing analysis provides inputs to each of the other marketing management functions. </a:t>
            </a:r>
          </a:p>
        </p:txBody>
      </p:sp>
    </p:spTree>
    <p:extLst>
      <p:ext uri="{BB962C8B-B14F-4D97-AF65-F5344CB8AC3E}">
        <p14:creationId xmlns:p14="http://schemas.microsoft.com/office/powerpoint/2010/main" val="306143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Marketing planning involves choosing marketing strategies that will help the company attain its overall strategic objectives. A detailed marketing plan is needed for each business, product, or brand.</a:t>
            </a:r>
          </a:p>
          <a:p>
            <a:endParaRPr lang="en-US" dirty="0"/>
          </a:p>
          <a:p>
            <a:r>
              <a:rPr lang="en-US" dirty="0"/>
              <a:t>What does a marketing plan look like? </a:t>
            </a:r>
          </a:p>
          <a:p>
            <a:endParaRPr lang="en-US" dirty="0"/>
          </a:p>
          <a:p>
            <a:r>
              <a:rPr lang="en-US" dirty="0"/>
              <a:t>Table 2.2 outlines the major sections of a typical product or brand marketing plan. </a:t>
            </a:r>
          </a:p>
        </p:txBody>
      </p:sp>
    </p:spTree>
    <p:extLst>
      <p:ext uri="{BB962C8B-B14F-4D97-AF65-F5344CB8AC3E}">
        <p14:creationId xmlns:p14="http://schemas.microsoft.com/office/powerpoint/2010/main" val="306143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 brilliant marketing strategy counts for little if the company fails to implement it properly.</a:t>
            </a:r>
          </a:p>
          <a:p>
            <a:endParaRPr lang="en-US" dirty="0"/>
          </a:p>
          <a:p>
            <a:r>
              <a:rPr lang="en-US" dirty="0"/>
              <a:t>Many managers think that “doing things right” (implementation) is as important as, or even more important than, “doing the right things” (strategy). </a:t>
            </a:r>
          </a:p>
          <a:p>
            <a:endParaRPr lang="en-US" dirty="0"/>
          </a:p>
          <a:p>
            <a:r>
              <a:rPr lang="en-US" dirty="0"/>
              <a:t>The fact is that both are critical to success, and companies can gain competitive advantages through effective implementation. </a:t>
            </a:r>
          </a:p>
        </p:txBody>
      </p:sp>
    </p:spTree>
    <p:extLst>
      <p:ext uri="{BB962C8B-B14F-4D97-AF65-F5344CB8AC3E}">
        <p14:creationId xmlns:p14="http://schemas.microsoft.com/office/powerpoint/2010/main" val="3061430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Measuring return on marketing investment has become a major marketing emphasis. </a:t>
            </a:r>
          </a:p>
          <a:p>
            <a:pPr>
              <a:defRPr/>
            </a:pPr>
            <a:endParaRPr lang="en-US" dirty="0">
              <a:ea typeface="ＭＳ Ｐゴシック" charset="-128"/>
            </a:endParaRPr>
          </a:p>
          <a:p>
            <a:pPr>
              <a:defRPr/>
            </a:pPr>
            <a:r>
              <a:rPr lang="en-US" dirty="0">
                <a:ea typeface="ＭＳ Ｐゴシック" charset="-128"/>
              </a:rPr>
              <a:t>A company can assess marketing ROI in terms of standard marketing performance measures, such as brand awareness, sales, or market share. Many companies are assembling such measures into </a:t>
            </a:r>
            <a:r>
              <a:rPr lang="en-US" i="1" dirty="0">
                <a:ea typeface="ＭＳ Ｐゴシック" charset="-128"/>
              </a:rPr>
              <a:t>marketing dashboards</a:t>
            </a:r>
            <a:r>
              <a:rPr lang="en-US" dirty="0">
                <a:ea typeface="ＭＳ Ｐゴシック" charset="-128"/>
              </a:rPr>
              <a:t>—meaningful sets of marketing performance measures in a single display used to monitor strategic marketing performance. </a:t>
            </a:r>
          </a:p>
          <a:p>
            <a:pPr>
              <a:defRPr/>
            </a:pPr>
            <a:endParaRPr lang="en-US" dirty="0">
              <a:ea typeface="ＭＳ Ｐゴシック" charset="-128"/>
            </a:endParaRPr>
          </a:p>
          <a:p>
            <a:pPr>
              <a:defRPr/>
            </a:pPr>
            <a:r>
              <a:rPr lang="en-US" dirty="0">
                <a:ea typeface="ＭＳ Ｐゴシック" charset="-128"/>
              </a:rPr>
              <a:t>Increasingly, however, beyond standard performance measures, marketers are using customer-centered measures of marketing impact, such as customer acquisition, customer retention, customer lifetime value, and customer equity. </a:t>
            </a:r>
          </a:p>
          <a:p>
            <a:pPr>
              <a:defRPr/>
            </a:pPr>
            <a:endParaRPr lang="en-US" dirty="0">
              <a:ea typeface="ＭＳ Ｐゴシック" charset="-128"/>
            </a:endParaRPr>
          </a:p>
          <a:p>
            <a:pPr>
              <a:defRPr/>
            </a:pPr>
            <a:r>
              <a:rPr lang="en-US" dirty="0">
                <a:ea typeface="ＭＳ Ｐゴシック" charset="-128"/>
              </a:rPr>
              <a:t>We can view marketing expenditures as investments that produce returns in the form of more profitable customer relationships.</a:t>
            </a:r>
          </a:p>
          <a:p>
            <a:pPr>
              <a:defRPr/>
            </a:pPr>
            <a:endParaRPr lang="en-US" dirty="0">
              <a:ea typeface="ＭＳ Ｐゴシック" charset="-128"/>
            </a:endParaRPr>
          </a:p>
          <a:p>
            <a:pPr>
              <a:defRPr/>
            </a:pPr>
            <a:r>
              <a:rPr lang="en-US" dirty="0">
                <a:ea typeface="ＭＳ Ｐゴシック" charset="-128"/>
              </a:rPr>
              <a:t>“In good times and bad, whether or not marketers are ready for it, they’re going to be asked to justify their spending with financial data,” says one marketer. Adds another, marketers “have got to know how to count.”</a:t>
            </a:r>
            <a:r>
              <a:rPr lang="en-US" cap="all" dirty="0">
                <a:ea typeface="ＭＳ Ｐゴシック" charset="-128"/>
              </a:rPr>
              <a:t> </a:t>
            </a:r>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B743B637-1191-4CC9-BFE3-2ABB92FAF133}"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19458"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9460" name="Rectangle 3"/>
          <p:cNvSpPr>
            <a:spLocks noGrp="1" noChangeArrowheads="1"/>
          </p:cNvSpPr>
          <p:nvPr>
            <p:ph type="body" idx="1"/>
          </p:nvPr>
        </p:nvSpPr>
        <p:spPr bwMode="auto"/>
        <p:txBody>
          <a:bodyPr>
            <a:normAutofit fontScale="85000" lnSpcReduction="10000"/>
          </a:bodyPr>
          <a:lstStyle/>
          <a:p>
            <a:pPr eaLnBrk="1" hangingPunct="1">
              <a:spcBef>
                <a:spcPct val="0"/>
              </a:spcBef>
            </a:pPr>
            <a:r>
              <a:rPr lang="en-US" sz="1800" b="1" dirty="0"/>
              <a:t>Discussion Question</a:t>
            </a:r>
          </a:p>
          <a:p>
            <a:pPr eaLnBrk="1" hangingPunct="1">
              <a:spcBef>
                <a:spcPct val="0"/>
              </a:spcBef>
            </a:pPr>
            <a:r>
              <a:rPr lang="en-US" sz="1800" i="1" dirty="0"/>
              <a:t>How might the strategic plan of the college or university influence decisions in the school’s programs and offerings?</a:t>
            </a:r>
            <a:r>
              <a:rPr lang="en-US" sz="1800" i="1" baseline="0" dirty="0"/>
              <a:t> </a:t>
            </a:r>
            <a:r>
              <a:rPr lang="en-US" sz="1800" i="1" dirty="0"/>
              <a:t>How might it influence decisions in food services, dormitories, executive education, and undergraduate versus graduate programs?</a:t>
            </a:r>
          </a:p>
          <a:p>
            <a:pPr eaLnBrk="1" hangingPunct="1">
              <a:spcBef>
                <a:spcPct val="0"/>
              </a:spcBef>
            </a:pPr>
            <a:endParaRPr lang="en-US" sz="1800" dirty="0"/>
          </a:p>
          <a:p>
            <a:r>
              <a:rPr lang="en-US" sz="1800" dirty="0"/>
              <a:t>Strategic planning sets the stage for the rest of planning in the firm. Companies usually prepare annual plans, long-range plans, and strategic plans. </a:t>
            </a:r>
          </a:p>
          <a:p>
            <a:endParaRPr lang="en-US" sz="1800" dirty="0"/>
          </a:p>
          <a:p>
            <a:r>
              <a:rPr lang="en-US" sz="1800" dirty="0"/>
              <a:t>The annual and long-range plans deal with the company’s current businesses and how to keep them going. </a:t>
            </a:r>
          </a:p>
          <a:p>
            <a:endParaRPr lang="en-US" sz="1800" dirty="0"/>
          </a:p>
          <a:p>
            <a:r>
              <a:rPr lang="en-US" sz="1800" dirty="0"/>
              <a:t>In contrast, the strategic plan involves adapting the firm to take advantage of opportunities in its constantly changing environment.</a:t>
            </a:r>
          </a:p>
        </p:txBody>
      </p:sp>
    </p:spTree>
    <p:extLst>
      <p:ext uri="{BB962C8B-B14F-4D97-AF65-F5344CB8AC3E}">
        <p14:creationId xmlns:p14="http://schemas.microsoft.com/office/powerpoint/2010/main" val="269962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At the corporate level, the company starts the strategic planning process by defining its overall purpose and mission (see Figure 2.1).</a:t>
            </a:r>
          </a:p>
          <a:p>
            <a:endParaRPr lang="en-US" dirty="0"/>
          </a:p>
          <a:p>
            <a:r>
              <a:rPr lang="en-US" dirty="0"/>
              <a:t>This mission is then turned into detailed supporting objectives that guide the entire company. Next, headquarters decides what portfolio of businesses and products is best for the company and how much support to give each one. In turn, each business and product develops detailed marketing and other departmental plans that support the company-wide plan. </a:t>
            </a:r>
          </a:p>
          <a:p>
            <a:endParaRPr lang="en-US" dirty="0"/>
          </a:p>
          <a:p>
            <a:r>
              <a:rPr lang="en-US" dirty="0"/>
              <a:t>Thus, marketing planning occurs at the business-unit, product, and market levels. </a:t>
            </a:r>
          </a:p>
          <a:p>
            <a:endParaRPr lang="en-US" dirty="0"/>
          </a:p>
          <a:p>
            <a:r>
              <a:rPr lang="en-US" dirty="0"/>
              <a:t>It supports company strategic planning with more detailed plans for specific marketing opportunities.</a:t>
            </a: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2458D2F9-D5E2-4D5D-BBDE-98F2CDBA1631}"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35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a:lstStyle/>
          <a:p>
            <a:pPr eaLnBrk="1" hangingPunct="1">
              <a:spcBef>
                <a:spcPct val="0"/>
              </a:spcBef>
            </a:pPr>
            <a:r>
              <a:rPr lang="en-US" sz="1100" dirty="0"/>
              <a:t>Forging a sound mission begins with the following questions: </a:t>
            </a:r>
          </a:p>
          <a:p>
            <a:pPr eaLnBrk="1" hangingPunct="1">
              <a:spcBef>
                <a:spcPct val="0"/>
              </a:spcBef>
            </a:pPr>
            <a:endParaRPr lang="en-US" sz="1100" dirty="0"/>
          </a:p>
          <a:p>
            <a:pPr marL="171450" indent="-171450" eaLnBrk="1" hangingPunct="1">
              <a:spcBef>
                <a:spcPct val="0"/>
              </a:spcBef>
              <a:buFont typeface="Arial" panose="020B0604020202020204" pitchFamily="34" charset="0"/>
              <a:buChar char="•"/>
            </a:pPr>
            <a:r>
              <a:rPr lang="en-US" sz="1100" i="0" dirty="0"/>
              <a:t>What is our business? </a:t>
            </a:r>
          </a:p>
          <a:p>
            <a:pPr marL="171450" indent="-171450" eaLnBrk="1" hangingPunct="1">
              <a:spcBef>
                <a:spcPct val="0"/>
              </a:spcBef>
              <a:buFont typeface="Arial" panose="020B0604020202020204" pitchFamily="34" charset="0"/>
              <a:buChar char="•"/>
            </a:pPr>
            <a:r>
              <a:rPr lang="en-US" sz="1100" i="0" dirty="0"/>
              <a:t>Who is the customer? </a:t>
            </a:r>
          </a:p>
          <a:p>
            <a:pPr marL="171450" indent="-171450" eaLnBrk="1" hangingPunct="1">
              <a:spcBef>
                <a:spcPct val="0"/>
              </a:spcBef>
              <a:buFont typeface="Arial" panose="020B0604020202020204" pitchFamily="34" charset="0"/>
              <a:buChar char="•"/>
            </a:pPr>
            <a:r>
              <a:rPr lang="en-US" sz="1100" i="0" dirty="0"/>
              <a:t>What do consumers value? </a:t>
            </a:r>
          </a:p>
          <a:p>
            <a:pPr marL="171450" indent="-171450" eaLnBrk="1" hangingPunct="1">
              <a:spcBef>
                <a:spcPct val="0"/>
              </a:spcBef>
              <a:buFont typeface="Arial" panose="020B0604020202020204" pitchFamily="34" charset="0"/>
              <a:buChar char="•"/>
            </a:pPr>
            <a:r>
              <a:rPr lang="en-US" sz="1100" i="0" dirty="0"/>
              <a:t>What should our business </a:t>
            </a:r>
            <a:r>
              <a:rPr lang="en-US" sz="1100" dirty="0"/>
              <a:t>be? </a:t>
            </a:r>
          </a:p>
          <a:p>
            <a:pPr eaLnBrk="1" hangingPunct="1">
              <a:spcBef>
                <a:spcPct val="0"/>
              </a:spcBef>
            </a:pPr>
            <a:endParaRPr lang="en-US" sz="1100" dirty="0"/>
          </a:p>
          <a:p>
            <a:pPr eaLnBrk="1" hangingPunct="1">
              <a:spcBef>
                <a:spcPct val="0"/>
              </a:spcBef>
            </a:pPr>
            <a:r>
              <a:rPr lang="en-US" sz="1100" dirty="0"/>
              <a:t>These simple-sounding questions are among the most difficult the company will ever have to answer. Successful companies continuously raise these questions and answer them carefully and completely.</a:t>
            </a:r>
          </a:p>
          <a:p>
            <a:pPr eaLnBrk="1" hangingPunct="1">
              <a:spcBef>
                <a:spcPct val="0"/>
              </a:spcBef>
            </a:pPr>
            <a:endParaRPr lang="en-US" sz="1100" dirty="0"/>
          </a:p>
          <a:p>
            <a:pPr eaLnBrk="1" hangingPunct="1">
              <a:spcBef>
                <a:spcPct val="0"/>
              </a:spcBef>
            </a:pPr>
            <a:r>
              <a:rPr lang="en-US" sz="1100" dirty="0"/>
              <a:t>A mission statement should:</a:t>
            </a:r>
          </a:p>
          <a:p>
            <a:pPr eaLnBrk="1" hangingPunct="1">
              <a:spcBef>
                <a:spcPct val="0"/>
              </a:spcBef>
            </a:pPr>
            <a:endParaRPr lang="en-US" sz="1100" dirty="0"/>
          </a:p>
          <a:p>
            <a:pPr eaLnBrk="1" hangingPunct="1">
              <a:spcBef>
                <a:spcPct val="0"/>
              </a:spcBef>
              <a:buFont typeface="Calibri" pitchFamily="34" charset="0"/>
              <a:buAutoNum type="arabicPeriod"/>
            </a:pPr>
            <a:r>
              <a:rPr lang="en-US" sz="1100" dirty="0"/>
              <a:t>Not be myopic in product terms</a:t>
            </a:r>
          </a:p>
          <a:p>
            <a:pPr eaLnBrk="1" hangingPunct="1">
              <a:spcBef>
                <a:spcPct val="0"/>
              </a:spcBef>
              <a:buFont typeface="Calibri" pitchFamily="34" charset="0"/>
              <a:buAutoNum type="arabicPeriod"/>
            </a:pPr>
            <a:r>
              <a:rPr lang="en-US" sz="1100" dirty="0"/>
              <a:t>Be</a:t>
            </a:r>
            <a:r>
              <a:rPr lang="en-US" sz="1100" baseline="0" dirty="0"/>
              <a:t> m</a:t>
            </a:r>
            <a:r>
              <a:rPr lang="en-US" sz="1100" dirty="0"/>
              <a:t>eaningful and specific</a:t>
            </a:r>
          </a:p>
          <a:p>
            <a:pPr eaLnBrk="1" hangingPunct="1">
              <a:spcBef>
                <a:spcPct val="0"/>
              </a:spcBef>
              <a:buFont typeface="Calibri" pitchFamily="34" charset="0"/>
              <a:buAutoNum type="arabicPeriod"/>
            </a:pPr>
            <a:r>
              <a:rPr lang="en-US" sz="1100" dirty="0"/>
              <a:t>Be</a:t>
            </a:r>
            <a:r>
              <a:rPr lang="en-US" sz="1100" baseline="0" dirty="0"/>
              <a:t> m</a:t>
            </a:r>
            <a:r>
              <a:rPr lang="en-US" sz="1100" dirty="0"/>
              <a:t>otivating</a:t>
            </a:r>
          </a:p>
          <a:p>
            <a:pPr eaLnBrk="1" hangingPunct="1">
              <a:spcBef>
                <a:spcPct val="0"/>
              </a:spcBef>
              <a:buFont typeface="Calibri" pitchFamily="34" charset="0"/>
              <a:buAutoNum type="arabicPeriod"/>
            </a:pPr>
            <a:r>
              <a:rPr lang="en-US" sz="1100" dirty="0"/>
              <a:t>Emphasize the company’s strengths</a:t>
            </a:r>
          </a:p>
          <a:p>
            <a:pPr eaLnBrk="1" hangingPunct="1">
              <a:spcBef>
                <a:spcPct val="0"/>
              </a:spcBef>
              <a:buFont typeface="Calibri" pitchFamily="34" charset="0"/>
              <a:buAutoNum type="arabicPeriod"/>
            </a:pPr>
            <a:r>
              <a:rPr lang="en-US" sz="1100" dirty="0"/>
              <a:t>Contain specific workable guidelines</a:t>
            </a:r>
          </a:p>
          <a:p>
            <a:pPr eaLnBrk="1" hangingPunct="1">
              <a:spcBef>
                <a:spcPct val="0"/>
              </a:spcBef>
              <a:buFont typeface="Calibri" pitchFamily="34" charset="0"/>
              <a:buAutoNum type="arabicPeriod"/>
            </a:pPr>
            <a:r>
              <a:rPr lang="en-US" sz="1100" dirty="0"/>
              <a:t>Not be stated as making sales or profits</a:t>
            </a:r>
          </a:p>
          <a:p>
            <a:pPr eaLnBrk="1" hangingPunct="1">
              <a:spcBef>
                <a:spcPct val="0"/>
              </a:spcBef>
            </a:pPr>
            <a:endParaRPr lang="en-US" sz="1100" dirty="0"/>
          </a:p>
          <a:p>
            <a:pPr eaLnBrk="1" hangingPunct="1">
              <a:spcBef>
                <a:spcPct val="0"/>
              </a:spcBef>
            </a:pPr>
            <a:r>
              <a:rPr lang="en-US" sz="1100" b="1" dirty="0"/>
              <a:t>Discussion Question</a:t>
            </a:r>
            <a:endParaRPr lang="en-US" sz="1100" dirty="0"/>
          </a:p>
          <a:p>
            <a:pPr marL="0" marR="0" indent="0" algn="l" defTabSz="914400" rtl="0" eaLnBrk="1" fontAlgn="base" latinLnBrk="0" hangingPunct="1">
              <a:lnSpc>
                <a:spcPct val="100000"/>
              </a:lnSpc>
              <a:spcBef>
                <a:spcPct val="0"/>
              </a:spcBef>
              <a:spcAft>
                <a:spcPct val="0"/>
              </a:spcAft>
              <a:buClrTx/>
              <a:buSzTx/>
              <a:buFontTx/>
              <a:buNone/>
              <a:tabLst/>
              <a:defRPr/>
            </a:pPr>
            <a:r>
              <a:rPr lang="en-US" sz="1100" i="1" dirty="0">
                <a:solidFill>
                  <a:srgbClr val="000000"/>
                </a:solidFill>
                <a:latin typeface="+mn-lt"/>
              </a:rPr>
              <a:t>A</a:t>
            </a:r>
            <a:r>
              <a:rPr lang="en-US" sz="1100" i="1" baseline="0" dirty="0">
                <a:solidFill>
                  <a:srgbClr val="000000"/>
                </a:solidFill>
                <a:latin typeface="+mn-lt"/>
              </a:rPr>
              <a:t> m</a:t>
            </a:r>
            <a:r>
              <a:rPr lang="en-US" sz="1100" i="1" dirty="0">
                <a:solidFill>
                  <a:srgbClr val="000000"/>
                </a:solidFill>
                <a:latin typeface="+mn-lt"/>
              </a:rPr>
              <a:t>arket-oriented mission statement defines the business in terms of satisfying basic customer needs.</a:t>
            </a:r>
            <a:r>
              <a:rPr lang="en-US" sz="1100" i="1" baseline="0" dirty="0">
                <a:solidFill>
                  <a:srgbClr val="000000"/>
                </a:solidFill>
                <a:latin typeface="+mn-lt"/>
              </a:rPr>
              <a:t> </a:t>
            </a:r>
            <a:r>
              <a:rPr lang="en-US" sz="1100" i="1" dirty="0"/>
              <a:t>Ask the students to evaluate how the IBM mission statement meets the criteria of a market-oriented mission statement.</a:t>
            </a:r>
          </a:p>
        </p:txBody>
      </p:sp>
    </p:spTree>
    <p:extLst>
      <p:ext uri="{BB962C8B-B14F-4D97-AF65-F5344CB8AC3E}">
        <p14:creationId xmlns:p14="http://schemas.microsoft.com/office/powerpoint/2010/main" val="241975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dirty="0"/>
              <a:t>The company needs to turn its mission into detailed supporting objectives for each level of management. Each manager should have objectives and be responsible for reaching them.</a:t>
            </a:r>
          </a:p>
          <a:p>
            <a:endParaRPr lang="en-US" dirty="0"/>
          </a:p>
          <a:p>
            <a:r>
              <a:rPr lang="en-US" dirty="0"/>
              <a:t>The company can tie a diverse product portfolio together under a mission.</a:t>
            </a:r>
          </a:p>
          <a:p>
            <a:endParaRPr lang="en-US" dirty="0"/>
          </a:p>
          <a:p>
            <a:r>
              <a:rPr lang="en-US" dirty="0"/>
              <a:t>This broad mission leads to a hierarchy of objectives, including business objectives and marketing objectives such as</a:t>
            </a:r>
            <a:r>
              <a:rPr lang="en-US" baseline="0" dirty="0"/>
              <a:t> to build </a:t>
            </a:r>
            <a:r>
              <a:rPr lang="en-US" dirty="0"/>
              <a:t>profitable customer relationships by developing superior products. </a:t>
            </a:r>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2458D2F9-D5E2-4D5D-BBDE-98F2CDBA1631}"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3554"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a:lstStyle/>
          <a:p>
            <a:r>
              <a:rPr lang="en-US" sz="1100" dirty="0"/>
              <a:t>The best </a:t>
            </a:r>
            <a:r>
              <a:rPr lang="en-US" sz="1100" b="1" dirty="0"/>
              <a:t>business portfolio</a:t>
            </a:r>
            <a:r>
              <a:rPr lang="en-US" sz="1100" dirty="0"/>
              <a:t> is the one that best fits the company’s strengths and weaknesses to opportunities in the environment. </a:t>
            </a:r>
          </a:p>
          <a:p>
            <a:endParaRPr lang="en-US" sz="1100" dirty="0"/>
          </a:p>
          <a:p>
            <a:r>
              <a:rPr lang="en-US" sz="1100" dirty="0"/>
              <a:t>Business portfolio planning involves two steps.</a:t>
            </a:r>
            <a:r>
              <a:rPr lang="en-US" sz="1100" baseline="0" dirty="0"/>
              <a:t> </a:t>
            </a:r>
            <a:r>
              <a:rPr lang="en-US" sz="1100" dirty="0"/>
              <a:t>First, the company must analyze its </a:t>
            </a:r>
            <a:r>
              <a:rPr lang="en-US" sz="1100" i="1" dirty="0"/>
              <a:t>current</a:t>
            </a:r>
            <a:r>
              <a:rPr lang="en-US" sz="1100" dirty="0"/>
              <a:t> business portfolio and determine which businesses should receive more, less, or no investment. Second, it must shape the </a:t>
            </a:r>
            <a:r>
              <a:rPr lang="en-US" sz="1100" i="1" dirty="0"/>
              <a:t>future</a:t>
            </a:r>
            <a:r>
              <a:rPr lang="en-US" sz="1100" dirty="0"/>
              <a:t> portfolio by developing strategies for growth and downsizing.</a:t>
            </a:r>
          </a:p>
          <a:p>
            <a:endParaRPr lang="en-US" sz="1100" dirty="0"/>
          </a:p>
          <a:p>
            <a:endParaRPr lang="en-US" sz="1100" dirty="0"/>
          </a:p>
          <a:p>
            <a:endParaRPr lang="en-US" sz="11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241975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3"/>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2"/>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9"/>
            <a:ext cx="11460480" cy="235463"/>
          </a:xfrm>
          <a:prstGeom prst="rect">
            <a:avLst/>
          </a:prstGeom>
        </p:spPr>
        <p:txBody>
          <a:bodyPr/>
          <a:lstStyle/>
          <a:p>
            <a:endParaRPr lang="en-US" dirty="0"/>
          </a:p>
        </p:txBody>
      </p:sp>
      <p:sp>
        <p:nvSpPr>
          <p:cNvPr id="4" name="Date Placeholder 3"/>
          <p:cNvSpPr>
            <a:spLocks noGrp="1"/>
          </p:cNvSpPr>
          <p:nvPr>
            <p:ph type="dt" sz="half" idx="11"/>
          </p:nvPr>
        </p:nvSpPr>
        <p:spPr>
          <a:xfrm>
            <a:off x="8447619" y="113073"/>
            <a:ext cx="2844798" cy="182879"/>
          </a:xfrm>
          <a:prstGeom prst="rect">
            <a:avLst/>
          </a:prstGeom>
        </p:spPr>
        <p:txBody>
          <a:bodyPr/>
          <a:lstStyle/>
          <a:p>
            <a:fld id="{A9DF6EFB-3F44-496C-A842-1E0B3D3B975A}" type="datetimeFigureOut">
              <a:rPr lang="en-US" smtClean="0"/>
              <a:pPr/>
              <a:t>10/12/2020</a:t>
            </a:fld>
            <a:endParaRPr lang="en-US" dirty="0"/>
          </a:p>
        </p:txBody>
      </p:sp>
      <p:sp>
        <p:nvSpPr>
          <p:cNvPr id="5" name="Slide Number Placeholder 4"/>
          <p:cNvSpPr>
            <a:spLocks noGrp="1"/>
          </p:cNvSpPr>
          <p:nvPr>
            <p:ph type="sldNum" sz="quarter" idx="12"/>
          </p:nvPr>
        </p:nvSpPr>
        <p:spPr>
          <a:xfrm>
            <a:off x="11292417" y="113073"/>
            <a:ext cx="735710" cy="182879"/>
          </a:xfrm>
          <a:prstGeom prst="rect">
            <a:avLst/>
          </a:prstGeom>
        </p:spPr>
        <p:txBody>
          <a:bodyPr/>
          <a:lstStyle/>
          <a:p>
            <a:fld id="{200B2350-5261-4F5C-9DF5-EF0D264FC8D2}" type="slidenum">
              <a:rPr lang="en-US" smtClean="0"/>
              <a:pPr/>
              <a:t>‹#›</a:t>
            </a:fld>
            <a:endParaRPr lang="en-US" dirty="0"/>
          </a:p>
        </p:txBody>
      </p:sp>
      <p:sp>
        <p:nvSpPr>
          <p:cNvPr id="14"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925153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5841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6"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15130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85116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pic>
        <p:nvPicPr>
          <p:cNvPr id="8"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50334" y="6472238"/>
            <a:ext cx="122343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a:t>Click to edit Master text styles</a:t>
            </a:r>
          </a:p>
        </p:txBody>
      </p:sp>
      <p:sp>
        <p:nvSpPr>
          <p:cNvPr id="10" name="Text Placeholder 8"/>
          <p:cNvSpPr>
            <a:spLocks noGrp="1"/>
          </p:cNvSpPr>
          <p:nvPr>
            <p:ph type="body" sz="quarter" idx="15"/>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18" name="Text Placeholder 17"/>
          <p:cNvSpPr>
            <a:spLocks noGrp="1"/>
          </p:cNvSpPr>
          <p:nvPr>
            <p:ph type="body" sz="quarter" idx="16"/>
          </p:nvPr>
        </p:nvSpPr>
        <p:spPr>
          <a:xfrm>
            <a:off x="4155607" y="6515673"/>
            <a:ext cx="7823200" cy="187537"/>
          </a:xfrm>
        </p:spPr>
        <p:txBody>
          <a:bodyPr/>
          <a:lstStyle>
            <a:lvl1pPr marL="0" indent="0">
              <a:buNone/>
              <a:defRPr sz="1200" baseline="0"/>
            </a:lvl1pPr>
          </a:lstStyle>
          <a:p>
            <a:pPr lvl="0"/>
            <a:r>
              <a:rPr lang="en-US"/>
              <a:t>Click to edit Master text styles</a:t>
            </a:r>
          </a:p>
        </p:txBody>
      </p:sp>
      <p:sp>
        <p:nvSpPr>
          <p:cNvPr id="12" name="Footer Placeholder 2"/>
          <p:cNvSpPr>
            <a:spLocks noGrp="1"/>
          </p:cNvSpPr>
          <p:nvPr>
            <p:ph type="ftr" sz="quarter" idx="17"/>
          </p:nvPr>
        </p:nvSpPr>
        <p:spPr bwMode="auto">
          <a:xfrm>
            <a:off x="124884" y="6165850"/>
            <a:ext cx="11461749" cy="2349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mtClean="0"/>
            </a:lvl1pPr>
          </a:lstStyle>
          <a:p>
            <a:pPr>
              <a:defRPr/>
            </a:pPr>
            <a:endParaRPr lang="en-US" altLang="en-US"/>
          </a:p>
        </p:txBody>
      </p:sp>
      <p:sp>
        <p:nvSpPr>
          <p:cNvPr id="13" name="Date Placeholder 3"/>
          <p:cNvSpPr>
            <a:spLocks noGrp="1"/>
          </p:cNvSpPr>
          <p:nvPr>
            <p:ph type="dt" sz="half" idx="18"/>
          </p:nvPr>
        </p:nvSpPr>
        <p:spPr>
          <a:xfrm>
            <a:off x="8447617" y="112713"/>
            <a:ext cx="2844800" cy="182562"/>
          </a:xfrm>
          <a:prstGeom prst="rect">
            <a:avLst/>
          </a:prstGeom>
        </p:spPr>
        <p:txBody>
          <a:bodyPr/>
          <a:lstStyle>
            <a:lvl1pPr>
              <a:defRPr smtClean="0"/>
            </a:lvl1pPr>
          </a:lstStyle>
          <a:p>
            <a:pPr>
              <a:defRPr/>
            </a:pPr>
            <a:fld id="{166BC605-0BD0-4FF4-860F-7C7C72544917}" type="datetimeFigureOut">
              <a:rPr lang="en-US" altLang="en-US"/>
              <a:pPr>
                <a:defRPr/>
              </a:pPr>
              <a:t>10/12/2020</a:t>
            </a:fld>
            <a:endParaRPr lang="en-US" altLang="en-US"/>
          </a:p>
        </p:txBody>
      </p:sp>
      <p:sp>
        <p:nvSpPr>
          <p:cNvPr id="14" name="Slide Number Placeholder 4"/>
          <p:cNvSpPr>
            <a:spLocks noGrp="1"/>
          </p:cNvSpPr>
          <p:nvPr>
            <p:ph type="sldNum" sz="quarter" idx="19"/>
          </p:nvPr>
        </p:nvSpPr>
        <p:spPr>
          <a:xfrm>
            <a:off x="11292417" y="112713"/>
            <a:ext cx="736600" cy="182562"/>
          </a:xfrm>
          <a:prstGeom prst="rect">
            <a:avLst/>
          </a:prstGeom>
        </p:spPr>
        <p:txBody>
          <a:bodyPr/>
          <a:lstStyle>
            <a:lvl1pPr algn="l">
              <a:buSzTx/>
              <a:defRPr sz="1400" smtClean="0">
                <a:solidFill>
                  <a:srgbClr val="000000"/>
                </a:solidFill>
              </a:defRPr>
            </a:lvl1pPr>
          </a:lstStyle>
          <a:p>
            <a:pPr>
              <a:defRPr/>
            </a:pPr>
            <a:fld id="{3259735B-BBA4-4AC4-9EB2-F09C5F33FDD0}" type="slidenum">
              <a:rPr lang="en-US" altLang="en-US"/>
              <a:pPr>
                <a:defRPr/>
              </a:pPr>
              <a:t>‹#›</a:t>
            </a:fld>
            <a:endParaRPr lang="en-US" altLang="en-US"/>
          </a:p>
        </p:txBody>
      </p:sp>
    </p:spTree>
    <p:extLst>
      <p:ext uri="{BB962C8B-B14F-4D97-AF65-F5344CB8AC3E}">
        <p14:creationId xmlns:p14="http://schemas.microsoft.com/office/powerpoint/2010/main" val="1462585963"/>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674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51"/>
        <p:cNvGrpSpPr/>
        <p:nvPr/>
      </p:nvGrpSpPr>
      <p:grpSpPr>
        <a:xfrm>
          <a:off x="0" y="0"/>
          <a:ext cx="0" cy="0"/>
          <a:chOff x="0" y="0"/>
          <a:chExt cx="0" cy="0"/>
        </a:xfrm>
      </p:grpSpPr>
      <p:sp>
        <p:nvSpPr>
          <p:cNvPr id="53" name="Shape 5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55" name="Shape 55" descr="Pearson Logo"/>
          <p:cNvPicPr preferRelativeResize="0"/>
          <p:nvPr/>
        </p:nvPicPr>
        <p:blipFill rotWithShape="1">
          <a:blip r:embed="rId2">
            <a:alphaModFix/>
          </a:blip>
          <a:srcRect/>
          <a:stretch/>
        </p:blipFill>
        <p:spPr>
          <a:xfrm>
            <a:off x="10663202" y="6434394"/>
            <a:ext cx="1223999" cy="279914"/>
          </a:xfrm>
          <a:prstGeom prst="rect">
            <a:avLst/>
          </a:prstGeom>
          <a:noFill/>
          <a:ln>
            <a:noFill/>
          </a:ln>
        </p:spPr>
      </p:pic>
      <p:sp>
        <p:nvSpPr>
          <p:cNvPr id="56" name="Shape 56"/>
          <p:cNvSpPr txBox="1"/>
          <p:nvPr userDrawn="1"/>
        </p:nvSpPr>
        <p:spPr>
          <a:xfrm>
            <a:off x="1135693" y="6434396"/>
            <a:ext cx="9149912" cy="279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endParaRPr lang="en-US" sz="1200" b="0" dirty="0">
              <a:solidFill>
                <a:schemeClr val="dk1"/>
              </a:solidFill>
              <a:latin typeface="Verdana"/>
              <a:ea typeface="Verdana"/>
              <a:cs typeface="Verdana"/>
              <a:sym typeface="Verdana"/>
            </a:endParaRPr>
          </a:p>
        </p:txBody>
      </p:sp>
      <p:sp>
        <p:nvSpPr>
          <p:cNvPr id="6"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2016, 2014 Pearson Education, Inc. All Rights Reserved.</a:t>
            </a:r>
          </a:p>
        </p:txBody>
      </p:sp>
    </p:spTree>
    <p:extLst>
      <p:ext uri="{BB962C8B-B14F-4D97-AF65-F5344CB8AC3E}">
        <p14:creationId xmlns:p14="http://schemas.microsoft.com/office/powerpoint/2010/main" val="2577588071"/>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09600" y="816432"/>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609600" y="1600203"/>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28644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125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09600" y="228603"/>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70" name="Shape 70" descr="Pearson Logo"/>
          <p:cNvPicPr preferRelativeResize="0"/>
          <p:nvPr/>
        </p:nvPicPr>
        <p:blipFill rotWithShape="1">
          <a:blip r:embed="rId2">
            <a:alphaModFix/>
          </a:blip>
          <a:srcRect/>
          <a:stretch/>
        </p:blipFill>
        <p:spPr>
          <a:xfrm>
            <a:off x="10663202" y="6434394"/>
            <a:ext cx="1223999" cy="279914"/>
          </a:xfrm>
          <a:prstGeom prst="rect">
            <a:avLst/>
          </a:prstGeom>
          <a:noFill/>
          <a:ln>
            <a:noFill/>
          </a:ln>
        </p:spPr>
      </p:pic>
    </p:spTree>
    <p:extLst>
      <p:ext uri="{BB962C8B-B14F-4D97-AF65-F5344CB8AC3E}">
        <p14:creationId xmlns:p14="http://schemas.microsoft.com/office/powerpoint/2010/main" val="376229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1600203"/>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609600" y="3962403"/>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370878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14400" y="1447803"/>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899584"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83" name="Shape 8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056404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4"/>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3"/>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10/12/2020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04416"/>
            <a:ext cx="1224000" cy="279915"/>
          </a:xfrm>
          <a:prstGeom prst="rect">
            <a:avLst/>
          </a:prstGeom>
        </p:spPr>
      </p:pic>
    </p:spTree>
    <p:extLst>
      <p:ext uri="{BB962C8B-B14F-4D97-AF65-F5344CB8AC3E}">
        <p14:creationId xmlns:p14="http://schemas.microsoft.com/office/powerpoint/2010/main" val="89481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0115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228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100" b="1" i="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2518221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073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534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65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Content Placeholder 1"/>
          <p:cNvSpPr txBox="1"/>
          <p:nvPr userDrawn="1"/>
        </p:nvSpPr>
        <p:spPr>
          <a:xfrm>
            <a:off x="5396668"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835877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51"/>
        <p:cNvGrpSpPr/>
        <p:nvPr/>
      </p:nvGrpSpPr>
      <p:grpSpPr>
        <a:xfrm>
          <a:off x="0" y="0"/>
          <a:ext cx="0" cy="0"/>
          <a:chOff x="0" y="0"/>
          <a:chExt cx="0" cy="0"/>
        </a:xfrm>
      </p:grpSpPr>
      <p:sp>
        <p:nvSpPr>
          <p:cNvPr id="53" name="Shape 53"/>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55" name="Shape 55" descr="Pearson Logo"/>
          <p:cNvPicPr preferRelativeResize="0"/>
          <p:nvPr/>
        </p:nvPicPr>
        <p:blipFill rotWithShape="1">
          <a:blip r:embed="rId2">
            <a:alphaModFix/>
          </a:blip>
          <a:srcRect/>
          <a:stretch/>
        </p:blipFill>
        <p:spPr>
          <a:xfrm>
            <a:off x="10663203" y="6434394"/>
            <a:ext cx="1223999" cy="279914"/>
          </a:xfrm>
          <a:prstGeom prst="rect">
            <a:avLst/>
          </a:prstGeom>
          <a:noFill/>
          <a:ln>
            <a:noFill/>
          </a:ln>
        </p:spPr>
      </p:pic>
      <p:sp>
        <p:nvSpPr>
          <p:cNvPr id="56" name="Shape 56"/>
          <p:cNvSpPr txBox="1"/>
          <p:nvPr userDrawn="1"/>
        </p:nvSpPr>
        <p:spPr>
          <a:xfrm>
            <a:off x="1135693" y="6434398"/>
            <a:ext cx="9149912" cy="279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endParaRPr lang="en-US" sz="1200" b="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279932800"/>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609600" y="816433"/>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609600" y="1600205"/>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125295"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2554728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09600" y="228605"/>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dk1"/>
                </a:solidFill>
                <a:latin typeface="Arial"/>
                <a:ea typeface="Arial"/>
                <a:cs typeface="Arial"/>
                <a:sym typeface="Arial"/>
              </a:rPr>
              <a:t>‹#›</a:t>
            </a:fld>
            <a:endParaRPr lang="en-US" sz="900">
              <a:solidFill>
                <a:schemeClr val="dk1"/>
              </a:solidFill>
              <a:latin typeface="Arial"/>
              <a:ea typeface="Arial"/>
              <a:cs typeface="Arial"/>
              <a:sym typeface="Arial"/>
            </a:endParaRPr>
          </a:p>
        </p:txBody>
      </p:sp>
      <p:pic>
        <p:nvPicPr>
          <p:cNvPr id="70" name="Shape 70" descr="Pearson Logo"/>
          <p:cNvPicPr preferRelativeResize="0"/>
          <p:nvPr/>
        </p:nvPicPr>
        <p:blipFill rotWithShape="1">
          <a:blip r:embed="rId2">
            <a:alphaModFix/>
          </a:blip>
          <a:srcRect/>
          <a:stretch/>
        </p:blipFill>
        <p:spPr>
          <a:xfrm>
            <a:off x="10663203" y="6434394"/>
            <a:ext cx="1223999" cy="279914"/>
          </a:xfrm>
          <a:prstGeom prst="rect">
            <a:avLst/>
          </a:prstGeom>
          <a:noFill/>
          <a:ln>
            <a:noFill/>
          </a:ln>
        </p:spPr>
      </p:pic>
    </p:spTree>
    <p:extLst>
      <p:ext uri="{BB962C8B-B14F-4D97-AF65-F5344CB8AC3E}">
        <p14:creationId xmlns:p14="http://schemas.microsoft.com/office/powerpoint/2010/main" val="1594307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15376"/>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a:off x="609600" y="1600205"/>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609600" y="3962405"/>
            <a:ext cx="109728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1801865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14400" y="1447805"/>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899585"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25295"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dt" idx="10"/>
          </p:nvPr>
        </p:nvSpPr>
        <p:spPr>
          <a:xfrm>
            <a:off x="8447619" y="113076"/>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11292418" y="113076"/>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chemeClr val="lt1"/>
                </a:solidFill>
                <a:latin typeface="Arial"/>
                <a:ea typeface="Arial"/>
                <a:cs typeface="Arial"/>
                <a:sym typeface="Arial"/>
              </a:rPr>
              <a:t>‹#›</a:t>
            </a:fld>
            <a:endParaRPr lang="en-US" sz="900">
              <a:solidFill>
                <a:schemeClr val="lt1"/>
              </a:solidFill>
              <a:latin typeface="Arial"/>
              <a:ea typeface="Arial"/>
              <a:cs typeface="Arial"/>
              <a:sym typeface="Arial"/>
            </a:endParaRPr>
          </a:p>
        </p:txBody>
      </p:sp>
    </p:spTree>
    <p:extLst>
      <p:ext uri="{BB962C8B-B14F-4D97-AF65-F5344CB8AC3E}">
        <p14:creationId xmlns:p14="http://schemas.microsoft.com/office/powerpoint/2010/main" val="9634894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6"/>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5"/>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42"/>
            <a:ext cx="1146048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10/12/2020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3200" y="6434399"/>
            <a:ext cx="1224000" cy="279915"/>
          </a:xfrm>
          <a:prstGeom prst="rect">
            <a:avLst/>
          </a:prstGeom>
        </p:spPr>
      </p:pic>
    </p:spTree>
    <p:extLst>
      <p:ext uri="{BB962C8B-B14F-4D97-AF65-F5344CB8AC3E}">
        <p14:creationId xmlns:p14="http://schemas.microsoft.com/office/powerpoint/2010/main" val="1917886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508069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2396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1219200" y="14478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6" name="Date Placeholder 5"/>
          <p:cNvSpPr>
            <a:spLocks noGrp="1"/>
          </p:cNvSpPr>
          <p:nvPr>
            <p:ph type="dt" sz="half" idx="14"/>
          </p:nvPr>
        </p:nvSpPr>
        <p:spPr>
          <a:xfrm>
            <a:off x="838200" y="6356356"/>
            <a:ext cx="2743200" cy="365125"/>
          </a:xfrm>
          <a:prstGeom prst="rect">
            <a:avLst/>
          </a:prstGeom>
        </p:spPr>
        <p:txBody>
          <a:bodyPr/>
          <a:lstStyle/>
          <a:p>
            <a:endParaRPr lang="en-US" dirty="0"/>
          </a:p>
        </p:txBody>
      </p:sp>
    </p:spTree>
    <p:extLst>
      <p:ext uri="{BB962C8B-B14F-4D97-AF65-F5344CB8AC3E}">
        <p14:creationId xmlns:p14="http://schemas.microsoft.com/office/powerpoint/2010/main" val="1099613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746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1"/>
          <p:cNvSpPr txBox="1"/>
          <p:nvPr userDrawn="1"/>
        </p:nvSpPr>
        <p:spPr>
          <a:xfrm>
            <a:off x="5291736" y="643167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7770808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013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730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Content Placeholder 1"/>
          <p:cNvSpPr txBox="1"/>
          <p:nvPr userDrawn="1"/>
        </p:nvSpPr>
        <p:spPr>
          <a:xfrm>
            <a:off x="5366687" y="6386704"/>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Shape 15" descr="Pearson Logo"/>
          <p:cNvPicPr preferRelativeResize="0"/>
          <p:nvPr userDrawn="1"/>
        </p:nvPicPr>
        <p:blipFill rotWithShape="1">
          <a:blip r:embed="rId18">
            <a:alphaModFix/>
          </a:blip>
          <a:srcRect/>
          <a:stretch/>
        </p:blipFill>
        <p:spPr>
          <a:xfrm>
            <a:off x="949575" y="6388838"/>
            <a:ext cx="1223999" cy="279914"/>
          </a:xfrm>
          <a:prstGeom prst="rect">
            <a:avLst/>
          </a:prstGeom>
          <a:noFill/>
          <a:ln>
            <a:noFill/>
          </a:ln>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0" r:id="rId13"/>
    <p:sldLayoutId id="2147483661" r:id="rId14"/>
    <p:sldLayoutId id="2147483663" r:id="rId15"/>
    <p:sldLayoutId id="2147483695"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solidFill>
                <a:srgbClr val="FFFFFF"/>
              </a:solidFill>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kern="0">
                <a:solidFill>
                  <a:srgbClr val="FFFFFF"/>
                </a:solidFill>
                <a:ea typeface="Arial"/>
                <a:cs typeface="Arial"/>
                <a:sym typeface="Arial"/>
              </a:rPr>
              <a:pPr algn="r">
                <a:buSzPct val="25000"/>
              </a:pPr>
              <a:t>‹#›</a:t>
            </a:fld>
            <a:endParaRPr lang="en-US" sz="900" kern="0">
              <a:solidFill>
                <a:srgbClr val="FFFFFF"/>
              </a:solidFil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10678191" y="6434394"/>
            <a:ext cx="1223999" cy="279914"/>
          </a:xfrm>
          <a:prstGeom prst="rect">
            <a:avLst/>
          </a:prstGeom>
          <a:noFill/>
          <a:ln>
            <a:noFill/>
          </a:ln>
        </p:spPr>
      </p:pic>
      <p:sp>
        <p:nvSpPr>
          <p:cNvPr id="16" name="Shape 16"/>
          <p:cNvSpPr txBox="1"/>
          <p:nvPr/>
        </p:nvSpPr>
        <p:spPr>
          <a:xfrm>
            <a:off x="609601" y="6413713"/>
            <a:ext cx="8706303" cy="261352"/>
          </a:xfrm>
          <a:prstGeom prst="rect">
            <a:avLst/>
          </a:prstGeom>
          <a:noFill/>
          <a:ln>
            <a:noFill/>
          </a:ln>
        </p:spPr>
        <p:txBody>
          <a:bodyPr lIns="91425" tIns="45700" rIns="91425" bIns="45700" anchor="t" anchorCtr="0">
            <a:noAutofit/>
          </a:bodyPr>
          <a:lstStyle/>
          <a:p>
            <a:pP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1090768670"/>
      </p:ext>
    </p:extLst>
  </p:cSld>
  <p:clrMap bg1="lt1" tx1="dk1" bg2="dk2" tx2="lt2" accent1="accent1" accent2="accent2" accent3="accent3" accent4="accent4" accent5="accent5" accent6="accent6" hlink="hlink" folHlink="folHlink"/>
  <p:sldLayoutIdLst>
    <p:sldLayoutId id="214748369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10663201" y="6434394"/>
            <a:ext cx="1223999" cy="279914"/>
          </a:xfrm>
          <a:prstGeom prst="rect">
            <a:avLst/>
          </a:prstGeom>
          <a:noFill/>
          <a:ln>
            <a:noFill/>
          </a:ln>
        </p:spPr>
      </p:pic>
      <p:sp>
        <p:nvSpPr>
          <p:cNvPr id="16" name="Shape 16"/>
          <p:cNvSpPr txBox="1"/>
          <p:nvPr/>
        </p:nvSpPr>
        <p:spPr>
          <a:xfrm>
            <a:off x="609601" y="6413713"/>
            <a:ext cx="8706303" cy="261352"/>
          </a:xfrm>
          <a:prstGeom prst="rect">
            <a:avLst/>
          </a:prstGeom>
          <a:noFill/>
          <a:ln>
            <a:noFill/>
          </a:ln>
        </p:spPr>
        <p:txBody>
          <a:bodyPr lIns="91425" tIns="45700" rIns="91425" bIns="45700" anchor="t" anchorCtr="0">
            <a:noAutofit/>
          </a:bodyPr>
          <a:lstStyle/>
          <a:p>
            <a:pPr>
              <a:spcBef>
                <a:spcPts val="0"/>
              </a:spcBef>
              <a:buClrTx/>
              <a:defRPr/>
            </a:pPr>
            <a:r>
              <a:rPr lang="en-IN"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067881418"/>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3"/>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10663202" y="6434394"/>
            <a:ext cx="1223999" cy="279914"/>
          </a:xfrm>
          <a:prstGeom prst="rect">
            <a:avLst/>
          </a:prstGeom>
          <a:noFill/>
          <a:ln>
            <a:noFill/>
          </a:ln>
        </p:spPr>
      </p:pic>
      <p:sp>
        <p:nvSpPr>
          <p:cNvPr id="16" name="Shape 16"/>
          <p:cNvSpPr txBox="1"/>
          <p:nvPr/>
        </p:nvSpPr>
        <p:spPr>
          <a:xfrm>
            <a:off x="609602" y="6413713"/>
            <a:ext cx="8706303" cy="261352"/>
          </a:xfrm>
          <a:prstGeom prst="rect">
            <a:avLst/>
          </a:prstGeom>
          <a:noFill/>
          <a:ln>
            <a:noFill/>
          </a:ln>
        </p:spPr>
        <p:txBody>
          <a:bodyPr lIns="91425" tIns="45700" rIns="91425" bIns="45700" anchor="t" anchorCtr="0">
            <a:noAutofit/>
          </a:bodyPr>
          <a:lstStyle/>
          <a:p>
            <a:pPr>
              <a:spcBef>
                <a:spcPts val="0"/>
              </a:spcBef>
              <a:buClrTx/>
              <a:defRPr/>
            </a:pPr>
            <a:r>
              <a:rPr lang="en-IN" altLang="en-US"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Content Placeholder 1"/>
          <p:cNvSpPr txBox="1"/>
          <p:nvPr userDrawn="1"/>
        </p:nvSpPr>
        <p:spPr>
          <a:xfrm>
            <a:off x="5681480" y="6385452"/>
            <a:ext cx="6227514" cy="282048"/>
          </a:xfrm>
          <a:prstGeom prst="rect">
            <a:avLst/>
          </a:prstGeom>
          <a:noFill/>
          <a:ln>
            <a:noFill/>
          </a:ln>
        </p:spPr>
        <p:txBody>
          <a:bodyPr lIns="91425" tIns="45700" rIns="91425" bIns="45700" anchor="t" anchorCtr="0">
            <a:noAutofit/>
          </a:bodyPr>
          <a:lstStyle/>
          <a:p>
            <a:pPr algn="r">
              <a:defRPr/>
            </a:pPr>
            <a:r>
              <a:rPr lang="en-IN"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rPr>
              <a:t>Copyright © 2018 Pearson Education Ltd. All Rights Reserved.</a:t>
            </a:r>
            <a:endParaRPr lang="en-US" altLang="en-US" sz="1200" kern="0" dirty="0">
              <a:solidFill>
                <a:srgbClr val="000000"/>
              </a:solidFill>
              <a:latin typeface="Verdana" panose="020B0604030504040204" pitchFamily="34" charset="0"/>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217271806"/>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28953" y="383745"/>
            <a:ext cx="8674100" cy="861731"/>
          </a:xfrm>
        </p:spPr>
        <p:txBody>
          <a:bodyPr>
            <a:normAutofit fontScale="90000"/>
          </a:bodyPr>
          <a:lstStyle/>
          <a:p>
            <a:pPr eaLnBrk="1" hangingPunct="1">
              <a:buClr>
                <a:srgbClr val="007FA3"/>
              </a:buClr>
              <a:buFont typeface="Times New Roman" panose="02020603050405020304" pitchFamily="18" charset="0"/>
              <a:buNone/>
            </a:pPr>
            <a:r>
              <a:rPr lang="en-US" altLang="en-US" sz="36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Principles of Marketing </a:t>
            </a:r>
            <a:br>
              <a:rPr lang="en-US" altLang="en-US" sz="36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br>
            <a:r>
              <a:rPr lang="en-US" altLang="en-US" sz="27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rPr>
              <a:t>Seventeenth Edition</a:t>
            </a:r>
            <a:endParaRPr lang="en-IN" altLang="en-US" sz="2700" b="1" dirty="0">
              <a:solidFill>
                <a:srgbClr val="007FA3"/>
              </a:solidFill>
              <a:latin typeface="Arial" panose="020B0604020202020204" pitchFamily="34" charset="0"/>
              <a:cs typeface="Times New Roman" panose="02020603050405020304" pitchFamily="18" charset="0"/>
              <a:sym typeface="Times New Roman" panose="02020603050405020304" pitchFamily="18" charset="0"/>
            </a:endParaRPr>
          </a:p>
        </p:txBody>
      </p:sp>
      <p:pic>
        <p:nvPicPr>
          <p:cNvPr id="23559" name="Imag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48497" y="1450420"/>
            <a:ext cx="3561767" cy="45917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Title 2"/>
          <p:cNvSpPr>
            <a:spLocks noGrp="1"/>
          </p:cNvSpPr>
          <p:nvPr>
            <p:ph type="body" sz="half" idx="4294967295"/>
          </p:nvPr>
        </p:nvSpPr>
        <p:spPr>
          <a:xfrm>
            <a:off x="5765416" y="2128223"/>
            <a:ext cx="5953444" cy="2273008"/>
          </a:xfrm>
          <a:prstGeom prst="rect">
            <a:avLst/>
          </a:prstGeom>
        </p:spPr>
        <p:txBody>
          <a:bodyPr>
            <a:normAutofit fontScale="77500" lnSpcReduction="20000"/>
          </a:bodyPr>
          <a:lstStyle/>
          <a:p>
            <a:pPr marL="0" marR="0" indent="0" algn="ctr" defTabSz="914400" rtl="0" eaLnBrk="1" fontAlgn="auto" latinLnBrk="0" hangingPunct="1">
              <a:lnSpc>
                <a:spcPct val="120000"/>
              </a:lnSpc>
              <a:spcBef>
                <a:spcPts val="0"/>
              </a:spcBef>
              <a:spcAft>
                <a:spcPts val="0"/>
              </a:spcAft>
              <a:buClr>
                <a:srgbClr val="007FA3"/>
              </a:buClr>
              <a:buSzPct val="100000"/>
              <a:buFont typeface="Arial" panose="020B0604020202020204" pitchFamily="34" charset="0"/>
              <a:buNone/>
              <a:tabLst/>
              <a:defRPr/>
            </a:pPr>
            <a:r>
              <a:rPr lang="en-US" sz="4200" b="1" dirty="0">
                <a:solidFill>
                  <a:schemeClr val="dk1"/>
                </a:solidFill>
                <a:latin typeface="Arial"/>
                <a:ea typeface="Arial"/>
                <a:cs typeface="Arial"/>
                <a:sym typeface="Arial"/>
              </a:rPr>
              <a:t>Chapter 2</a:t>
            </a:r>
            <a:r>
              <a:rPr lang="en-US" sz="3400" b="1" dirty="0">
                <a:solidFill>
                  <a:schemeClr val="dk1"/>
                </a:solidFill>
                <a:latin typeface="Arial"/>
                <a:ea typeface="Arial"/>
                <a:cs typeface="Arial"/>
                <a:sym typeface="Arial"/>
              </a:rPr>
              <a:t/>
            </a:r>
            <a:br>
              <a:rPr lang="en-US" sz="3400" b="1" dirty="0">
                <a:solidFill>
                  <a:schemeClr val="dk1"/>
                </a:solidFill>
                <a:latin typeface="Arial"/>
                <a:ea typeface="Arial"/>
                <a:cs typeface="Arial"/>
                <a:sym typeface="Arial"/>
              </a:rPr>
            </a:br>
            <a:r>
              <a:rPr lang="en-US" sz="3400" b="1" dirty="0">
                <a:solidFill>
                  <a:schemeClr val="dk1"/>
                </a:solidFill>
                <a:latin typeface="Arial"/>
                <a:ea typeface="Arial"/>
                <a:cs typeface="Arial"/>
                <a:sym typeface="Arial"/>
              </a:rPr>
              <a:t/>
            </a:r>
            <a:br>
              <a:rPr lang="en-US" sz="3400" b="1" dirty="0">
                <a:solidFill>
                  <a:schemeClr val="dk1"/>
                </a:solidFill>
                <a:latin typeface="Arial"/>
                <a:ea typeface="Arial"/>
                <a:cs typeface="Arial"/>
                <a:sym typeface="Arial"/>
              </a:rPr>
            </a:br>
            <a:r>
              <a:rPr lang="en-US" sz="3600" b="1" dirty="0">
                <a:solidFill>
                  <a:schemeClr val="dk1"/>
                </a:solidFill>
                <a:latin typeface="Arial"/>
                <a:ea typeface="Arial"/>
                <a:cs typeface="Arial"/>
                <a:sym typeface="Arial"/>
              </a:rPr>
              <a:t> </a:t>
            </a:r>
            <a:r>
              <a:rPr lang="en-US" sz="3600" kern="1200" dirty="0">
                <a:solidFill>
                  <a:schemeClr val="tx1"/>
                </a:solidFill>
                <a:effectLst/>
              </a:rPr>
              <a:t>Partnering to Build Customer Engagement, Value, and Relationships</a:t>
            </a:r>
            <a:endParaRPr lang="en-US" sz="3600" dirty="0">
              <a:effectLst/>
            </a:endParaRPr>
          </a:p>
          <a:p>
            <a:pPr marL="0" indent="0" algn="ctr">
              <a:lnSpc>
                <a:spcPct val="100000"/>
              </a:lnSpc>
              <a:spcBef>
                <a:spcPts val="0"/>
              </a:spcBef>
              <a:buClr>
                <a:srgbClr val="007FA3"/>
              </a:buClr>
              <a:buSzPct val="100000"/>
              <a:buNone/>
            </a:pPr>
            <a:endParaRPr lang="en-US" sz="5100" b="1" dirty="0">
              <a:solidFill>
                <a:schemeClr val="dk1"/>
              </a:solidFill>
              <a:latin typeface="Arial"/>
              <a:ea typeface="Arial"/>
              <a:cs typeface="Arial"/>
              <a:sym typeface="Arial"/>
            </a:endParaRPr>
          </a:p>
        </p:txBody>
      </p:sp>
      <p:sp>
        <p:nvSpPr>
          <p:cNvPr id="23558" name="Text Placeholder 1"/>
          <p:cNvSpPr txBox="1">
            <a:spLocks noGrp="1"/>
          </p:cNvSpPr>
          <p:nvPr>
            <p:ph type="body" sz="quarter" idx="16"/>
          </p:nvPr>
        </p:nvSpPr>
        <p:spPr>
          <a:xfrm>
            <a:off x="5765416" y="6454589"/>
            <a:ext cx="6180137" cy="241180"/>
          </a:xfrm>
        </p:spPr>
        <p:txBody>
          <a:bodyPr>
            <a:normAutofit lnSpcReduction="10000"/>
          </a:bodyPr>
          <a:lstStyle/>
          <a:p>
            <a:pPr algn="r"/>
            <a:r>
              <a:rPr lang="en-IN" altLang="en-US" dirty="0">
                <a:latin typeface="Verdana" panose="020B0604030504040204" pitchFamily="34" charset="0"/>
                <a:cs typeface="Arial" panose="020B0604020202020204" pitchFamily="34" charset="0"/>
              </a:rPr>
              <a:t>Copyright © 2018 Pearson Education Ltd. All Rights Reserved.</a:t>
            </a:r>
            <a:endParaRPr lang="en-US" altLang="en-US" dirty="0">
              <a:latin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992263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40201" y="505827"/>
            <a:ext cx="8720870" cy="1143000"/>
          </a:xfrm>
        </p:spPr>
        <p:txBody>
          <a:bodyPr>
            <a:noAutofit/>
          </a:bodyPr>
          <a:lstStyle/>
          <a:p>
            <a:r>
              <a:rPr lang="en-US" sz="3600" b="1" dirty="0">
                <a:solidFill>
                  <a:srgbClr val="007FA3"/>
                </a:solidFill>
              </a:rPr>
              <a:t>Designing The Business Portfolio</a:t>
            </a:r>
          </a:p>
        </p:txBody>
      </p:sp>
      <p:sp>
        <p:nvSpPr>
          <p:cNvPr id="24578" name="Content Placeholder 11"/>
          <p:cNvSpPr>
            <a:spLocks noGrp="1"/>
          </p:cNvSpPr>
          <p:nvPr>
            <p:ph idx="1"/>
          </p:nvPr>
        </p:nvSpPr>
        <p:spPr>
          <a:xfrm>
            <a:off x="940201" y="1648827"/>
            <a:ext cx="9052283" cy="4389116"/>
          </a:xfrm>
        </p:spPr>
        <p:txBody>
          <a:bodyPr>
            <a:noAutofit/>
          </a:bodyPr>
          <a:lstStyle/>
          <a:p>
            <a:pPr>
              <a:buNone/>
            </a:pPr>
            <a:r>
              <a:rPr lang="en-US" sz="2400" b="1" dirty="0">
                <a:solidFill>
                  <a:srgbClr val="000000"/>
                </a:solidFill>
              </a:rPr>
              <a:t>Strategic business units can be a</a:t>
            </a:r>
          </a:p>
          <a:p>
            <a:pPr>
              <a:buClr>
                <a:srgbClr val="007FA3"/>
              </a:buClr>
            </a:pPr>
            <a:r>
              <a:rPr lang="en-US" sz="2400" dirty="0">
                <a:solidFill>
                  <a:srgbClr val="000000"/>
                </a:solidFill>
              </a:rPr>
              <a:t>Company division</a:t>
            </a:r>
          </a:p>
          <a:p>
            <a:pPr>
              <a:buClr>
                <a:srgbClr val="007FA3"/>
              </a:buClr>
            </a:pPr>
            <a:r>
              <a:rPr lang="en-US" sz="2400" dirty="0">
                <a:solidFill>
                  <a:srgbClr val="000000"/>
                </a:solidFill>
              </a:rPr>
              <a:t>Product line within a division</a:t>
            </a:r>
          </a:p>
          <a:p>
            <a:pPr>
              <a:buClr>
                <a:srgbClr val="007FA3"/>
              </a:buClr>
            </a:pPr>
            <a:r>
              <a:rPr lang="en-US" sz="2400" dirty="0">
                <a:solidFill>
                  <a:srgbClr val="000000"/>
                </a:solidFill>
              </a:rPr>
              <a:t>Single product or brand</a:t>
            </a:r>
          </a:p>
        </p:txBody>
      </p:sp>
    </p:spTree>
    <p:extLst>
      <p:ext uri="{BB962C8B-B14F-4D97-AF65-F5344CB8AC3E}">
        <p14:creationId xmlns:p14="http://schemas.microsoft.com/office/powerpoint/2010/main" val="32977422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87725" y="314026"/>
            <a:ext cx="10037591" cy="733109"/>
          </a:xfrm>
        </p:spPr>
        <p:txBody>
          <a:bodyPr>
            <a:noAutofit/>
          </a:bodyPr>
          <a:lstStyle/>
          <a:p>
            <a:r>
              <a:rPr lang="en-US" sz="3600" dirty="0">
                <a:solidFill>
                  <a:srgbClr val="007FA3"/>
                </a:solidFill>
              </a:rPr>
              <a:t>Designing The Business Portfolio</a:t>
            </a:r>
            <a:endParaRPr lang="en-US" sz="3600" b="1" dirty="0">
              <a:solidFill>
                <a:srgbClr val="007FA3"/>
              </a:solidFill>
            </a:endParaRPr>
          </a:p>
        </p:txBody>
      </p:sp>
      <p:sp>
        <p:nvSpPr>
          <p:cNvPr id="3" name="Content Placeholder 2"/>
          <p:cNvSpPr>
            <a:spLocks noGrp="1"/>
          </p:cNvSpPr>
          <p:nvPr>
            <p:ph idx="1"/>
          </p:nvPr>
        </p:nvSpPr>
        <p:spPr>
          <a:xfrm>
            <a:off x="787725" y="1165123"/>
            <a:ext cx="9818557" cy="574290"/>
          </a:xfrm>
        </p:spPr>
        <p:txBody>
          <a:bodyPr>
            <a:normAutofit/>
          </a:bodyPr>
          <a:lstStyle/>
          <a:p>
            <a:pPr marL="0" indent="0">
              <a:buNone/>
            </a:pPr>
            <a:r>
              <a:rPr lang="en-US" b="1" dirty="0"/>
              <a:t>Analyzing The Current Business Portfolio</a:t>
            </a:r>
          </a:p>
          <a:p>
            <a:pPr marL="0" indent="0">
              <a:buNone/>
            </a:pPr>
            <a:endParaRPr lang="en-US" b="1" dirty="0"/>
          </a:p>
          <a:p>
            <a:pPr marL="0" indent="0">
              <a:buNone/>
            </a:pPr>
            <a:endParaRPr lang="en-US" dirty="0"/>
          </a:p>
        </p:txBody>
      </p:sp>
      <p:graphicFrame>
        <p:nvGraphicFramePr>
          <p:cNvPr id="6" name="Content Placeholder 7" descr="Analyzing Current Business Units Graphic" title="Business Units"/>
          <p:cNvGraphicFramePr>
            <a:graphicFrameLocks noGrp="1"/>
          </p:cNvGraphicFramePr>
          <p:nvPr>
            <p:ph idx="1"/>
            <p:extLst>
              <p:ext uri="{D42A27DB-BD31-4B8C-83A1-F6EECF244321}">
                <p14:modId xmlns:p14="http://schemas.microsoft.com/office/powerpoint/2010/main" val="1652157490"/>
              </p:ext>
            </p:extLst>
          </p:nvPr>
        </p:nvGraphicFramePr>
        <p:xfrm>
          <a:off x="2477320" y="1780244"/>
          <a:ext cx="7086601"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09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57362" y="722671"/>
            <a:ext cx="9899102" cy="736768"/>
          </a:xfrm>
        </p:spPr>
        <p:txBody>
          <a:bodyPr>
            <a:noAutofit/>
          </a:bodyPr>
          <a:lstStyle/>
          <a:p>
            <a:r>
              <a:rPr lang="en-US" sz="3600" b="1" dirty="0">
                <a:solidFill>
                  <a:srgbClr val="007FA3"/>
                </a:solidFill>
              </a:rPr>
              <a:t>Designing The Business Portfolio</a:t>
            </a:r>
          </a:p>
        </p:txBody>
      </p:sp>
      <p:pic>
        <p:nvPicPr>
          <p:cNvPr id="4099" name="Picture 3" descr="Figure 2.2 Analyzing the current business portfolio. Two-by-two matrix explains the BCG-Growth sh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62" y="1685113"/>
            <a:ext cx="10980956" cy="3843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4715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655337"/>
            <a:ext cx="11516788" cy="771430"/>
          </a:xfrm>
        </p:spPr>
        <p:txBody>
          <a:bodyPr>
            <a:noAutofit/>
          </a:bodyPr>
          <a:lstStyle/>
          <a:p>
            <a:r>
              <a:rPr lang="en-US" sz="3600" b="1" dirty="0">
                <a:solidFill>
                  <a:srgbClr val="007FA3"/>
                </a:solidFill>
              </a:rPr>
              <a:t>Designing The Business Portfolio</a:t>
            </a:r>
          </a:p>
        </p:txBody>
      </p:sp>
      <p:sp>
        <p:nvSpPr>
          <p:cNvPr id="24578" name="Content Placeholder 11"/>
          <p:cNvSpPr>
            <a:spLocks noGrp="1"/>
          </p:cNvSpPr>
          <p:nvPr>
            <p:ph idx="1"/>
          </p:nvPr>
        </p:nvSpPr>
        <p:spPr>
          <a:xfrm>
            <a:off x="675212" y="1426767"/>
            <a:ext cx="6005528" cy="491164"/>
          </a:xfrm>
        </p:spPr>
        <p:txBody>
          <a:bodyPr>
            <a:noAutofit/>
          </a:bodyPr>
          <a:lstStyle/>
          <a:p>
            <a:pPr marL="0" indent="0" eaLnBrk="1" hangingPunct="1">
              <a:lnSpc>
                <a:spcPct val="80000"/>
              </a:lnSpc>
              <a:buNone/>
            </a:pPr>
            <a:r>
              <a:rPr lang="en-US" b="1" dirty="0"/>
              <a:t>Problems with Matrix Approaches</a:t>
            </a:r>
            <a:endParaRPr lang="en-US" dirty="0"/>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675212" y="2110347"/>
            <a:ext cx="6772444" cy="2325168"/>
          </a:xfrm>
        </p:spPr>
        <p:txBody>
          <a:bodyPr>
            <a:noAutofit/>
          </a:bodyPr>
          <a:lstStyle/>
          <a:p>
            <a:pPr marL="0" indent="280988" algn="l">
              <a:buClr>
                <a:srgbClr val="007FA3"/>
              </a:buClr>
              <a:buFont typeface="Arial"/>
              <a:buChar char="•"/>
              <a:tabLst>
                <a:tab pos="406400" algn="l"/>
              </a:tabLst>
            </a:pPr>
            <a:r>
              <a:rPr lang="en-US" i="0" dirty="0">
                <a:solidFill>
                  <a:srgbClr val="000000"/>
                </a:solidFill>
              </a:rPr>
              <a:t>Difficulty in defining SBUs and  measuring market share</a:t>
            </a:r>
            <a:br>
              <a:rPr lang="en-US" i="0" dirty="0">
                <a:solidFill>
                  <a:srgbClr val="000000"/>
                </a:solidFill>
              </a:rPr>
            </a:br>
            <a:r>
              <a:rPr lang="en-US" i="0" dirty="0">
                <a:solidFill>
                  <a:srgbClr val="000000"/>
                </a:solidFill>
              </a:rPr>
              <a:t>    and growth</a:t>
            </a:r>
          </a:p>
          <a:p>
            <a:pPr marL="0" indent="280988" algn="l">
              <a:buClr>
                <a:srgbClr val="007FA3"/>
              </a:buClr>
              <a:buFont typeface="Arial"/>
              <a:buChar char="•"/>
            </a:pPr>
            <a:r>
              <a:rPr lang="en-US" i="0" dirty="0">
                <a:solidFill>
                  <a:srgbClr val="000000"/>
                </a:solidFill>
              </a:rPr>
              <a:t>Time consuming</a:t>
            </a:r>
          </a:p>
          <a:p>
            <a:pPr marL="0" indent="280988" algn="l">
              <a:buClr>
                <a:srgbClr val="007FA3"/>
              </a:buClr>
              <a:buFont typeface="Arial"/>
              <a:buChar char="•"/>
            </a:pPr>
            <a:r>
              <a:rPr lang="en-US" i="0" dirty="0">
                <a:solidFill>
                  <a:srgbClr val="000000"/>
                </a:solidFill>
              </a:rPr>
              <a:t>Expensive</a:t>
            </a:r>
          </a:p>
          <a:p>
            <a:pPr marL="0" indent="280988" algn="l">
              <a:buClr>
                <a:srgbClr val="007FA3"/>
              </a:buClr>
              <a:buFont typeface="Arial"/>
              <a:buChar char="•"/>
              <a:tabLst>
                <a:tab pos="800100" algn="l"/>
              </a:tabLst>
            </a:pPr>
            <a:r>
              <a:rPr lang="en-US" i="0" dirty="0">
                <a:solidFill>
                  <a:srgbClr val="000000"/>
                </a:solidFill>
              </a:rPr>
              <a:t>Focus on current businesses, not future planning</a:t>
            </a:r>
          </a:p>
        </p:txBody>
      </p:sp>
      <p:pic>
        <p:nvPicPr>
          <p:cNvPr id="5122" name="Picture 2" descr="Photo shows a cross-sectional view of a large GE turbine along with GE logo and its mission statement &quot;Imagination at work.&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5431" y="1503684"/>
            <a:ext cx="4037943" cy="3877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7113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21530" y="1106129"/>
            <a:ext cx="11516788" cy="528652"/>
          </a:xfrm>
        </p:spPr>
        <p:txBody>
          <a:bodyPr>
            <a:noAutofit/>
          </a:bodyPr>
          <a:lstStyle/>
          <a:p>
            <a:r>
              <a:rPr lang="en-US" sz="3600" b="1" dirty="0">
                <a:solidFill>
                  <a:srgbClr val="007FA3"/>
                </a:solidFill>
              </a:rPr>
              <a:t>Designing The Business Portfolio</a:t>
            </a:r>
          </a:p>
        </p:txBody>
      </p:sp>
      <p:pic>
        <p:nvPicPr>
          <p:cNvPr id="6146" name="Picture 2" descr="Figure 2.3 Developing strategies for growth and downsizing. Two-by-two matrix shows the Product/Market expansion gri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30" y="1975755"/>
            <a:ext cx="11696933" cy="326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8461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353522"/>
            <a:ext cx="11516788" cy="590399"/>
          </a:xfrm>
        </p:spPr>
        <p:txBody>
          <a:bodyPr>
            <a:noAutofit/>
          </a:bodyPr>
          <a:lstStyle/>
          <a:p>
            <a:r>
              <a:rPr lang="en-US" sz="3600" b="1" dirty="0">
                <a:solidFill>
                  <a:srgbClr val="007FA3"/>
                </a:solidFill>
              </a:rPr>
              <a:t>Designing The Business Portfolio</a:t>
            </a:r>
          </a:p>
        </p:txBody>
      </p:sp>
      <p:sp>
        <p:nvSpPr>
          <p:cNvPr id="2" name="Content Placeholder 1"/>
          <p:cNvSpPr>
            <a:spLocks noGrp="1"/>
          </p:cNvSpPr>
          <p:nvPr>
            <p:ph type="body" sz="quarter" idx="13"/>
          </p:nvPr>
        </p:nvSpPr>
        <p:spPr>
          <a:xfrm>
            <a:off x="406401" y="1103578"/>
            <a:ext cx="9833308" cy="522515"/>
          </a:xfrm>
        </p:spPr>
        <p:txBody>
          <a:bodyPr>
            <a:normAutofit/>
          </a:bodyPr>
          <a:lstStyle/>
          <a:p>
            <a:r>
              <a:rPr lang="en-US" sz="3000" b="1" i="0" dirty="0">
                <a:solidFill>
                  <a:srgbClr val="000000"/>
                </a:solidFill>
                <a:latin typeface="+mj-lt"/>
              </a:rPr>
              <a:t>Developing Strategies for Growth and Downsizing</a:t>
            </a:r>
          </a:p>
        </p:txBody>
      </p:sp>
      <p:pic>
        <p:nvPicPr>
          <p:cNvPr id="7170" name="Picture 2" descr="Photo shows an advertisement of Under Armour. It shows women doing push-ups. The text on it reads &quot;What's Beautiful, Feeling the Burn. And Fighting Through It. No Matter What, Sweat Every Day, I Will.&quot;&#10;"/>
          <p:cNvPicPr>
            <a:picLocks noChangeAspect="1" noChangeArrowheads="1"/>
          </p:cNvPicPr>
          <p:nvPr/>
        </p:nvPicPr>
        <p:blipFill rotWithShape="1">
          <a:blip r:embed="rId3">
            <a:extLst>
              <a:ext uri="{28A0092B-C50C-407E-A947-70E740481C1C}">
                <a14:useLocalDpi xmlns:a14="http://schemas.microsoft.com/office/drawing/2010/main" val="0"/>
              </a:ext>
            </a:extLst>
          </a:blip>
          <a:srcRect l="2682"/>
          <a:stretch/>
        </p:blipFill>
        <p:spPr bwMode="auto">
          <a:xfrm>
            <a:off x="3463411" y="1785750"/>
            <a:ext cx="4461641" cy="4477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4174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18148" y="977320"/>
            <a:ext cx="10523362" cy="568580"/>
          </a:xfrm>
        </p:spPr>
        <p:txBody>
          <a:bodyPr>
            <a:noAutofit/>
          </a:bodyPr>
          <a:lstStyle/>
          <a:p>
            <a:r>
              <a:rPr lang="en-US" sz="4000" b="1" dirty="0">
                <a:solidFill>
                  <a:srgbClr val="007FA3"/>
                </a:solidFill>
                <a:latin typeface="Calibri" panose="020F0502020204030204" pitchFamily="34" charset="0"/>
              </a:rPr>
              <a:t>Designing The </a:t>
            </a:r>
            <a:r>
              <a:rPr lang="en-US" sz="4000" b="1" dirty="0">
                <a:solidFill>
                  <a:srgbClr val="007FA3"/>
                </a:solidFill>
              </a:rPr>
              <a:t>Business</a:t>
            </a:r>
            <a:r>
              <a:rPr lang="en-US" sz="4000" b="1" dirty="0">
                <a:solidFill>
                  <a:srgbClr val="007FA3"/>
                </a:solidFill>
                <a:latin typeface="Calibri" panose="020F0502020204030204" pitchFamily="34" charset="0"/>
              </a:rPr>
              <a:t> Portfolio</a:t>
            </a:r>
          </a:p>
        </p:txBody>
      </p:sp>
      <p:sp>
        <p:nvSpPr>
          <p:cNvPr id="24578" name="Content Placeholder 11"/>
          <p:cNvSpPr>
            <a:spLocks noGrp="1"/>
          </p:cNvSpPr>
          <p:nvPr>
            <p:ph idx="1"/>
          </p:nvPr>
        </p:nvSpPr>
        <p:spPr>
          <a:xfrm>
            <a:off x="818148" y="1850911"/>
            <a:ext cx="10272639" cy="637873"/>
          </a:xfrm>
        </p:spPr>
        <p:txBody>
          <a:bodyPr>
            <a:noAutofit/>
          </a:bodyPr>
          <a:lstStyle/>
          <a:p>
            <a:pPr marL="0" indent="0">
              <a:buNone/>
            </a:pPr>
            <a:r>
              <a:rPr lang="en-US" sz="3000" b="1" dirty="0">
                <a:solidFill>
                  <a:srgbClr val="000000"/>
                </a:solidFill>
                <a:latin typeface="+mj-lt"/>
              </a:rPr>
              <a:t>Developing Strategies for Growth and Downsizing</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818148" y="2653697"/>
            <a:ext cx="10700342" cy="3340703"/>
          </a:xfrm>
        </p:spPr>
        <p:txBody>
          <a:bodyPr>
            <a:noAutofit/>
          </a:bodyPr>
          <a:lstStyle/>
          <a:p>
            <a:pPr marL="0" indent="0" algn="l"/>
            <a:r>
              <a:rPr lang="en-US" sz="2400" b="1" i="0" dirty="0">
                <a:solidFill>
                  <a:srgbClr val="000000"/>
                </a:solidFill>
              </a:rPr>
              <a:t>Downsizing </a:t>
            </a:r>
            <a:r>
              <a:rPr lang="en-US" sz="2400" i="0" dirty="0">
                <a:solidFill>
                  <a:srgbClr val="000000"/>
                </a:solidFill>
              </a:rPr>
              <a:t>is when a company must prune, harvest, or divest businesses that are unprofitable or that no longer fit the strategy.</a:t>
            </a:r>
          </a:p>
        </p:txBody>
      </p:sp>
    </p:spTree>
    <p:extLst>
      <p:ext uri="{BB962C8B-B14F-4D97-AF65-F5344CB8AC3E}">
        <p14:creationId xmlns:p14="http://schemas.microsoft.com/office/powerpoint/2010/main" val="20564973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05925" y="1297858"/>
            <a:ext cx="10915931" cy="496580"/>
          </a:xfrm>
        </p:spPr>
        <p:txBody>
          <a:bodyPr>
            <a:noAutofit/>
          </a:bodyPr>
          <a:lstStyle/>
          <a:p>
            <a:r>
              <a:rPr lang="en-US" sz="3600" b="1" dirty="0">
                <a:solidFill>
                  <a:srgbClr val="007FA3"/>
                </a:solidFill>
              </a:rPr>
              <a:t>Learning Objective 3</a:t>
            </a:r>
          </a:p>
        </p:txBody>
      </p:sp>
      <p:sp>
        <p:nvSpPr>
          <p:cNvPr id="16385" name="Content Placeholder 3"/>
          <p:cNvSpPr>
            <a:spLocks noGrp="1" noChangeArrowheads="1"/>
          </p:cNvSpPr>
          <p:nvPr>
            <p:ph idx="1"/>
          </p:nvPr>
        </p:nvSpPr>
        <p:spPr>
          <a:xfrm>
            <a:off x="805925" y="2139614"/>
            <a:ext cx="10801056" cy="2819292"/>
          </a:xfrm>
        </p:spPr>
        <p:txBody>
          <a:bodyPr>
            <a:noAutofit/>
          </a:bodyPr>
          <a:lstStyle/>
          <a:p>
            <a:pPr marL="0" indent="0">
              <a:buNone/>
            </a:pPr>
            <a:r>
              <a:rPr lang="en-US" sz="2400" dirty="0"/>
              <a:t>Explain marketing’s role in strategic planning and how marketing works with its partners to create and deliver customer value.</a:t>
            </a:r>
            <a:endParaRPr lang="en-US" sz="2400" b="1" dirty="0">
              <a:solidFill>
                <a:srgbClr val="00B0F0"/>
              </a:solidFill>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04622" y="462313"/>
            <a:ext cx="10317441" cy="1143000"/>
          </a:xfrm>
        </p:spPr>
        <p:txBody>
          <a:bodyPr>
            <a:noAutofit/>
          </a:bodyPr>
          <a:lstStyle/>
          <a:p>
            <a:r>
              <a:rPr lang="en-US" sz="3400" dirty="0">
                <a:solidFill>
                  <a:srgbClr val="007FA3"/>
                </a:solidFill>
              </a:rPr>
              <a:t>Planning Marketing: Partnering to Build Customer Relationships </a:t>
            </a:r>
            <a:r>
              <a:rPr lang="en-US" sz="2000" b="0" dirty="0">
                <a:solidFill>
                  <a:srgbClr val="007FA3"/>
                </a:solidFill>
              </a:rPr>
              <a:t>(1 of 3)</a:t>
            </a:r>
          </a:p>
        </p:txBody>
      </p:sp>
      <p:sp>
        <p:nvSpPr>
          <p:cNvPr id="24578" name="Content Placeholder 11"/>
          <p:cNvSpPr>
            <a:spLocks noGrp="1"/>
          </p:cNvSpPr>
          <p:nvPr>
            <p:ph idx="1"/>
          </p:nvPr>
        </p:nvSpPr>
        <p:spPr>
          <a:xfrm>
            <a:off x="904622" y="1816177"/>
            <a:ext cx="9211735" cy="645129"/>
          </a:xfrm>
        </p:spPr>
        <p:txBody>
          <a:bodyPr>
            <a:noAutofit/>
          </a:bodyPr>
          <a:lstStyle/>
          <a:p>
            <a:pPr marL="0" indent="0">
              <a:buNone/>
            </a:pPr>
            <a:r>
              <a:rPr lang="en-US" b="1" dirty="0">
                <a:solidFill>
                  <a:srgbClr val="000000"/>
                </a:solidFill>
              </a:rPr>
              <a:t>Partnering with Other Company Departments</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904622" y="2478316"/>
            <a:ext cx="10717107" cy="2218265"/>
          </a:xfrm>
        </p:spPr>
        <p:txBody>
          <a:bodyPr>
            <a:noAutofit/>
          </a:bodyPr>
          <a:lstStyle/>
          <a:p>
            <a:pPr marL="0" indent="0" algn="l"/>
            <a:r>
              <a:rPr lang="en-US" sz="2400" b="1" i="0" dirty="0">
                <a:solidFill>
                  <a:srgbClr val="000000"/>
                </a:solidFill>
              </a:rPr>
              <a:t>Value chain </a:t>
            </a:r>
            <a:r>
              <a:rPr lang="en-US" sz="2400" i="0" dirty="0">
                <a:solidFill>
                  <a:srgbClr val="000000"/>
                </a:solidFill>
              </a:rPr>
              <a:t>is a series of departments that carry out value creating activities to design, produce, market, deliver, and support a firm’s products.</a:t>
            </a:r>
          </a:p>
        </p:txBody>
      </p:sp>
    </p:spTree>
    <p:extLst>
      <p:ext uri="{BB962C8B-B14F-4D97-AF65-F5344CB8AC3E}">
        <p14:creationId xmlns:p14="http://schemas.microsoft.com/office/powerpoint/2010/main" val="4979647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349828" y="319315"/>
            <a:ext cx="10842172" cy="1176796"/>
          </a:xfrm>
        </p:spPr>
        <p:txBody>
          <a:bodyPr>
            <a:noAutofit/>
          </a:bodyPr>
          <a:lstStyle/>
          <a:p>
            <a:r>
              <a:rPr lang="en-US" sz="3600" dirty="0">
                <a:solidFill>
                  <a:srgbClr val="007FA3"/>
                </a:solidFill>
              </a:rPr>
              <a:t>Planning Marketing: Partnering to Build Customer Relationships </a:t>
            </a:r>
            <a:r>
              <a:rPr lang="en-US" sz="2000" b="0" dirty="0">
                <a:solidFill>
                  <a:srgbClr val="007FA3"/>
                </a:solidFill>
              </a:rPr>
              <a:t>(2 of 3)</a:t>
            </a:r>
          </a:p>
        </p:txBody>
      </p:sp>
      <p:sp>
        <p:nvSpPr>
          <p:cNvPr id="24578" name="Content Placeholder 11"/>
          <p:cNvSpPr>
            <a:spLocks noGrp="1"/>
          </p:cNvSpPr>
          <p:nvPr>
            <p:ph idx="1"/>
          </p:nvPr>
        </p:nvSpPr>
        <p:spPr>
          <a:xfrm>
            <a:off x="1485901" y="1496111"/>
            <a:ext cx="9211735" cy="521375"/>
          </a:xfrm>
        </p:spPr>
        <p:txBody>
          <a:bodyPr>
            <a:noAutofit/>
          </a:bodyPr>
          <a:lstStyle/>
          <a:p>
            <a:pPr marL="0" indent="0">
              <a:buNone/>
            </a:pPr>
            <a:r>
              <a:rPr lang="en-US" b="1" dirty="0">
                <a:solidFill>
                  <a:srgbClr val="000000"/>
                </a:solidFill>
              </a:rPr>
              <a:t>Partnering with Other Company Departments</a:t>
            </a:r>
          </a:p>
          <a:p>
            <a:pPr marL="0" indent="0" eaLnBrk="1" hangingPunct="1">
              <a:lnSpc>
                <a:spcPct val="80000"/>
              </a:lnSpc>
              <a:buNone/>
            </a:pPr>
            <a:endParaRPr lang="en-US" sz="2500" dirty="0"/>
          </a:p>
        </p:txBody>
      </p:sp>
      <p:pic>
        <p:nvPicPr>
          <p:cNvPr id="8194" name="Picture 2" descr="Two photos show the employees of True Valu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72" y="2177137"/>
            <a:ext cx="5795634" cy="399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379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noChangeArrowheads="1"/>
          </p:cNvSpPr>
          <p:nvPr>
            <p:ph type="title"/>
          </p:nvPr>
        </p:nvSpPr>
        <p:spPr>
          <a:xfrm>
            <a:off x="675213" y="360684"/>
            <a:ext cx="10915931" cy="1143000"/>
          </a:xfrm>
        </p:spPr>
        <p:txBody>
          <a:bodyPr>
            <a:noAutofit/>
          </a:bodyPr>
          <a:lstStyle/>
          <a:p>
            <a:r>
              <a:rPr lang="en-US" sz="3600" b="1" dirty="0">
                <a:solidFill>
                  <a:srgbClr val="007FA3"/>
                </a:solidFill>
                <a:ea typeface="Times New Roman"/>
                <a:cs typeface="Times New Roman"/>
              </a:rPr>
              <a:t>Learning</a:t>
            </a:r>
            <a:r>
              <a:rPr lang="en-US" sz="4000" b="1" dirty="0">
                <a:solidFill>
                  <a:srgbClr val="007FA3"/>
                </a:solidFill>
                <a:latin typeface="Calibri" panose="020F0502020204030204" pitchFamily="34" charset="0"/>
              </a:rPr>
              <a:t> </a:t>
            </a:r>
            <a:r>
              <a:rPr lang="en-US" sz="3600" b="1" dirty="0">
                <a:solidFill>
                  <a:srgbClr val="007FA3"/>
                </a:solidFill>
                <a:ea typeface="Times New Roman"/>
                <a:cs typeface="Times New Roman"/>
                <a:sym typeface="Times New Roman"/>
              </a:rPr>
              <a:t>Objectives</a:t>
            </a:r>
          </a:p>
        </p:txBody>
      </p:sp>
      <p:sp>
        <p:nvSpPr>
          <p:cNvPr id="16385" name="Content Placeholder 3"/>
          <p:cNvSpPr>
            <a:spLocks noGrp="1" noChangeArrowheads="1"/>
          </p:cNvSpPr>
          <p:nvPr>
            <p:ph idx="1"/>
          </p:nvPr>
        </p:nvSpPr>
        <p:spPr>
          <a:xfrm>
            <a:off x="824458" y="1574800"/>
            <a:ext cx="11167673" cy="4436255"/>
          </a:xfrm>
        </p:spPr>
        <p:txBody>
          <a:bodyPr>
            <a:noAutofit/>
          </a:bodyPr>
          <a:lstStyle/>
          <a:p>
            <a:pPr marL="0" indent="0">
              <a:buNone/>
            </a:pPr>
            <a:r>
              <a:rPr lang="en-US" sz="2400" b="1" dirty="0">
                <a:solidFill>
                  <a:srgbClr val="007FA3"/>
                </a:solidFill>
                <a:latin typeface="Arial" panose="020B0604020202020204" pitchFamily="34" charset="0"/>
                <a:ea typeface="Arial"/>
                <a:cs typeface="Arial" panose="020B0604020202020204" pitchFamily="34" charset="0"/>
                <a:sym typeface="Arial"/>
              </a:rPr>
              <a:t>2-1</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Explain company-wide strategic planning and its four steps.</a:t>
            </a: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2-2</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Discuss how to design business portfolios and develop growth strategies.</a:t>
            </a:r>
            <a:endParaRPr lang="en-US" sz="2400" b="1" dirty="0">
              <a:latin typeface="Arial" panose="020B0604020202020204" pitchFamily="34" charset="0"/>
              <a:cs typeface="Arial" panose="020B0604020202020204" pitchFamily="34" charset="0"/>
            </a:endParaRP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2-3</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Explain marketing’s role in strategic planning and how marketing works with</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its partners to create and deliver customer value.</a:t>
            </a:r>
            <a:endParaRPr lang="en-US" sz="2400" b="1" dirty="0">
              <a:solidFill>
                <a:srgbClr val="00B0F0"/>
              </a:solidFill>
              <a:latin typeface="Arial" panose="020B0604020202020204" pitchFamily="34" charset="0"/>
              <a:cs typeface="Arial" panose="020B0604020202020204" pitchFamily="34" charset="0"/>
            </a:endParaRPr>
          </a:p>
          <a:p>
            <a:pPr marL="0" indent="0">
              <a:buNone/>
            </a:pPr>
            <a:r>
              <a:rPr lang="en-US" sz="2400" b="1" dirty="0">
                <a:solidFill>
                  <a:srgbClr val="007FA3"/>
                </a:solidFill>
                <a:latin typeface="Arial" panose="020B0604020202020204" pitchFamily="34" charset="0"/>
                <a:ea typeface="Arial"/>
                <a:cs typeface="Arial" panose="020B0604020202020204" pitchFamily="34" charset="0"/>
              </a:rPr>
              <a:t>2-4</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elements of a customer value-driven marketing strategy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mix, and the forces that influence it.</a:t>
            </a:r>
            <a:r>
              <a:rPr lang="en-US" sz="2400" b="1" dirty="0">
                <a:latin typeface="Arial" panose="020B0604020202020204" pitchFamily="34" charset="0"/>
                <a:cs typeface="Arial" panose="020B0604020202020204" pitchFamily="34" charset="0"/>
              </a:rPr>
              <a:t>	</a:t>
            </a:r>
          </a:p>
          <a:p>
            <a:pPr marL="0" indent="0" algn="just">
              <a:buNone/>
            </a:pPr>
            <a:r>
              <a:rPr lang="en-US" sz="2400" b="1" dirty="0">
                <a:solidFill>
                  <a:srgbClr val="007FA3"/>
                </a:solidFill>
                <a:latin typeface="Arial" panose="020B0604020202020204" pitchFamily="34" charset="0"/>
                <a:ea typeface="Arial"/>
                <a:cs typeface="Arial" panose="020B0604020202020204" pitchFamily="34" charset="0"/>
              </a:rPr>
              <a:t>2-5</a:t>
            </a:r>
            <a:r>
              <a:rPr lang="en-US" sz="2400" b="1" dirty="0">
                <a:solidFill>
                  <a:srgbClr val="007FA3"/>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List the marketing management functions, including the elements of a</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marketing plan, and discuss the importance of measuring and managing</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marketing return on investment.</a:t>
            </a:r>
            <a:endParaRPr lang="en-US" sz="2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51791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08985" y="345471"/>
            <a:ext cx="11083928" cy="1143000"/>
          </a:xfrm>
        </p:spPr>
        <p:txBody>
          <a:bodyPr>
            <a:noAutofit/>
          </a:bodyPr>
          <a:lstStyle/>
          <a:p>
            <a:r>
              <a:rPr lang="en-US" sz="3200" dirty="0">
                <a:solidFill>
                  <a:srgbClr val="007FA3"/>
                </a:solidFill>
              </a:rPr>
              <a:t>Planning Marketing: Partnering to Build Customer Relationships </a:t>
            </a:r>
            <a:r>
              <a:rPr lang="en-US" sz="2000" b="0" dirty="0">
                <a:solidFill>
                  <a:srgbClr val="007FA3"/>
                </a:solidFill>
              </a:rPr>
              <a:t>(3 of 3)</a:t>
            </a:r>
          </a:p>
        </p:txBody>
      </p:sp>
      <p:sp>
        <p:nvSpPr>
          <p:cNvPr id="24578" name="Content Placeholder 11"/>
          <p:cNvSpPr>
            <a:spLocks noGrp="1"/>
          </p:cNvSpPr>
          <p:nvPr>
            <p:ph idx="1"/>
          </p:nvPr>
        </p:nvSpPr>
        <p:spPr>
          <a:xfrm>
            <a:off x="908985" y="1610406"/>
            <a:ext cx="9929894" cy="645129"/>
          </a:xfrm>
        </p:spPr>
        <p:txBody>
          <a:bodyPr>
            <a:noAutofit/>
          </a:bodyPr>
          <a:lstStyle/>
          <a:p>
            <a:pPr marL="0" indent="0">
              <a:buNone/>
            </a:pPr>
            <a:r>
              <a:rPr lang="en-US" sz="2600" b="1" dirty="0">
                <a:solidFill>
                  <a:srgbClr val="000000"/>
                </a:solidFill>
              </a:rPr>
              <a:t>Partnering with Others in the Marketing System</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908985" y="2255535"/>
            <a:ext cx="10651067" cy="2218265"/>
          </a:xfrm>
        </p:spPr>
        <p:txBody>
          <a:bodyPr>
            <a:noAutofit/>
          </a:bodyPr>
          <a:lstStyle/>
          <a:p>
            <a:pPr marL="0" indent="0" algn="l"/>
            <a:r>
              <a:rPr lang="en-US" sz="2400" b="1" i="0" dirty="0">
                <a:solidFill>
                  <a:srgbClr val="000000"/>
                </a:solidFill>
              </a:rPr>
              <a:t>Value delivery network </a:t>
            </a:r>
            <a:r>
              <a:rPr lang="en-US" sz="2400" i="0" dirty="0">
                <a:solidFill>
                  <a:srgbClr val="000000"/>
                </a:solidFill>
              </a:rPr>
              <a:t>is made up of the company, suppliers, distributors, and ultimately customers who partner with each other to improve performance of the entire system.</a:t>
            </a:r>
          </a:p>
        </p:txBody>
      </p:sp>
    </p:spTree>
    <p:extLst>
      <p:ext uri="{BB962C8B-B14F-4D97-AF65-F5344CB8AC3E}">
        <p14:creationId xmlns:p14="http://schemas.microsoft.com/office/powerpoint/2010/main" val="36412350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31365" y="914399"/>
            <a:ext cx="10915931" cy="614683"/>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831365" y="1798060"/>
            <a:ext cx="10879013" cy="2197555"/>
          </a:xfrm>
        </p:spPr>
        <p:txBody>
          <a:bodyPr>
            <a:noAutofit/>
          </a:bodyPr>
          <a:lstStyle/>
          <a:p>
            <a:pPr marL="0" indent="0">
              <a:buNone/>
            </a:pPr>
            <a:r>
              <a:rPr lang="en-US" sz="2400" dirty="0"/>
              <a:t>Describe the elements of a customer value-driven marketing strategy and mix, and the forces that influence it.</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37811018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837964" y="548847"/>
            <a:ext cx="8269863" cy="681835"/>
          </a:xfrm>
        </p:spPr>
        <p:txBody>
          <a:bodyPr>
            <a:noAutofit/>
          </a:bodyPr>
          <a:lstStyle/>
          <a:p>
            <a:r>
              <a:rPr lang="en-US" sz="3200" dirty="0">
                <a:solidFill>
                  <a:srgbClr val="007FA3"/>
                </a:solidFill>
                <a:latin typeface="+mn-lt"/>
              </a:rPr>
              <a:t>Marketing Strategy and the Marketing Mix</a:t>
            </a:r>
            <a:endParaRPr lang="en-US" sz="3200" b="1" dirty="0">
              <a:solidFill>
                <a:srgbClr val="007FA3"/>
              </a:solidFill>
              <a:latin typeface="+mn-lt"/>
            </a:endParaRPr>
          </a:p>
        </p:txBody>
      </p:sp>
      <p:pic>
        <p:nvPicPr>
          <p:cNvPr id="9218" name="Picture 2" descr="Figure 2.4 Managing marketing strategies and the marketing mix. A chart explains managing marketing strategies and the marketing mix.&#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964" y="1547944"/>
            <a:ext cx="7913380" cy="3941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621198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78878" y="360684"/>
            <a:ext cx="10433556" cy="839920"/>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878878" y="1354088"/>
            <a:ext cx="9211735"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v 1"/>
          <p:cNvSpPr>
            <a:spLocks noGrp="1"/>
          </p:cNvSpPr>
          <p:nvPr>
            <p:ph type="body" sz="quarter" idx="13"/>
          </p:nvPr>
        </p:nvSpPr>
        <p:spPr>
          <a:xfrm>
            <a:off x="878878" y="2078773"/>
            <a:ext cx="10651067" cy="2218265"/>
          </a:xfrm>
        </p:spPr>
        <p:txBody>
          <a:bodyPr>
            <a:noAutofit/>
          </a:bodyPr>
          <a:lstStyle/>
          <a:p>
            <a:pPr marL="0" indent="0" algn="l"/>
            <a:r>
              <a:rPr lang="en-US" sz="2400" b="1" i="0" dirty="0">
                <a:solidFill>
                  <a:srgbClr val="000000"/>
                </a:solidFill>
              </a:rPr>
              <a:t>Marketing strategy </a:t>
            </a:r>
            <a:r>
              <a:rPr lang="en-US" sz="2400" i="0" dirty="0">
                <a:solidFill>
                  <a:srgbClr val="000000"/>
                </a:solidFill>
              </a:rPr>
              <a:t>is the marketing logic by which the company hopes to create customer value and achieve profitable customer relationships.</a:t>
            </a:r>
          </a:p>
        </p:txBody>
      </p:sp>
    </p:spTree>
    <p:extLst>
      <p:ext uri="{BB962C8B-B14F-4D97-AF65-F5344CB8AC3E}">
        <p14:creationId xmlns:p14="http://schemas.microsoft.com/office/powerpoint/2010/main" val="17214928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65712" y="580572"/>
            <a:ext cx="9827688" cy="504371"/>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865712" y="1237342"/>
            <a:ext cx="7975600"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865712" y="2034870"/>
            <a:ext cx="10651067" cy="3001587"/>
          </a:xfrm>
        </p:spPr>
        <p:txBody>
          <a:bodyPr>
            <a:noAutofit/>
          </a:bodyPr>
          <a:lstStyle/>
          <a:p>
            <a:pPr marL="0" indent="0" algn="l"/>
            <a:r>
              <a:rPr lang="en-US" sz="2400" b="1" i="0" dirty="0">
                <a:solidFill>
                  <a:srgbClr val="000000"/>
                </a:solidFill>
              </a:rPr>
              <a:t>Market segmentation </a:t>
            </a:r>
            <a:r>
              <a:rPr lang="en-US" sz="2400" i="0" dirty="0">
                <a:solidFill>
                  <a:srgbClr val="000000"/>
                </a:solidFill>
              </a:rPr>
              <a:t>is the division of a market into distinct groups of buyers who have different needs, characteristics, or behaviors and who might require separate products or marketing mixes. </a:t>
            </a:r>
            <a:br>
              <a:rPr lang="en-US" sz="2400" i="0" dirty="0">
                <a:solidFill>
                  <a:srgbClr val="000000"/>
                </a:solidFill>
              </a:rPr>
            </a:br>
            <a:r>
              <a:rPr lang="en-US" sz="2400" i="0" dirty="0">
                <a:solidFill>
                  <a:srgbClr val="000000"/>
                </a:solidFill>
              </a:rPr>
              <a:t/>
            </a:r>
            <a:br>
              <a:rPr lang="en-US" sz="2400" i="0" dirty="0">
                <a:solidFill>
                  <a:srgbClr val="000000"/>
                </a:solidFill>
              </a:rPr>
            </a:br>
            <a:r>
              <a:rPr lang="en-US" sz="2400" b="1" i="0" dirty="0">
                <a:solidFill>
                  <a:srgbClr val="000000"/>
                </a:solidFill>
              </a:rPr>
              <a:t>Market segment </a:t>
            </a:r>
            <a:r>
              <a:rPr lang="en-US" sz="2400" i="0" dirty="0">
                <a:solidFill>
                  <a:srgbClr val="000000"/>
                </a:solidFill>
              </a:rPr>
              <a:t>is a group of consumers who respond in a similar way to a given set of marketing efforts.</a:t>
            </a:r>
          </a:p>
        </p:txBody>
      </p:sp>
    </p:spTree>
    <p:extLst>
      <p:ext uri="{BB962C8B-B14F-4D97-AF65-F5344CB8AC3E}">
        <p14:creationId xmlns:p14="http://schemas.microsoft.com/office/powerpoint/2010/main" val="40818142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90574" y="347962"/>
            <a:ext cx="10893426" cy="838202"/>
          </a:xfrm>
        </p:spPr>
        <p:txBody>
          <a:bodyPr>
            <a:noAutofit/>
          </a:bodyPr>
          <a:lstStyle/>
          <a:p>
            <a:r>
              <a:rPr lang="en-US" sz="3600" dirty="0">
                <a:solidFill>
                  <a:srgbClr val="007FA3"/>
                </a:solidFill>
              </a:rPr>
              <a:t>Marketing Strategy and the Marketing Mix</a:t>
            </a:r>
            <a:endParaRPr lang="en-US" sz="3600" b="1" dirty="0">
              <a:solidFill>
                <a:srgbClr val="007FA3"/>
              </a:solidFill>
            </a:endParaRPr>
          </a:p>
        </p:txBody>
      </p:sp>
      <p:sp>
        <p:nvSpPr>
          <p:cNvPr id="24578" name="Content Placeholder 11"/>
          <p:cNvSpPr>
            <a:spLocks noGrp="1"/>
          </p:cNvSpPr>
          <p:nvPr>
            <p:ph idx="1"/>
          </p:nvPr>
        </p:nvSpPr>
        <p:spPr>
          <a:xfrm>
            <a:off x="790574" y="1333500"/>
            <a:ext cx="8026400" cy="444505"/>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790574" y="2072678"/>
            <a:ext cx="11097687" cy="3318933"/>
          </a:xfrm>
        </p:spPr>
        <p:txBody>
          <a:bodyPr>
            <a:noAutofit/>
          </a:bodyPr>
          <a:lstStyle/>
          <a:p>
            <a:pPr marL="0" indent="0" algn="l"/>
            <a:r>
              <a:rPr lang="en-US" sz="2400" b="1" i="0" dirty="0">
                <a:solidFill>
                  <a:srgbClr val="000000"/>
                </a:solidFill>
              </a:rPr>
              <a:t>Market targeting </a:t>
            </a:r>
            <a:r>
              <a:rPr lang="en-US" sz="2400" i="0" dirty="0">
                <a:solidFill>
                  <a:srgbClr val="000000"/>
                </a:solidFill>
              </a:rPr>
              <a:t>is the process of evaluating each market segment’s</a:t>
            </a:r>
            <a:br>
              <a:rPr lang="en-US" sz="2400" i="0" dirty="0">
                <a:solidFill>
                  <a:srgbClr val="000000"/>
                </a:solidFill>
              </a:rPr>
            </a:br>
            <a:r>
              <a:rPr lang="en-US" sz="2400" i="0" dirty="0">
                <a:solidFill>
                  <a:srgbClr val="000000"/>
                </a:solidFill>
              </a:rPr>
              <a:t>attractiveness and selecting one or more segments to enter.</a:t>
            </a:r>
          </a:p>
          <a:p>
            <a:pPr marL="0" indent="0" algn="l"/>
            <a:r>
              <a:rPr lang="en-US" sz="2400" b="1" i="0" dirty="0">
                <a:solidFill>
                  <a:srgbClr val="000000"/>
                </a:solidFill>
              </a:rPr>
              <a:t>Market positioning </a:t>
            </a:r>
            <a:r>
              <a:rPr lang="en-US" sz="2400" i="0" dirty="0">
                <a:solidFill>
                  <a:srgbClr val="000000"/>
                </a:solidFill>
              </a:rPr>
              <a:t>is the arranging for a product to occupy a clear, distinctive, and desirable place relative to competing products in the minds of target consumers.</a:t>
            </a:r>
          </a:p>
          <a:p>
            <a:pPr algn="l"/>
            <a:r>
              <a:rPr lang="en-US" sz="2400" b="1" i="0" dirty="0">
                <a:solidFill>
                  <a:srgbClr val="000000"/>
                </a:solidFill>
              </a:rPr>
              <a:t>Differentiation</a:t>
            </a:r>
            <a:r>
              <a:rPr lang="en-US" sz="2400" i="0" dirty="0">
                <a:solidFill>
                  <a:srgbClr val="000000"/>
                </a:solidFill>
              </a:rPr>
              <a:t> begins the positioning process.</a:t>
            </a:r>
          </a:p>
        </p:txBody>
      </p:sp>
    </p:spTree>
    <p:extLst>
      <p:ext uri="{BB962C8B-B14F-4D97-AF65-F5344CB8AC3E}">
        <p14:creationId xmlns:p14="http://schemas.microsoft.com/office/powerpoint/2010/main" val="375871207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18346" y="305860"/>
            <a:ext cx="8239683" cy="834204"/>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sp>
        <p:nvSpPr>
          <p:cNvPr id="24578" name="Content Placeholder 11"/>
          <p:cNvSpPr>
            <a:spLocks noGrp="1"/>
          </p:cNvSpPr>
          <p:nvPr>
            <p:ph idx="1"/>
          </p:nvPr>
        </p:nvSpPr>
        <p:spPr>
          <a:xfrm>
            <a:off x="831744" y="1140064"/>
            <a:ext cx="7688140" cy="645129"/>
          </a:xfrm>
        </p:spPr>
        <p:txBody>
          <a:bodyPr>
            <a:noAutofit/>
          </a:bodyPr>
          <a:lstStyle/>
          <a:p>
            <a:pPr marL="0" indent="0">
              <a:buNone/>
            </a:pPr>
            <a:r>
              <a:rPr lang="en-US" b="1" dirty="0">
                <a:solidFill>
                  <a:srgbClr val="000000"/>
                </a:solidFill>
              </a:rPr>
              <a:t>Customer Value-Driven Marketing Strategy</a:t>
            </a:r>
          </a:p>
          <a:p>
            <a:pPr marL="0" indent="0" eaLnBrk="1" hangingPunct="1">
              <a:lnSpc>
                <a:spcPct val="80000"/>
              </a:lnSpc>
              <a:buNone/>
            </a:pPr>
            <a:endParaRPr lang="en-US" dirty="0"/>
          </a:p>
        </p:txBody>
      </p:sp>
      <p:sp>
        <p:nvSpPr>
          <p:cNvPr id="2" name="Content Placeholder 1"/>
          <p:cNvSpPr>
            <a:spLocks noGrp="1"/>
          </p:cNvSpPr>
          <p:nvPr>
            <p:ph type="body" sz="quarter" idx="13"/>
          </p:nvPr>
        </p:nvSpPr>
        <p:spPr>
          <a:xfrm>
            <a:off x="831744" y="1974268"/>
            <a:ext cx="7211875" cy="3318933"/>
          </a:xfrm>
        </p:spPr>
        <p:txBody>
          <a:bodyPr>
            <a:noAutofit/>
          </a:bodyPr>
          <a:lstStyle/>
          <a:p>
            <a:pPr marL="0" indent="0" algn="l"/>
            <a:r>
              <a:rPr lang="en-US" sz="2400" b="1" i="0" dirty="0">
                <a:solidFill>
                  <a:srgbClr val="000000"/>
                </a:solidFill>
              </a:rPr>
              <a:t>Positioning:</a:t>
            </a:r>
            <a:r>
              <a:rPr lang="en-US" sz="2400" i="0" dirty="0">
                <a:solidFill>
                  <a:srgbClr val="000000"/>
                </a:solidFill>
              </a:rPr>
              <a:t> </a:t>
            </a:r>
            <a:r>
              <a:rPr lang="en-IN" sz="2400" i="0" dirty="0">
                <a:solidFill>
                  <a:srgbClr val="000000"/>
                </a:solidFill>
              </a:rPr>
              <a:t>The L’Oréal group serves major segments of the beauty market, and within each segment it caters to many sub segments. L’Oréal targets the larger segments through its major divisions; further within these major divisions, L’Oréal markets various brands that cater to customers of different ages, incomes, and lifestyles.</a:t>
            </a:r>
            <a:endParaRPr lang="en-US" sz="2400" i="0" dirty="0">
              <a:solidFill>
                <a:srgbClr val="00000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3620" y="2619397"/>
            <a:ext cx="3982387" cy="356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9639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36172" y="636663"/>
            <a:ext cx="9490127" cy="488195"/>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sp>
        <p:nvSpPr>
          <p:cNvPr id="24578" name="Content Placeholder 11"/>
          <p:cNvSpPr>
            <a:spLocks noGrp="1"/>
          </p:cNvSpPr>
          <p:nvPr>
            <p:ph idx="1"/>
          </p:nvPr>
        </p:nvSpPr>
        <p:spPr>
          <a:xfrm>
            <a:off x="936172" y="1326395"/>
            <a:ext cx="7569200" cy="645129"/>
          </a:xfrm>
        </p:spPr>
        <p:txBody>
          <a:bodyPr>
            <a:noAutofit/>
          </a:bodyPr>
          <a:lstStyle/>
          <a:p>
            <a:pPr marL="0" indent="0">
              <a:buNone/>
            </a:pPr>
            <a:r>
              <a:rPr lang="en-US" b="1" dirty="0">
                <a:solidFill>
                  <a:srgbClr val="000000"/>
                </a:solidFill>
              </a:rPr>
              <a:t>Developing an Integrated Marketing Mix </a:t>
            </a:r>
          </a:p>
          <a:p>
            <a:pPr marL="0" indent="0" eaLnBrk="1" hangingPunct="1">
              <a:lnSpc>
                <a:spcPct val="80000"/>
              </a:lnSpc>
              <a:buNone/>
            </a:pPr>
            <a:endParaRPr lang="en-US" sz="2500" dirty="0"/>
          </a:p>
        </p:txBody>
      </p:sp>
      <p:sp>
        <p:nvSpPr>
          <p:cNvPr id="2" name="Content Placeholder 1"/>
          <p:cNvSpPr>
            <a:spLocks noGrp="1"/>
          </p:cNvSpPr>
          <p:nvPr>
            <p:ph type="body" sz="quarter" idx="13"/>
          </p:nvPr>
        </p:nvSpPr>
        <p:spPr>
          <a:xfrm>
            <a:off x="936172" y="2173061"/>
            <a:ext cx="10651067" cy="1861910"/>
          </a:xfrm>
        </p:spPr>
        <p:txBody>
          <a:bodyPr>
            <a:noAutofit/>
          </a:bodyPr>
          <a:lstStyle/>
          <a:p>
            <a:pPr marL="0" indent="0" algn="l"/>
            <a:r>
              <a:rPr lang="en-US" sz="2400" b="1" i="0" dirty="0">
                <a:solidFill>
                  <a:srgbClr val="000000"/>
                </a:solidFill>
              </a:rPr>
              <a:t>Marketing mix </a:t>
            </a:r>
            <a:r>
              <a:rPr lang="en-US" sz="2400" i="0" dirty="0">
                <a:solidFill>
                  <a:srgbClr val="000000"/>
                </a:solidFill>
              </a:rPr>
              <a:t>is the set of controllable, tactical marketing tools—product, price, place, and promotion—that the firm blends to produce the response it wants in the target market.</a:t>
            </a:r>
          </a:p>
        </p:txBody>
      </p:sp>
    </p:spTree>
    <p:extLst>
      <p:ext uri="{BB962C8B-B14F-4D97-AF65-F5344CB8AC3E}">
        <p14:creationId xmlns:p14="http://schemas.microsoft.com/office/powerpoint/2010/main" val="39546698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41912" y="850900"/>
            <a:ext cx="11516788" cy="652784"/>
          </a:xfrm>
        </p:spPr>
        <p:txBody>
          <a:bodyPr>
            <a:noAutofit/>
          </a:bodyPr>
          <a:lstStyle/>
          <a:p>
            <a:r>
              <a:rPr lang="en-US" sz="3200" dirty="0">
                <a:solidFill>
                  <a:srgbClr val="007FA3"/>
                </a:solidFill>
              </a:rPr>
              <a:t>Marketing Strategy and the Marketing Mix</a:t>
            </a:r>
            <a:endParaRPr lang="en-US" sz="3200" b="1" dirty="0">
              <a:solidFill>
                <a:srgbClr val="007FA3"/>
              </a:solidFill>
            </a:endParaRPr>
          </a:p>
        </p:txBody>
      </p:sp>
      <p:pic>
        <p:nvPicPr>
          <p:cNvPr id="11266" name="Picture 2" descr="Figure 2.5 The four P's of the marketing mix.&#10;Chart explains the 4Ps of the marketing mix.&#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312" y="1808079"/>
            <a:ext cx="9307538" cy="3593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5377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90287" y="1155700"/>
            <a:ext cx="10915931" cy="538484"/>
          </a:xfrm>
        </p:spPr>
        <p:txBody>
          <a:bodyPr>
            <a:noAutofit/>
          </a:bodyPr>
          <a:lstStyle/>
          <a:p>
            <a:r>
              <a:rPr lang="en-US" sz="3600" b="1" dirty="0">
                <a:solidFill>
                  <a:srgbClr val="007FA3"/>
                </a:solidFill>
              </a:rPr>
              <a:t>Learning Objective 5</a:t>
            </a:r>
          </a:p>
        </p:txBody>
      </p:sp>
      <p:sp>
        <p:nvSpPr>
          <p:cNvPr id="16385" name="Content Placeholder 3"/>
          <p:cNvSpPr>
            <a:spLocks noGrp="1" noChangeArrowheads="1"/>
          </p:cNvSpPr>
          <p:nvPr>
            <p:ph idx="1"/>
          </p:nvPr>
        </p:nvSpPr>
        <p:spPr>
          <a:xfrm>
            <a:off x="927205" y="1988560"/>
            <a:ext cx="10879013" cy="2819292"/>
          </a:xfrm>
        </p:spPr>
        <p:txBody>
          <a:bodyPr>
            <a:noAutofit/>
          </a:bodyPr>
          <a:lstStyle/>
          <a:p>
            <a:pPr marL="0" indent="0">
              <a:buNone/>
            </a:pPr>
            <a:r>
              <a:rPr lang="en-US" sz="2400" dirty="0">
                <a:solidFill>
                  <a:srgbClr val="000000"/>
                </a:solidFill>
              </a:rPr>
              <a:t>List the marketing management functions, including the elements of a marketing plan, and discuss the importance of measuring and managing marketing return on investment.</a:t>
            </a:r>
          </a:p>
          <a:p>
            <a:pPr marL="0" indent="0">
              <a:buNone/>
            </a:pPr>
            <a:endParaRPr lang="en-US" b="1" dirty="0"/>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821399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83394" y="621466"/>
            <a:ext cx="10915931" cy="800934"/>
          </a:xfrm>
        </p:spPr>
        <p:txBody>
          <a:bodyPr>
            <a:noAutofit/>
          </a:bodyPr>
          <a:lstStyle/>
          <a:p>
            <a:r>
              <a:rPr lang="en-US" sz="4000" b="1" dirty="0">
                <a:solidFill>
                  <a:srgbClr val="007FA3"/>
                </a:solidFill>
                <a:latin typeface="Calibri" panose="020F0502020204030204" pitchFamily="34" charset="0"/>
              </a:rPr>
              <a:t>Learning </a:t>
            </a:r>
            <a:r>
              <a:rPr lang="en-US" sz="3600" b="1" dirty="0">
                <a:solidFill>
                  <a:srgbClr val="007FA3"/>
                </a:solidFill>
              </a:rPr>
              <a:t>Objective</a:t>
            </a:r>
            <a:r>
              <a:rPr lang="en-US" sz="4000" b="1" dirty="0">
                <a:solidFill>
                  <a:srgbClr val="007FA3"/>
                </a:solidFill>
                <a:latin typeface="Calibri" panose="020F0502020204030204" pitchFamily="34" charset="0"/>
              </a:rPr>
              <a:t> 1</a:t>
            </a:r>
          </a:p>
        </p:txBody>
      </p:sp>
      <p:sp>
        <p:nvSpPr>
          <p:cNvPr id="16385" name="Content Placeholder 3"/>
          <p:cNvSpPr>
            <a:spLocks noGrp="1" noChangeArrowheads="1"/>
          </p:cNvSpPr>
          <p:nvPr>
            <p:ph idx="1"/>
          </p:nvPr>
        </p:nvSpPr>
        <p:spPr>
          <a:xfrm>
            <a:off x="883394" y="1692730"/>
            <a:ext cx="10879013" cy="1335314"/>
          </a:xfrm>
        </p:spPr>
        <p:txBody>
          <a:bodyPr>
            <a:noAutofit/>
          </a:bodyPr>
          <a:lstStyle/>
          <a:p>
            <a:pPr marL="176213" indent="-176213">
              <a:buNone/>
            </a:pPr>
            <a:r>
              <a:rPr lang="en-US" sz="2400" dirty="0"/>
              <a:t>Explain company-wide strategic planning and its four steps.</a:t>
            </a:r>
          </a:p>
        </p:txBody>
      </p:sp>
    </p:spTree>
    <p:extLst>
      <p:ext uri="{BB962C8B-B14F-4D97-AF65-F5344CB8AC3E}">
        <p14:creationId xmlns:p14="http://schemas.microsoft.com/office/powerpoint/2010/main" val="116482529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1170755" y="853452"/>
            <a:ext cx="10909841" cy="5765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1170755" y="1869193"/>
            <a:ext cx="10812271" cy="404107"/>
          </a:xfrm>
        </p:spPr>
        <p:txBody>
          <a:bodyPr>
            <a:noAutofit/>
          </a:bodyPr>
          <a:lstStyle/>
          <a:p>
            <a:pPr marL="0" indent="0">
              <a:buNone/>
            </a:pPr>
            <a:r>
              <a:rPr lang="en-US" sz="2400" b="1" dirty="0">
                <a:solidFill>
                  <a:srgbClr val="000000"/>
                </a:solidFill>
              </a:rPr>
              <a:t>Figure 2.6 </a:t>
            </a:r>
            <a:r>
              <a:rPr lang="en-US" sz="2400" dirty="0"/>
              <a:t> Analysis, Planning, Implementation, and Control</a:t>
            </a:r>
          </a:p>
        </p:txBody>
      </p:sp>
      <p:pic>
        <p:nvPicPr>
          <p:cNvPr id="12290" name="Picture 2" descr="Chart explains managing marketing: Analysis, Planning, Implementation, and Contro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755" y="2575031"/>
            <a:ext cx="10047916" cy="3478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7157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374338" y="847288"/>
            <a:ext cx="11516788" cy="6781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406400" y="1937205"/>
            <a:ext cx="11785600" cy="437695"/>
          </a:xfrm>
        </p:spPr>
        <p:txBody>
          <a:bodyPr>
            <a:noAutofit/>
          </a:bodyPr>
          <a:lstStyle/>
          <a:p>
            <a:pPr marL="0" indent="0">
              <a:buNone/>
            </a:pPr>
            <a:r>
              <a:rPr lang="en-US" sz="2400" b="1" dirty="0">
                <a:solidFill>
                  <a:srgbClr val="000000"/>
                </a:solidFill>
              </a:rPr>
              <a:t>Figure 2.7 </a:t>
            </a:r>
            <a:r>
              <a:rPr lang="en-US" sz="2400" dirty="0"/>
              <a:t> Marketing Analysis: SWOT Analysis</a:t>
            </a:r>
          </a:p>
        </p:txBody>
      </p:sp>
      <p:pic>
        <p:nvPicPr>
          <p:cNvPr id="13314" name="Picture 2" descr="Two-by-two matrix explains SWOT Analysis - Strengths (S), Weaknesses (W), Opportunities (O), and Threats (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54" y="2520182"/>
            <a:ext cx="11279556" cy="348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2803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2747332" y="723900"/>
            <a:ext cx="7019070" cy="589284"/>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2235201" y="1556206"/>
            <a:ext cx="8043333" cy="645129"/>
          </a:xfrm>
        </p:spPr>
        <p:txBody>
          <a:bodyPr>
            <a:noAutofit/>
          </a:bodyPr>
          <a:lstStyle/>
          <a:p>
            <a:pPr marL="0" indent="0">
              <a:buNone/>
            </a:pPr>
            <a:r>
              <a:rPr lang="en-US" b="1" dirty="0">
                <a:solidFill>
                  <a:srgbClr val="000000"/>
                </a:solidFill>
              </a:rPr>
              <a:t>Market Planning—Parts of a Marketing Plan</a:t>
            </a:r>
            <a:endParaRPr lang="en-US" dirty="0"/>
          </a:p>
        </p:txBody>
      </p:sp>
      <p:graphicFrame>
        <p:nvGraphicFramePr>
          <p:cNvPr id="6" name="Content Placeholder 5" descr="The table explains the contents of a marketing plan.&#10;" title="Marketing Plan"/>
          <p:cNvGraphicFramePr>
            <a:graphicFrameLocks noGrp="1"/>
          </p:cNvGraphicFramePr>
          <p:nvPr>
            <p:ph idx="1"/>
            <p:extLst>
              <p:ext uri="{D42A27DB-BD31-4B8C-83A1-F6EECF244321}">
                <p14:modId xmlns:p14="http://schemas.microsoft.com/office/powerpoint/2010/main" val="1157032811"/>
              </p:ext>
            </p:extLst>
          </p:nvPr>
        </p:nvGraphicFramePr>
        <p:xfrm>
          <a:off x="3293535" y="2396066"/>
          <a:ext cx="5943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661036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78933" y="736600"/>
            <a:ext cx="10194070" cy="870408"/>
          </a:xfrm>
        </p:spPr>
        <p:txBody>
          <a:bodyPr>
            <a:noAutofit/>
          </a:bodyPr>
          <a:lstStyle/>
          <a:p>
            <a:r>
              <a:rPr lang="en-US" sz="3600" dirty="0">
                <a:solidFill>
                  <a:srgbClr val="007FA3"/>
                </a:solidFill>
              </a:rPr>
              <a:t>Managing the Marketing Effort</a:t>
            </a:r>
            <a:endParaRPr lang="en-US" sz="3600" b="1" dirty="0">
              <a:solidFill>
                <a:srgbClr val="007FA3"/>
              </a:solidFill>
            </a:endParaRPr>
          </a:p>
        </p:txBody>
      </p:sp>
      <p:sp>
        <p:nvSpPr>
          <p:cNvPr id="24578" name="Content Placeholder 11"/>
          <p:cNvSpPr>
            <a:spLocks noGrp="1"/>
          </p:cNvSpPr>
          <p:nvPr>
            <p:ph idx="1"/>
          </p:nvPr>
        </p:nvSpPr>
        <p:spPr>
          <a:xfrm>
            <a:off x="786064" y="1607008"/>
            <a:ext cx="4893733" cy="645129"/>
          </a:xfrm>
        </p:spPr>
        <p:txBody>
          <a:bodyPr>
            <a:noAutofit/>
          </a:bodyPr>
          <a:lstStyle/>
          <a:p>
            <a:pPr marL="0" indent="0">
              <a:buNone/>
            </a:pPr>
            <a:r>
              <a:rPr lang="en-US" b="1" dirty="0">
                <a:solidFill>
                  <a:srgbClr val="000000"/>
                </a:solidFill>
              </a:rPr>
              <a:t>Marketing Implementation</a:t>
            </a:r>
            <a:endParaRPr lang="en-US" dirty="0"/>
          </a:p>
        </p:txBody>
      </p:sp>
      <p:sp>
        <p:nvSpPr>
          <p:cNvPr id="2" name="Content Placeholder 1"/>
          <p:cNvSpPr>
            <a:spLocks noGrp="1"/>
          </p:cNvSpPr>
          <p:nvPr>
            <p:ph type="body" sz="quarter" idx="13"/>
          </p:nvPr>
        </p:nvSpPr>
        <p:spPr>
          <a:xfrm>
            <a:off x="778933" y="2252137"/>
            <a:ext cx="10041468" cy="1839247"/>
          </a:xfrm>
        </p:spPr>
        <p:txBody>
          <a:bodyPr>
            <a:noAutofit/>
          </a:bodyPr>
          <a:lstStyle/>
          <a:p>
            <a:pPr algn="l">
              <a:buClr>
                <a:srgbClr val="007FA3"/>
              </a:buClr>
              <a:buFont typeface="Arial"/>
              <a:buChar char="•"/>
            </a:pPr>
            <a:r>
              <a:rPr lang="en-US" sz="2400" i="0" dirty="0">
                <a:solidFill>
                  <a:srgbClr val="000000"/>
                </a:solidFill>
              </a:rPr>
              <a:t>Turning marketing strategies and plans into marketing actions to accomplish strategic marketing objectives</a:t>
            </a:r>
          </a:p>
          <a:p>
            <a:pPr algn="l">
              <a:buClr>
                <a:srgbClr val="007FA3"/>
              </a:buClr>
              <a:buFont typeface="Arial"/>
              <a:buChar char="•"/>
            </a:pPr>
            <a:r>
              <a:rPr lang="en-US" sz="2400" i="0" dirty="0">
                <a:solidFill>
                  <a:srgbClr val="000000"/>
                </a:solidFill>
              </a:rPr>
              <a:t>Addresses who, where, when, and how</a:t>
            </a:r>
          </a:p>
        </p:txBody>
      </p:sp>
    </p:spTree>
    <p:extLst>
      <p:ext uri="{BB962C8B-B14F-4D97-AF65-F5344CB8AC3E}">
        <p14:creationId xmlns:p14="http://schemas.microsoft.com/office/powerpoint/2010/main" val="153415605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714765" y="1257300"/>
            <a:ext cx="10458765" cy="466056"/>
          </a:xfrm>
        </p:spPr>
        <p:txBody>
          <a:bodyPr>
            <a:noAutofit/>
          </a:bodyPr>
          <a:lstStyle/>
          <a:p>
            <a:r>
              <a:rPr lang="en-US" sz="2800" dirty="0">
                <a:solidFill>
                  <a:srgbClr val="007FA3"/>
                </a:solidFill>
              </a:rPr>
              <a:t>Measuring and Managing Return on Marketing  Investment</a:t>
            </a:r>
          </a:p>
        </p:txBody>
      </p:sp>
      <p:sp>
        <p:nvSpPr>
          <p:cNvPr id="24578" name="Content Placeholder 11"/>
          <p:cNvSpPr>
            <a:spLocks noGrp="1"/>
          </p:cNvSpPr>
          <p:nvPr>
            <p:ph idx="1"/>
          </p:nvPr>
        </p:nvSpPr>
        <p:spPr>
          <a:xfrm>
            <a:off x="714765" y="2006600"/>
            <a:ext cx="9144000" cy="429157"/>
          </a:xfrm>
        </p:spPr>
        <p:txBody>
          <a:bodyPr>
            <a:noAutofit/>
          </a:bodyPr>
          <a:lstStyle/>
          <a:p>
            <a:pPr marL="0" indent="0">
              <a:buNone/>
            </a:pPr>
            <a:r>
              <a:rPr lang="en-US" sz="2600" b="1" dirty="0">
                <a:solidFill>
                  <a:srgbClr val="000000"/>
                </a:solidFill>
              </a:rPr>
              <a:t>Return on Marketing Investment (Marketing ROI)</a:t>
            </a:r>
          </a:p>
        </p:txBody>
      </p:sp>
      <p:sp>
        <p:nvSpPr>
          <p:cNvPr id="2" name="Content Placeholder 1"/>
          <p:cNvSpPr>
            <a:spLocks noGrp="1"/>
          </p:cNvSpPr>
          <p:nvPr>
            <p:ph type="body" sz="quarter" idx="13"/>
          </p:nvPr>
        </p:nvSpPr>
        <p:spPr>
          <a:xfrm>
            <a:off x="714765" y="2656702"/>
            <a:ext cx="10041468" cy="2122014"/>
          </a:xfrm>
        </p:spPr>
        <p:txBody>
          <a:bodyPr>
            <a:noAutofit/>
          </a:bodyPr>
          <a:lstStyle/>
          <a:p>
            <a:pPr algn="l">
              <a:buClr>
                <a:srgbClr val="007FA3"/>
              </a:buClr>
              <a:buFont typeface="Arial"/>
              <a:buChar char="•"/>
            </a:pPr>
            <a:r>
              <a:rPr lang="en-US" sz="2400" b="1" i="0" dirty="0">
                <a:solidFill>
                  <a:srgbClr val="000000"/>
                </a:solidFill>
              </a:rPr>
              <a:t>Net return </a:t>
            </a:r>
            <a:r>
              <a:rPr lang="en-US" sz="2400" i="0" dirty="0">
                <a:solidFill>
                  <a:srgbClr val="000000"/>
                </a:solidFill>
              </a:rPr>
              <a:t>from a marketing investment divided by the costs of the marketing investment</a:t>
            </a:r>
          </a:p>
          <a:p>
            <a:pPr algn="l">
              <a:buClr>
                <a:srgbClr val="007FA3"/>
              </a:buClr>
              <a:buFont typeface="Arial"/>
              <a:buChar char="•"/>
            </a:pPr>
            <a:r>
              <a:rPr lang="en-US" sz="2400" i="0" dirty="0">
                <a:solidFill>
                  <a:srgbClr val="000000"/>
                </a:solidFill>
              </a:rPr>
              <a:t>Measurement of the </a:t>
            </a:r>
            <a:r>
              <a:rPr lang="en-US" sz="2400" b="1" i="0" dirty="0">
                <a:solidFill>
                  <a:srgbClr val="000000"/>
                </a:solidFill>
              </a:rPr>
              <a:t>profits generated </a:t>
            </a:r>
            <a:r>
              <a:rPr lang="en-US" sz="2400" i="0" dirty="0">
                <a:solidFill>
                  <a:srgbClr val="000000"/>
                </a:solidFill>
              </a:rPr>
              <a:t>by investments in marketing activities</a:t>
            </a:r>
          </a:p>
        </p:txBody>
      </p:sp>
    </p:spTree>
    <p:extLst>
      <p:ext uri="{BB962C8B-B14F-4D97-AF65-F5344CB8AC3E}">
        <p14:creationId xmlns:p14="http://schemas.microsoft.com/office/powerpoint/2010/main" val="37798229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858437" y="800099"/>
            <a:ext cx="10295505" cy="509073"/>
          </a:xfrm>
        </p:spPr>
        <p:txBody>
          <a:bodyPr>
            <a:noAutofit/>
          </a:bodyPr>
          <a:lstStyle/>
          <a:p>
            <a:r>
              <a:rPr lang="en-US" sz="2800" dirty="0">
                <a:solidFill>
                  <a:srgbClr val="007FA3"/>
                </a:solidFill>
              </a:rPr>
              <a:t>Measuring and Managing Return on Marketing  Investment</a:t>
            </a:r>
          </a:p>
        </p:txBody>
      </p:sp>
      <p:pic>
        <p:nvPicPr>
          <p:cNvPr id="14338" name="Picture 2" descr="Figure 2.8  Marketing Return On Investment.The flowchart in this figure explains marketing rate of retur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337" y="1474984"/>
            <a:ext cx="9929210" cy="446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77454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878413" y="1016000"/>
            <a:ext cx="10915931" cy="640084"/>
          </a:xfrm>
        </p:spPr>
        <p:txBody>
          <a:bodyPr>
            <a:noAutofit/>
          </a:bodyPr>
          <a:lstStyle/>
          <a:p>
            <a:r>
              <a:rPr lang="en-US" sz="3600" b="1" dirty="0">
                <a:solidFill>
                  <a:srgbClr val="007FA3"/>
                </a:solidFill>
              </a:rPr>
              <a:t>Company-Wide Strategic Planning </a:t>
            </a:r>
            <a:r>
              <a:rPr lang="en-US" sz="2000" b="0" dirty="0">
                <a:solidFill>
                  <a:srgbClr val="007FA3"/>
                </a:solidFill>
              </a:rPr>
              <a:t>(1 of 3)</a:t>
            </a:r>
          </a:p>
        </p:txBody>
      </p:sp>
      <p:sp>
        <p:nvSpPr>
          <p:cNvPr id="18434" name="Content Placeholder 1"/>
          <p:cNvSpPr>
            <a:spLocks noGrp="1" noChangeArrowheads="1"/>
          </p:cNvSpPr>
          <p:nvPr>
            <p:ph type="body" sz="half" idx="2"/>
          </p:nvPr>
        </p:nvSpPr>
        <p:spPr>
          <a:xfrm>
            <a:off x="495382" y="1997914"/>
            <a:ext cx="10617118" cy="1630657"/>
          </a:xfrm>
        </p:spPr>
        <p:txBody>
          <a:bodyPr>
            <a:normAutofit/>
          </a:bodyPr>
          <a:lstStyle/>
          <a:p>
            <a:pPr marL="342900" indent="0">
              <a:lnSpc>
                <a:spcPct val="100000"/>
              </a:lnSpc>
              <a:buFontTx/>
              <a:buNone/>
            </a:pPr>
            <a:r>
              <a:rPr lang="en-US" sz="2400" b="1" dirty="0">
                <a:solidFill>
                  <a:srgbClr val="000000"/>
                </a:solidFill>
              </a:rPr>
              <a:t>Strategic planning </a:t>
            </a:r>
            <a:r>
              <a:rPr lang="en-US" sz="2400" dirty="0">
                <a:solidFill>
                  <a:srgbClr val="000000"/>
                </a:solidFill>
              </a:rPr>
              <a:t>is the process of developing and maintaining a strategic fit between the organization’s </a:t>
            </a:r>
            <a:r>
              <a:rPr lang="en-US" sz="2400" dirty="0">
                <a:solidFill>
                  <a:srgbClr val="000000"/>
                </a:solidFill>
                <a:cs typeface="Arial" panose="020B0604020202020204" pitchFamily="34" charset="0"/>
              </a:rPr>
              <a:t>goals</a:t>
            </a:r>
            <a:r>
              <a:rPr lang="en-US" sz="2400" dirty="0">
                <a:solidFill>
                  <a:srgbClr val="000000"/>
                </a:solidFill>
              </a:rPr>
              <a:t> and capabilities, and its changing marketing opportunities.</a:t>
            </a:r>
          </a:p>
        </p:txBody>
      </p:sp>
    </p:spTree>
    <p:extLst>
      <p:ext uri="{BB962C8B-B14F-4D97-AF65-F5344CB8AC3E}">
        <p14:creationId xmlns:p14="http://schemas.microsoft.com/office/powerpoint/2010/main" val="41129923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971890" y="1028700"/>
            <a:ext cx="8236044" cy="529167"/>
          </a:xfrm>
        </p:spPr>
        <p:txBody>
          <a:bodyPr>
            <a:noAutofit/>
          </a:bodyPr>
          <a:lstStyle/>
          <a:p>
            <a:r>
              <a:rPr lang="en-US" sz="3600" dirty="0">
                <a:solidFill>
                  <a:srgbClr val="007FA3"/>
                </a:solidFill>
              </a:rPr>
              <a:t>Company-Wide Strategic Planning</a:t>
            </a:r>
            <a:endParaRPr lang="en-US" sz="2000" b="0" dirty="0">
              <a:solidFill>
                <a:srgbClr val="007FA3"/>
              </a:solidFill>
            </a:endParaRPr>
          </a:p>
        </p:txBody>
      </p:sp>
      <p:pic>
        <p:nvPicPr>
          <p:cNvPr id="1026" name="Picture 2" descr="Figure 2.1 Steps in strategic planning.&#10;In this figure, a flowchart shows the four steps in Strategic Plan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90" y="2039805"/>
            <a:ext cx="9472178" cy="335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8254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75212" y="360684"/>
            <a:ext cx="11516788" cy="1143000"/>
          </a:xfrm>
        </p:spPr>
        <p:txBody>
          <a:bodyPr>
            <a:noAutofit/>
          </a:bodyPr>
          <a:lstStyle/>
          <a:p>
            <a:r>
              <a:rPr lang="en-US" sz="3600" b="1" dirty="0">
                <a:solidFill>
                  <a:srgbClr val="007FA3"/>
                </a:solidFill>
              </a:rPr>
              <a:t>Company-Wide Strategic Planning</a:t>
            </a:r>
            <a:endParaRPr lang="en-US" sz="2000" dirty="0">
              <a:solidFill>
                <a:srgbClr val="007FA3"/>
              </a:solidFill>
            </a:endParaRPr>
          </a:p>
        </p:txBody>
      </p:sp>
      <p:sp>
        <p:nvSpPr>
          <p:cNvPr id="13" name="Content Placeholder 5"/>
          <p:cNvSpPr>
            <a:spLocks noGrp="1"/>
          </p:cNvSpPr>
          <p:nvPr>
            <p:ph idx="1"/>
          </p:nvPr>
        </p:nvSpPr>
        <p:spPr>
          <a:xfrm>
            <a:off x="677129" y="1521468"/>
            <a:ext cx="6261388" cy="2677999"/>
          </a:xfrm>
        </p:spPr>
        <p:txBody>
          <a:bodyPr>
            <a:normAutofit/>
          </a:bodyPr>
          <a:lstStyle/>
          <a:p>
            <a:pPr marL="0" indent="0">
              <a:lnSpc>
                <a:spcPct val="80000"/>
              </a:lnSpc>
              <a:buNone/>
            </a:pPr>
            <a:r>
              <a:rPr lang="en-US" sz="2400" dirty="0">
                <a:solidFill>
                  <a:srgbClr val="000000"/>
                </a:solidFill>
              </a:rPr>
              <a:t>The </a:t>
            </a:r>
            <a:r>
              <a:rPr lang="en-US" sz="2400" b="1" dirty="0">
                <a:solidFill>
                  <a:srgbClr val="000000"/>
                </a:solidFill>
              </a:rPr>
              <a:t>mission statement </a:t>
            </a:r>
            <a:r>
              <a:rPr lang="en-US" sz="2400" dirty="0">
                <a:solidFill>
                  <a:srgbClr val="000000"/>
                </a:solidFill>
              </a:rPr>
              <a:t>is the organization’s purpose; what it wants to accomplish in the larger environment.</a:t>
            </a:r>
          </a:p>
          <a:p>
            <a:pPr indent="-65088">
              <a:buNone/>
            </a:pPr>
            <a:endParaRPr lang="en-US" sz="3200" dirty="0"/>
          </a:p>
          <a:p>
            <a:pPr indent="-65088"/>
            <a:endParaRPr lang="en-US" dirty="0"/>
          </a:p>
        </p:txBody>
      </p:sp>
      <p:pic>
        <p:nvPicPr>
          <p:cNvPr id="2050" name="Picture 2" descr="Image with CVS Health Logo explains its Mission, Strategy, Purpose, and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327" y="1503684"/>
            <a:ext cx="4285863" cy="398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0861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2506134" y="677333"/>
            <a:ext cx="7958666" cy="932777"/>
          </a:xfrm>
        </p:spPr>
        <p:txBody>
          <a:bodyPr>
            <a:noAutofit/>
          </a:bodyPr>
          <a:lstStyle/>
          <a:p>
            <a:r>
              <a:rPr lang="en-US" sz="3600" dirty="0">
                <a:solidFill>
                  <a:srgbClr val="007FA3"/>
                </a:solidFill>
                <a:latin typeface="+mn-lt"/>
              </a:rPr>
              <a:t>Company-Wide Strategic Planning</a:t>
            </a:r>
            <a:endParaRPr lang="en-US" sz="2000" b="0" dirty="0">
              <a:solidFill>
                <a:srgbClr val="007FA3"/>
              </a:solidFill>
              <a:latin typeface="+mn-lt"/>
            </a:endParaRPr>
          </a:p>
        </p:txBody>
      </p:sp>
      <p:sp>
        <p:nvSpPr>
          <p:cNvPr id="3" name="Content Placeholder 2"/>
          <p:cNvSpPr>
            <a:spLocks noGrp="1"/>
          </p:cNvSpPr>
          <p:nvPr>
            <p:ph idx="1"/>
          </p:nvPr>
        </p:nvSpPr>
        <p:spPr>
          <a:xfrm>
            <a:off x="2893101" y="1610110"/>
            <a:ext cx="8139659" cy="574290"/>
          </a:xfrm>
        </p:spPr>
        <p:txBody>
          <a:bodyPr>
            <a:normAutofit/>
          </a:bodyPr>
          <a:lstStyle/>
          <a:p>
            <a:pPr marL="0" indent="0">
              <a:buNone/>
            </a:pPr>
            <a:r>
              <a:rPr lang="en-US" b="1" dirty="0"/>
              <a:t>Setting Company Objectives and Goals</a:t>
            </a:r>
          </a:p>
          <a:p>
            <a:pPr marL="0" indent="0">
              <a:buNone/>
            </a:pPr>
            <a:endParaRPr lang="en-US" b="1" dirty="0"/>
          </a:p>
          <a:p>
            <a:pPr marL="0" indent="0">
              <a:buNone/>
            </a:pPr>
            <a:endParaRPr lang="en-US" dirty="0"/>
          </a:p>
        </p:txBody>
      </p:sp>
      <p:graphicFrame>
        <p:nvGraphicFramePr>
          <p:cNvPr id="7" name="Content Placeholder 5" descr="business and marketing objecives" title="company objectives"/>
          <p:cNvGraphicFramePr>
            <a:graphicFrameLocks noGrp="1"/>
          </p:cNvGraphicFramePr>
          <p:nvPr>
            <p:ph idx="1"/>
            <p:extLst>
              <p:ext uri="{D42A27DB-BD31-4B8C-83A1-F6EECF244321}">
                <p14:modId xmlns:p14="http://schemas.microsoft.com/office/powerpoint/2010/main" val="2172590955"/>
              </p:ext>
            </p:extLst>
          </p:nvPr>
        </p:nvGraphicFramePr>
        <p:xfrm>
          <a:off x="3132665" y="2125134"/>
          <a:ext cx="6324601"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0606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72261" y="681937"/>
            <a:ext cx="10915931" cy="769257"/>
          </a:xfrm>
        </p:spPr>
        <p:txBody>
          <a:bodyPr>
            <a:noAutofit/>
          </a:bodyPr>
          <a:lstStyle/>
          <a:p>
            <a:r>
              <a:rPr lang="en-US" sz="3600" b="1" dirty="0">
                <a:solidFill>
                  <a:srgbClr val="007FA3"/>
                </a:solidFill>
                <a:latin typeface="Calibri" panose="020F0502020204030204" pitchFamily="34" charset="0"/>
              </a:rPr>
              <a:t>Learning Objective 2</a:t>
            </a:r>
          </a:p>
        </p:txBody>
      </p:sp>
      <p:sp>
        <p:nvSpPr>
          <p:cNvPr id="16385" name="Content Placeholder 3"/>
          <p:cNvSpPr>
            <a:spLocks noGrp="1" noChangeArrowheads="1"/>
          </p:cNvSpPr>
          <p:nvPr>
            <p:ph idx="1"/>
          </p:nvPr>
        </p:nvSpPr>
        <p:spPr>
          <a:xfrm>
            <a:off x="872261" y="1776056"/>
            <a:ext cx="10879013" cy="2618963"/>
          </a:xfrm>
        </p:spPr>
        <p:txBody>
          <a:bodyPr>
            <a:noAutofit/>
          </a:bodyPr>
          <a:lstStyle/>
          <a:p>
            <a:pPr marL="0" indent="0">
              <a:buNone/>
            </a:pPr>
            <a:r>
              <a:rPr lang="en-US" sz="2400" dirty="0">
                <a:solidFill>
                  <a:srgbClr val="000000"/>
                </a:solidFill>
              </a:rPr>
              <a:t>Discuss how to design business portfolios and develop growth strategies.</a:t>
            </a: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88183" y="345935"/>
            <a:ext cx="8792973" cy="719014"/>
          </a:xfrm>
        </p:spPr>
        <p:txBody>
          <a:bodyPr>
            <a:noAutofit/>
          </a:bodyPr>
          <a:lstStyle/>
          <a:p>
            <a:r>
              <a:rPr lang="en-US" sz="3600" b="1" dirty="0">
                <a:solidFill>
                  <a:srgbClr val="007FA3"/>
                </a:solidFill>
              </a:rPr>
              <a:t>Designing The Business Portfolio</a:t>
            </a:r>
          </a:p>
        </p:txBody>
      </p:sp>
      <p:sp>
        <p:nvSpPr>
          <p:cNvPr id="13" name="Content Placeholder 5"/>
          <p:cNvSpPr>
            <a:spLocks noGrp="1"/>
          </p:cNvSpPr>
          <p:nvPr>
            <p:ph idx="1"/>
          </p:nvPr>
        </p:nvSpPr>
        <p:spPr>
          <a:xfrm>
            <a:off x="788183" y="1270000"/>
            <a:ext cx="6018525" cy="4165101"/>
          </a:xfrm>
        </p:spPr>
        <p:txBody>
          <a:bodyPr>
            <a:normAutofit/>
          </a:bodyPr>
          <a:lstStyle/>
          <a:p>
            <a:pPr marL="0" indent="0">
              <a:lnSpc>
                <a:spcPct val="100000"/>
              </a:lnSpc>
              <a:buNone/>
            </a:pPr>
            <a:r>
              <a:rPr lang="en-US" sz="2400" b="1" dirty="0">
                <a:solidFill>
                  <a:srgbClr val="000000"/>
                </a:solidFill>
              </a:rPr>
              <a:t>The business portfolio </a:t>
            </a:r>
            <a:r>
              <a:rPr lang="en-US" sz="2400" dirty="0">
                <a:solidFill>
                  <a:srgbClr val="000000"/>
                </a:solidFill>
              </a:rPr>
              <a:t>is the collection</a:t>
            </a:r>
            <a:br>
              <a:rPr lang="en-US" sz="2400" dirty="0">
                <a:solidFill>
                  <a:srgbClr val="000000"/>
                </a:solidFill>
              </a:rPr>
            </a:br>
            <a:r>
              <a:rPr lang="en-US" sz="2400" dirty="0">
                <a:solidFill>
                  <a:srgbClr val="000000"/>
                </a:solidFill>
              </a:rPr>
              <a:t>of businesses and products that make</a:t>
            </a:r>
            <a:br>
              <a:rPr lang="en-US" sz="2400" dirty="0">
                <a:solidFill>
                  <a:srgbClr val="000000"/>
                </a:solidFill>
              </a:rPr>
            </a:br>
            <a:r>
              <a:rPr lang="en-US" sz="2400" dirty="0">
                <a:solidFill>
                  <a:srgbClr val="000000"/>
                </a:solidFill>
              </a:rPr>
              <a:t>up the company.</a:t>
            </a:r>
          </a:p>
          <a:p>
            <a:pPr marL="0" indent="0">
              <a:lnSpc>
                <a:spcPct val="100000"/>
              </a:lnSpc>
              <a:buNone/>
            </a:pPr>
            <a:r>
              <a:rPr lang="en-US" sz="2400" b="1" dirty="0">
                <a:solidFill>
                  <a:srgbClr val="000000"/>
                </a:solidFill>
              </a:rPr>
              <a:t>Portfolio analysis </a:t>
            </a:r>
            <a:r>
              <a:rPr lang="en-US" sz="2400" dirty="0">
                <a:solidFill>
                  <a:srgbClr val="000000"/>
                </a:solidFill>
              </a:rPr>
              <a:t>is a major activity in strategic planning whereby management evaluates the products and businesses that make up the company.</a:t>
            </a:r>
          </a:p>
          <a:p>
            <a:pPr indent="-65088">
              <a:buNone/>
            </a:pPr>
            <a:endParaRPr lang="en-US" dirty="0"/>
          </a:p>
          <a:p>
            <a:pPr indent="-65088"/>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13188" y="1502602"/>
            <a:ext cx="4935936" cy="418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7217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4494</TotalTime>
  <Words>3407</Words>
  <Application>Microsoft Office PowerPoint</Application>
  <PresentationFormat>Widescreen</PresentationFormat>
  <Paragraphs>332</Paragraphs>
  <Slides>35</Slides>
  <Notes>35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35</vt:i4>
      </vt:variant>
    </vt:vector>
  </HeadingPairs>
  <TitlesOfParts>
    <vt:vector size="47" baseType="lpstr">
      <vt:lpstr>ＭＳ Ｐゴシック</vt:lpstr>
      <vt:lpstr>ＭＳ Ｐゴシック</vt:lpstr>
      <vt:lpstr>Arial</vt:lpstr>
      <vt:lpstr>Calibri</vt:lpstr>
      <vt:lpstr>Noto Sans Symbols</vt:lpstr>
      <vt:lpstr>Times New Roman</vt:lpstr>
      <vt:lpstr>Verdana</vt:lpstr>
      <vt:lpstr>ヒラギノ角ゴ Pro W3</vt:lpstr>
      <vt:lpstr>Office Theme</vt:lpstr>
      <vt:lpstr>2_508 Lecture</vt:lpstr>
      <vt:lpstr>1_508 Lecture</vt:lpstr>
      <vt:lpstr>508 Lecture</vt:lpstr>
      <vt:lpstr>Principles of Marketing  Seventeenth Edition</vt:lpstr>
      <vt:lpstr>Learning Objectives</vt:lpstr>
      <vt:lpstr>Learning Objective 1</vt:lpstr>
      <vt:lpstr>Company-Wide Strategic Planning (1 of 3)</vt:lpstr>
      <vt:lpstr>Company-Wide Strategic Planning</vt:lpstr>
      <vt:lpstr>Company-Wide Strategic Planning</vt:lpstr>
      <vt:lpstr>Company-Wide Strategic Planning</vt:lpstr>
      <vt:lpstr>Learning Objective 2</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Designing The Business Portfolio</vt:lpstr>
      <vt:lpstr>Learning Objective 3</vt:lpstr>
      <vt:lpstr>Planning Marketing: Partnering to Build Customer Relationships (1 of 3)</vt:lpstr>
      <vt:lpstr>Planning Marketing: Partnering to Build Customer Relationships (2 of 3)</vt:lpstr>
      <vt:lpstr>Planning Marketing: Partnering to Build Customer Relationships (3 of 3)</vt:lpstr>
      <vt:lpstr>Learning Objective 4</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Marketing Strategy and the Marketing Mix</vt:lpstr>
      <vt:lpstr>Learning Objective 5</vt:lpstr>
      <vt:lpstr>Managing the Marketing Effort</vt:lpstr>
      <vt:lpstr>Managing the Marketing Effort</vt:lpstr>
      <vt:lpstr>Managing the Marketing Effort</vt:lpstr>
      <vt:lpstr>Managing the Marketing Effort</vt:lpstr>
      <vt:lpstr>Measuring and Managing Return on Marketing  Investment</vt:lpstr>
      <vt:lpstr>Measuring and Managing Return on Marketing  Investment</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Faculty</cp:lastModifiedBy>
  <cp:revision>663</cp:revision>
  <dcterms:created xsi:type="dcterms:W3CDTF">2014-08-17T17:56:33Z</dcterms:created>
  <dcterms:modified xsi:type="dcterms:W3CDTF">2020-10-12T08:22:24Z</dcterms:modified>
  <cp:category/>
</cp:coreProperties>
</file>