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48"/>
  </p:notesMasterIdLst>
  <p:sldIdLst>
    <p:sldId id="256" r:id="rId2"/>
    <p:sldId id="257" r:id="rId3"/>
    <p:sldId id="297" r:id="rId4"/>
    <p:sldId id="262" r:id="rId5"/>
    <p:sldId id="258" r:id="rId6"/>
    <p:sldId id="259" r:id="rId7"/>
    <p:sldId id="260" r:id="rId8"/>
    <p:sldId id="301"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90" r:id="rId24"/>
    <p:sldId id="289" r:id="rId25"/>
    <p:sldId id="276" r:id="rId26"/>
    <p:sldId id="277" r:id="rId27"/>
    <p:sldId id="278" r:id="rId28"/>
    <p:sldId id="279" r:id="rId29"/>
    <p:sldId id="280" r:id="rId30"/>
    <p:sldId id="281" r:id="rId31"/>
    <p:sldId id="282" r:id="rId32"/>
    <p:sldId id="283" r:id="rId33"/>
    <p:sldId id="284" r:id="rId34"/>
    <p:sldId id="285" r:id="rId35"/>
    <p:sldId id="291" r:id="rId36"/>
    <p:sldId id="292" r:id="rId37"/>
    <p:sldId id="293" r:id="rId38"/>
    <p:sldId id="286" r:id="rId39"/>
    <p:sldId id="287" r:id="rId40"/>
    <p:sldId id="288" r:id="rId41"/>
    <p:sldId id="294" r:id="rId42"/>
    <p:sldId id="295" r:id="rId43"/>
    <p:sldId id="298" r:id="rId44"/>
    <p:sldId id="299" r:id="rId45"/>
    <p:sldId id="300" r:id="rId46"/>
    <p:sldId id="29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335" autoAdjust="0"/>
  </p:normalViewPr>
  <p:slideViewPr>
    <p:cSldViewPr snapToGrid="0">
      <p:cViewPr varScale="1">
        <p:scale>
          <a:sx n="83" d="100"/>
          <a:sy n="83" d="100"/>
        </p:scale>
        <p:origin x="26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8/22/2022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protected-interna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microsoft.com/en-us/dotnet/csharp/language-reference/keywords/private-protecte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WCF = Windows Communication Foundation</a:t>
            </a:r>
          </a:p>
          <a:p>
            <a:r>
              <a:rPr lang="en-US" dirty="0"/>
              <a:t>Framework</a:t>
            </a:r>
          </a:p>
        </p:txBody>
      </p:sp>
      <p:sp>
        <p:nvSpPr>
          <p:cNvPr id="4" name="Slide Number Placeholder 3"/>
          <p:cNvSpPr>
            <a:spLocks noGrp="1"/>
          </p:cNvSpPr>
          <p:nvPr>
            <p:ph type="sldNum" sz="quarter" idx="5"/>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2765703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Encapsulation v/s abstraction</a:t>
            </a:r>
          </a:p>
          <a:p>
            <a:pPr fontAlgn="base"/>
            <a:r>
              <a:rPr lang="en-US" sz="1200" b="1" i="0" kern="1200" dirty="0">
                <a:solidFill>
                  <a:schemeClr val="tx1"/>
                </a:solidFill>
                <a:effectLst/>
                <a:latin typeface="Arial" panose="020B0604020202020204" pitchFamily="34" charset="0"/>
                <a:ea typeface="+mn-ea"/>
                <a:cs typeface="+mn-cs"/>
              </a:rPr>
              <a:t>Encapsulate</a:t>
            </a:r>
            <a:r>
              <a:rPr lang="en-US" sz="1200" b="0" i="0" kern="1200" dirty="0">
                <a:solidFill>
                  <a:schemeClr val="tx1"/>
                </a:solidFill>
                <a:effectLst/>
                <a:latin typeface="Arial" panose="020B0604020202020204" pitchFamily="34" charset="0"/>
                <a:ea typeface="+mn-ea"/>
                <a:cs typeface="+mn-cs"/>
              </a:rPr>
              <a:t> hides variables or some implementation that may be changed so often </a:t>
            </a:r>
            <a:r>
              <a:rPr lang="en-US" sz="1200" b="1" i="0" kern="1200" dirty="0">
                <a:solidFill>
                  <a:schemeClr val="tx1"/>
                </a:solidFill>
                <a:effectLst/>
                <a:latin typeface="Arial" panose="020B0604020202020204" pitchFamily="34" charset="0"/>
                <a:ea typeface="+mn-ea"/>
                <a:cs typeface="+mn-cs"/>
              </a:rPr>
              <a:t>in a class</a:t>
            </a:r>
            <a:r>
              <a:rPr lang="en-US" sz="1200" b="0" i="0" kern="1200" dirty="0">
                <a:solidFill>
                  <a:schemeClr val="tx1"/>
                </a:solidFill>
                <a:effectLst/>
                <a:latin typeface="Arial" panose="020B0604020202020204" pitchFamily="34" charset="0"/>
                <a:ea typeface="+mn-ea"/>
                <a:cs typeface="+mn-cs"/>
              </a:rPr>
              <a:t> to prevent outsiders access it directly. They must access it via getter and setter methods.</a:t>
            </a:r>
          </a:p>
          <a:p>
            <a:pPr fontAlgn="base"/>
            <a:r>
              <a:rPr lang="en-US" sz="1200" b="1" i="0" kern="1200" dirty="0">
                <a:solidFill>
                  <a:schemeClr val="tx1"/>
                </a:solidFill>
                <a:effectLst/>
                <a:latin typeface="Arial" panose="020B0604020202020204" pitchFamily="34" charset="0"/>
                <a:ea typeface="+mn-ea"/>
                <a:cs typeface="+mn-cs"/>
              </a:rPr>
              <a:t>Abstraction</a:t>
            </a:r>
            <a:r>
              <a:rPr lang="en-US" sz="1200" b="0" i="0" kern="1200" dirty="0">
                <a:solidFill>
                  <a:schemeClr val="tx1"/>
                </a:solidFill>
                <a:effectLst/>
                <a:latin typeface="Arial" panose="020B0604020202020204" pitchFamily="34" charset="0"/>
                <a:ea typeface="+mn-ea"/>
                <a:cs typeface="+mn-cs"/>
              </a:rPr>
              <a:t> is used to hiding something too but in a </a:t>
            </a:r>
            <a:r>
              <a:rPr lang="en-US" sz="1200" b="1" i="0" kern="1200" dirty="0">
                <a:solidFill>
                  <a:schemeClr val="tx1"/>
                </a:solidFill>
                <a:effectLst/>
                <a:latin typeface="Arial" panose="020B0604020202020204" pitchFamily="34" charset="0"/>
                <a:ea typeface="+mn-ea"/>
                <a:cs typeface="+mn-cs"/>
              </a:rPr>
              <a:t>higher degree(class, interface)</a:t>
            </a:r>
            <a:r>
              <a:rPr lang="en-US" sz="1200" b="0" i="0" kern="1200" dirty="0">
                <a:solidFill>
                  <a:schemeClr val="tx1"/>
                </a:solidFill>
                <a:effectLst/>
                <a:latin typeface="Arial" panose="020B0604020202020204" pitchFamily="34" charset="0"/>
                <a:ea typeface="+mn-ea"/>
                <a:cs typeface="+mn-cs"/>
              </a:rPr>
              <a:t>. Clients use an abstract class(or interface) do not care about who or which it was, they just need to know what it can do.</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40</a:t>
            </a:fld>
            <a:endParaRPr lang="en-US"/>
          </a:p>
        </p:txBody>
      </p:sp>
    </p:spTree>
    <p:extLst>
      <p:ext uri="{BB962C8B-B14F-4D97-AF65-F5344CB8AC3E}">
        <p14:creationId xmlns:p14="http://schemas.microsoft.com/office/powerpoint/2010/main" val="383678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 public within same assembly</a:t>
            </a:r>
          </a:p>
          <a:p>
            <a:r>
              <a:rPr lang="en-US" sz="1200" b="0" i="0" u="sng" kern="1200" dirty="0">
                <a:solidFill>
                  <a:schemeClr val="tx1"/>
                </a:solidFill>
                <a:effectLst/>
                <a:latin typeface="Arial" panose="020B0604020202020204" pitchFamily="34" charset="0"/>
                <a:ea typeface="+mn-ea"/>
                <a:cs typeface="+mn-cs"/>
                <a:hlinkClick r:id="rId3"/>
              </a:rPr>
              <a:t>protected internal</a:t>
            </a:r>
            <a:r>
              <a:rPr lang="en-US" sz="1200" b="0" i="0" kern="1200" dirty="0">
                <a:solidFill>
                  <a:schemeClr val="tx1"/>
                </a:solidFill>
                <a:effectLst/>
                <a:latin typeface="Arial" panose="020B0604020202020204" pitchFamily="34" charset="0"/>
                <a:ea typeface="+mn-ea"/>
                <a:cs typeface="+mn-cs"/>
              </a:rPr>
              <a:t> The type or member can be accessed by any code in the assembly in which it is declared, or from within a derived class in another assembly.</a:t>
            </a:r>
          </a:p>
          <a:p>
            <a:r>
              <a:rPr lang="en-US" sz="1200" b="0" i="0" u="sng" kern="1200" dirty="0">
                <a:solidFill>
                  <a:schemeClr val="tx1"/>
                </a:solidFill>
                <a:effectLst/>
                <a:latin typeface="Arial" panose="020B0604020202020204" pitchFamily="34" charset="0"/>
                <a:ea typeface="+mn-ea"/>
                <a:cs typeface="+mn-cs"/>
                <a:hlinkClick r:id="rId4"/>
              </a:rPr>
              <a:t>private protected</a:t>
            </a:r>
            <a:r>
              <a:rPr lang="en-US" sz="1200" b="0" i="0" kern="1200" dirty="0">
                <a:solidFill>
                  <a:schemeClr val="tx1"/>
                </a:solidFill>
                <a:effectLst/>
                <a:latin typeface="Arial" panose="020B0604020202020204" pitchFamily="34" charset="0"/>
                <a:ea typeface="+mn-ea"/>
                <a:cs typeface="+mn-cs"/>
              </a:rPr>
              <a:t> The type or member can be accessed only within its declaring assembly, by code in the same class or in a type that is derived from that class.</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public class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private protected int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0; } </a:t>
            </a:r>
          </a:p>
          <a:p>
            <a:r>
              <a:rPr lang="en-US" sz="1200" b="0" i="0" kern="1200" dirty="0">
                <a:solidFill>
                  <a:schemeClr val="tx1"/>
                </a:solidFill>
                <a:effectLst/>
                <a:latin typeface="Arial" panose="020B0604020202020204" pitchFamily="34" charset="0"/>
                <a:ea typeface="+mn-ea"/>
                <a:cs typeface="+mn-cs"/>
              </a:rPr>
              <a:t>public class DerivedClass1 :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a:t>
            </a:r>
          </a:p>
          <a:p>
            <a:r>
              <a:rPr lang="en-US" sz="1200" b="0" i="0" kern="1200" dirty="0">
                <a:solidFill>
                  <a:schemeClr val="tx1"/>
                </a:solidFill>
                <a:effectLst/>
                <a:latin typeface="Arial" panose="020B0604020202020204" pitchFamily="34" charset="0"/>
                <a:ea typeface="+mn-ea"/>
                <a:cs typeface="+mn-cs"/>
              </a:rPr>
              <a:t>void Access() { </a:t>
            </a:r>
          </a:p>
          <a:p>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a:t>
            </a:r>
            <a:r>
              <a:rPr lang="en-US" sz="1200" b="0" i="0" kern="1200" dirty="0" err="1">
                <a:solidFill>
                  <a:schemeClr val="tx1"/>
                </a:solidFill>
                <a:effectLst/>
                <a:latin typeface="Arial" panose="020B0604020202020204" pitchFamily="34" charset="0"/>
                <a:ea typeface="+mn-ea"/>
                <a:cs typeface="+mn-cs"/>
              </a:rPr>
              <a:t>baseObject</a:t>
            </a:r>
            <a:r>
              <a:rPr lang="en-US" sz="1200" b="0" i="0" kern="1200" dirty="0">
                <a:solidFill>
                  <a:schemeClr val="tx1"/>
                </a:solidFill>
                <a:effectLst/>
                <a:latin typeface="Arial" panose="020B0604020202020204" pitchFamily="34" charset="0"/>
                <a:ea typeface="+mn-ea"/>
                <a:cs typeface="+mn-cs"/>
              </a:rPr>
              <a:t> = new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a:t>
            </a:r>
          </a:p>
          <a:p>
            <a:r>
              <a:rPr lang="en-US" sz="1200" b="0" i="0" kern="1200" dirty="0">
                <a:solidFill>
                  <a:schemeClr val="tx1"/>
                </a:solidFill>
                <a:effectLst/>
                <a:latin typeface="Arial" panose="020B0604020202020204" pitchFamily="34" charset="0"/>
                <a:ea typeface="+mn-ea"/>
                <a:cs typeface="+mn-cs"/>
              </a:rPr>
              <a:t>// Error CS1540</a:t>
            </a:r>
          </a:p>
          <a:p>
            <a:r>
              <a:rPr lang="en-US" sz="1200" b="0" i="0" kern="1200" dirty="0">
                <a:solidFill>
                  <a:schemeClr val="tx1"/>
                </a:solidFill>
                <a:effectLst/>
                <a:latin typeface="Arial" panose="020B0604020202020204" pitchFamily="34" charset="0"/>
                <a:ea typeface="+mn-ea"/>
                <a:cs typeface="+mn-cs"/>
              </a:rPr>
              <a:t> </a:t>
            </a:r>
            <a:r>
              <a:rPr lang="en-US" sz="1200" b="0" i="0" kern="1200" dirty="0" err="1">
                <a:solidFill>
                  <a:schemeClr val="tx1"/>
                </a:solidFill>
                <a:effectLst/>
                <a:latin typeface="Arial" panose="020B0604020202020204" pitchFamily="34" charset="0"/>
                <a:ea typeface="+mn-ea"/>
                <a:cs typeface="+mn-cs"/>
              </a:rPr>
              <a:t>baseObject.myValue</a:t>
            </a:r>
            <a:r>
              <a:rPr lang="en-US" sz="1200" b="0" i="0" kern="1200" dirty="0">
                <a:solidFill>
                  <a:schemeClr val="tx1"/>
                </a:solidFill>
                <a:effectLst/>
                <a:latin typeface="Arial" panose="020B0604020202020204" pitchFamily="34" charset="0"/>
                <a:ea typeface="+mn-ea"/>
                <a:cs typeface="+mn-cs"/>
              </a:rPr>
              <a:t> = 5; </a:t>
            </a:r>
          </a:p>
          <a:p>
            <a:r>
              <a:rPr lang="en-US" sz="1200" b="0" i="0" kern="1200" dirty="0">
                <a:solidFill>
                  <a:schemeClr val="tx1"/>
                </a:solidFill>
                <a:effectLst/>
                <a:latin typeface="Arial" panose="020B0604020202020204" pitchFamily="34" charset="0"/>
                <a:ea typeface="+mn-ea"/>
                <a:cs typeface="+mn-cs"/>
              </a:rPr>
              <a:t>// OK,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5; } }</a:t>
            </a:r>
          </a:p>
          <a:p>
            <a:endParaRPr lang="en-US" sz="1200" b="0" i="0" kern="1200" dirty="0">
              <a:solidFill>
                <a:schemeClr val="tx1"/>
              </a:solidFill>
              <a:effectLst/>
              <a:latin typeface="Arial" panose="020B0604020202020204" pitchFamily="34" charset="0"/>
              <a:ea typeface="+mn-ea"/>
              <a:cs typeface="+mn-cs"/>
            </a:endParaRPr>
          </a:p>
          <a:p>
            <a:r>
              <a:rPr lang="en-US" sz="1200" b="0" i="0" kern="1200" dirty="0">
                <a:solidFill>
                  <a:schemeClr val="tx1"/>
                </a:solidFill>
                <a:effectLst/>
                <a:latin typeface="Arial" panose="020B0604020202020204" pitchFamily="34" charset="0"/>
                <a:ea typeface="+mn-ea"/>
                <a:cs typeface="+mn-cs"/>
              </a:rPr>
              <a:t>class DerivedClass2 : </a:t>
            </a:r>
            <a:r>
              <a:rPr lang="en-US" sz="1200" b="0" i="0" kern="1200" dirty="0" err="1">
                <a:solidFill>
                  <a:schemeClr val="tx1"/>
                </a:solidFill>
                <a:effectLst/>
                <a:latin typeface="Arial" panose="020B0604020202020204" pitchFamily="34" charset="0"/>
                <a:ea typeface="+mn-ea"/>
                <a:cs typeface="+mn-cs"/>
              </a:rPr>
              <a:t>BaseClass</a:t>
            </a:r>
            <a:r>
              <a:rPr lang="en-US" sz="1200" b="0" i="0" kern="1200" dirty="0">
                <a:solidFill>
                  <a:schemeClr val="tx1"/>
                </a:solidFill>
                <a:effectLst/>
                <a:latin typeface="Arial" panose="020B0604020202020204" pitchFamily="34" charset="0"/>
                <a:ea typeface="+mn-ea"/>
                <a:cs typeface="+mn-cs"/>
              </a:rPr>
              <a:t> { </a:t>
            </a:r>
          </a:p>
          <a:p>
            <a:r>
              <a:rPr lang="en-US" sz="1200" b="0" i="0" kern="1200" dirty="0">
                <a:solidFill>
                  <a:schemeClr val="tx1"/>
                </a:solidFill>
                <a:effectLst/>
                <a:latin typeface="Arial" panose="020B0604020202020204" pitchFamily="34" charset="0"/>
                <a:ea typeface="+mn-ea"/>
                <a:cs typeface="+mn-cs"/>
              </a:rPr>
              <a:t>void Access() { </a:t>
            </a:r>
          </a:p>
          <a:p>
            <a:r>
              <a:rPr lang="en-US" sz="1200" b="0" i="0" kern="1200" dirty="0">
                <a:solidFill>
                  <a:schemeClr val="tx1"/>
                </a:solidFill>
                <a:effectLst/>
                <a:latin typeface="Arial" panose="020B0604020202020204" pitchFamily="34" charset="0"/>
                <a:ea typeface="+mn-ea"/>
                <a:cs typeface="+mn-cs"/>
              </a:rPr>
              <a:t>// Error // </a:t>
            </a:r>
            <a:r>
              <a:rPr lang="en-US" sz="1200" b="0" i="0" kern="1200" dirty="0" err="1">
                <a:solidFill>
                  <a:schemeClr val="tx1"/>
                </a:solidFill>
                <a:effectLst/>
                <a:latin typeface="Arial" panose="020B0604020202020204" pitchFamily="34" charset="0"/>
                <a:ea typeface="+mn-ea"/>
                <a:cs typeface="+mn-cs"/>
              </a:rPr>
              <a:t>myValue</a:t>
            </a:r>
            <a:r>
              <a:rPr lang="en-US" sz="1200" b="0" i="0" kern="1200" dirty="0">
                <a:solidFill>
                  <a:schemeClr val="tx1"/>
                </a:solidFill>
                <a:effectLst/>
                <a:latin typeface="Arial" panose="020B0604020202020204" pitchFamily="34" charset="0"/>
                <a:ea typeface="+mn-ea"/>
                <a:cs typeface="+mn-cs"/>
              </a:rPr>
              <a:t> = 10; } }</a:t>
            </a:r>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41</a:t>
            </a:fld>
            <a:endParaRPr lang="en-US"/>
          </a:p>
        </p:txBody>
      </p:sp>
    </p:spTree>
    <p:extLst>
      <p:ext uri="{BB962C8B-B14F-4D97-AF65-F5344CB8AC3E}">
        <p14:creationId xmlns:p14="http://schemas.microsoft.com/office/powerpoint/2010/main" val="128560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sz="1200" dirty="0"/>
              <a:t>OPTIONAL SLIDE, USE IF AUDIENCE HAD NO PREVIOUS EXPOSURE TO .NET</a:t>
            </a:r>
          </a:p>
          <a:p>
            <a:endParaRPr lang="en-GB" altLang="en-US" sz="1200" dirty="0"/>
          </a:p>
          <a:p>
            <a:r>
              <a:rPr lang="en-GB" altLang="en-US" sz="1200" dirty="0"/>
              <a:t>KEY MESSAGE: </a:t>
            </a:r>
          </a:p>
          <a:p>
            <a:r>
              <a:rPr lang="en-GB" altLang="en-US" sz="1200" dirty="0"/>
              <a:t>The .NET Framework is a complete set of technologies that makes it easy to create the next generation of applications. And VS.NET is the set of tools that takes advantage of this infrastructure.</a:t>
            </a:r>
          </a:p>
          <a:p>
            <a:endParaRPr lang="en-GB" altLang="en-US" sz="1200" dirty="0"/>
          </a:p>
          <a:p>
            <a:r>
              <a:rPr lang="en-GB" altLang="en-US" sz="1200" dirty="0"/>
              <a:t>SLIDE SCRIPT:</a:t>
            </a:r>
          </a:p>
          <a:p>
            <a:r>
              <a:rPr lang="en-GB" altLang="en-US" sz="1200" dirty="0"/>
              <a:t>The .NET framework exposes numerous classes to the developer.   These classes allow the development of rich client applications and Web based applications alike.  In the above slide these classes have been divided into 4 areas.</a:t>
            </a:r>
          </a:p>
          <a:p>
            <a:r>
              <a:rPr lang="en-GB" altLang="en-US" sz="1200" dirty="0"/>
              <a:t>ASP.NET provides the core Web infrastructure such as Web Forms for UI based development and Web Services for programmatic interface development, </a:t>
            </a:r>
          </a:p>
          <a:p>
            <a:r>
              <a:rPr lang="en-GB" altLang="en-US" sz="1200" dirty="0"/>
              <a:t>User interface development on the Windows platform can be done using Windows Forms</a:t>
            </a:r>
          </a:p>
          <a:p>
            <a:r>
              <a:rPr lang="en-GB" altLang="en-US" sz="1200" dirty="0"/>
              <a:t>ADO.NET and XML provide the functionality for  data access.</a:t>
            </a:r>
          </a:p>
          <a:p>
            <a:r>
              <a:rPr lang="en-GB" altLang="en-US" sz="1200" dirty="0"/>
              <a:t>Finally, the core base classes provide infrastructure services such as security, transaction management etc.</a:t>
            </a:r>
          </a:p>
          <a:p>
            <a:endParaRPr lang="en-GB" altLang="en-US" sz="1200" dirty="0"/>
          </a:p>
          <a:p>
            <a:r>
              <a:rPr lang="en-GB" altLang="en-US" sz="1200" dirty="0"/>
              <a:t>SLIDE TRANSISTION: Common Language Runtime</a:t>
            </a:r>
          </a:p>
        </p:txBody>
      </p:sp>
      <p:sp>
        <p:nvSpPr>
          <p:cNvPr id="4" name="Slide Number Placeholder 3"/>
          <p:cNvSpPr>
            <a:spLocks noGrp="1"/>
          </p:cNvSpPr>
          <p:nvPr>
            <p:ph type="sldNum" sz="quarter" idx="5"/>
          </p:nvPr>
        </p:nvSpPr>
        <p:spPr/>
        <p:txBody>
          <a:bodyPr/>
          <a:lstStyle/>
          <a:p>
            <a:fld id="{9BAD6DE1-26EE-495E-8F92-5928125F8721}" type="slidenum">
              <a:rPr lang="en-US" smtClean="0"/>
              <a:t>12</a:t>
            </a:fld>
            <a:endParaRPr lang="en-US"/>
          </a:p>
        </p:txBody>
      </p:sp>
    </p:spTree>
    <p:extLst>
      <p:ext uri="{BB962C8B-B14F-4D97-AF65-F5344CB8AC3E}">
        <p14:creationId xmlns:p14="http://schemas.microsoft.com/office/powerpoint/2010/main" val="291974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Object interaction across languages</a:t>
            </a:r>
          </a:p>
          <a:p>
            <a:r>
              <a:rPr lang="en-US" dirty="0"/>
              <a:t>-inheritance</a:t>
            </a:r>
          </a:p>
          <a:p>
            <a:r>
              <a:rPr lang="en-US" dirty="0"/>
              <a:t>-functions</a:t>
            </a:r>
          </a:p>
          <a:p>
            <a:endParaRPr lang="en-US" dirty="0"/>
          </a:p>
          <a:p>
            <a:r>
              <a:rPr lang="en-US" dirty="0"/>
              <a:t>Components and Metadata</a:t>
            </a:r>
          </a:p>
          <a:p>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13</a:t>
            </a:fld>
            <a:endParaRPr lang="en-US"/>
          </a:p>
        </p:txBody>
      </p:sp>
    </p:spTree>
    <p:extLst>
      <p:ext uri="{BB962C8B-B14F-4D97-AF65-F5344CB8AC3E}">
        <p14:creationId xmlns:p14="http://schemas.microsoft.com/office/powerpoint/2010/main" val="3857819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Platform, Language and Architectural independency</a:t>
            </a:r>
          </a:p>
          <a:p>
            <a:endParaRPr lang="en-US" dirty="0"/>
          </a:p>
          <a:p>
            <a:r>
              <a:rPr lang="en-US" sz="1200" b="0" i="0" kern="1200" dirty="0">
                <a:solidFill>
                  <a:schemeClr val="tx1"/>
                </a:solidFill>
                <a:effectLst/>
                <a:latin typeface="+mn-lt"/>
                <a:ea typeface="+mn-ea"/>
                <a:cs typeface="+mn-cs"/>
              </a:rPr>
              <a:t>The key components of CLR includes the following: </a:t>
            </a:r>
          </a:p>
          <a:p>
            <a:r>
              <a:rPr lang="en-US" sz="1200" b="0" i="0" kern="1200" dirty="0">
                <a:solidFill>
                  <a:schemeClr val="tx1"/>
                </a:solidFill>
                <a:effectLst/>
                <a:latin typeface="+mn-lt"/>
                <a:ea typeface="+mn-ea"/>
                <a:cs typeface="+mn-cs"/>
              </a:rPr>
              <a:t>Class Loader - Used to load all classes at run time.</a:t>
            </a:r>
          </a:p>
          <a:p>
            <a:r>
              <a:rPr lang="en-US" sz="1200" b="0" i="0" kern="1200" dirty="0">
                <a:solidFill>
                  <a:schemeClr val="tx1"/>
                </a:solidFill>
                <a:effectLst/>
                <a:latin typeface="+mn-lt"/>
                <a:ea typeface="+mn-ea"/>
                <a:cs typeface="+mn-cs"/>
              </a:rPr>
              <a:t>MSIL to Native code - The Just In Time (JTI) compiler will convert MSIL code into native code. </a:t>
            </a:r>
          </a:p>
          <a:p>
            <a:r>
              <a:rPr lang="en-US" sz="1200" b="0" i="0" kern="1200" dirty="0">
                <a:solidFill>
                  <a:schemeClr val="tx1"/>
                </a:solidFill>
                <a:effectLst/>
                <a:latin typeface="+mn-lt"/>
                <a:ea typeface="+mn-ea"/>
                <a:cs typeface="+mn-cs"/>
              </a:rPr>
              <a:t>Code Manager - It manages the code at run time. </a:t>
            </a:r>
          </a:p>
          <a:p>
            <a:r>
              <a:rPr lang="en-US" sz="1200" b="0" i="0" kern="1200" dirty="0">
                <a:solidFill>
                  <a:schemeClr val="tx1"/>
                </a:solidFill>
                <a:effectLst/>
                <a:latin typeface="+mn-lt"/>
                <a:ea typeface="+mn-ea"/>
                <a:cs typeface="+mn-cs"/>
              </a:rPr>
              <a:t>Garbage Collector - It manages the memory. Collect all unused objects and deallocate them to reduce memory. </a:t>
            </a:r>
          </a:p>
          <a:p>
            <a:r>
              <a:rPr lang="en-US" sz="1200" b="0" i="0" kern="1200" dirty="0">
                <a:solidFill>
                  <a:schemeClr val="tx1"/>
                </a:solidFill>
                <a:effectLst/>
                <a:latin typeface="+mn-lt"/>
                <a:ea typeface="+mn-ea"/>
                <a:cs typeface="+mn-cs"/>
              </a:rPr>
              <a:t>Thread Support - It supports multithreading of our application. </a:t>
            </a:r>
          </a:p>
          <a:p>
            <a:r>
              <a:rPr lang="en-US" sz="1200" b="0" i="0" kern="1200" dirty="0">
                <a:solidFill>
                  <a:schemeClr val="tx1"/>
                </a:solidFill>
                <a:effectLst/>
                <a:latin typeface="+mn-lt"/>
                <a:ea typeface="+mn-ea"/>
                <a:cs typeface="+mn-cs"/>
              </a:rPr>
              <a:t>Exception Handler - It handles exceptions at run time.</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14</a:t>
            </a:fld>
            <a:endParaRPr lang="en-US"/>
          </a:p>
        </p:txBody>
      </p:sp>
    </p:spTree>
    <p:extLst>
      <p:ext uri="{BB962C8B-B14F-4D97-AF65-F5344CB8AC3E}">
        <p14:creationId xmlns:p14="http://schemas.microsoft.com/office/powerpoint/2010/main" val="57031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panose="020B0604020202020204" pitchFamily="34" charset="0"/>
                <a:ea typeface="+mn-ea"/>
                <a:cs typeface="+mn-cs"/>
              </a:rPr>
              <a:t>one rule is that you cannot use multiple inheritance within .NET Framework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CLS is a set of rules that describe in vivid detail the minimal and complete set of features a given .NET-aware compiler must support to produce code that can be hosted by the CLR, while at the same time be accessed in a uniform manner by all languages that target the .NET platform. </a:t>
            </a:r>
            <a:endParaRPr lang="en-PK"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17</a:t>
            </a:fld>
            <a:endParaRPr lang="en-US"/>
          </a:p>
        </p:txBody>
      </p:sp>
    </p:spTree>
    <p:extLst>
      <p:ext uri="{BB962C8B-B14F-4D97-AF65-F5344CB8AC3E}">
        <p14:creationId xmlns:p14="http://schemas.microsoft.com/office/powerpoint/2010/main" val="66251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FCL == Framework Class Library</a:t>
            </a:r>
          </a:p>
          <a:p>
            <a:endParaRPr lang="en-US" dirty="0"/>
          </a:p>
          <a:p>
            <a:r>
              <a:rPr lang="en-US" dirty="0"/>
              <a:t>Base / user defined data types</a:t>
            </a:r>
          </a:p>
          <a:p>
            <a:r>
              <a:rPr lang="en-US" dirty="0"/>
              <a:t>Exception handling</a:t>
            </a:r>
          </a:p>
          <a:p>
            <a:r>
              <a:rPr lang="en-US" dirty="0"/>
              <a:t>Input/ output</a:t>
            </a:r>
          </a:p>
          <a:p>
            <a:r>
              <a:rPr lang="en-US" dirty="0"/>
              <a:t>Data access</a:t>
            </a:r>
          </a:p>
          <a:p>
            <a:r>
              <a:rPr lang="en-US" dirty="0"/>
              <a:t>Support for:</a:t>
            </a:r>
          </a:p>
          <a:p>
            <a:r>
              <a:rPr lang="en-US" dirty="0"/>
              <a:t>	Client based applications</a:t>
            </a:r>
          </a:p>
          <a:p>
            <a:r>
              <a:rPr lang="en-US" dirty="0"/>
              <a:t>	Web based applications</a:t>
            </a:r>
          </a:p>
          <a:p>
            <a:r>
              <a:rPr lang="en-US" dirty="0"/>
              <a:t>	Web services</a:t>
            </a:r>
          </a:p>
        </p:txBody>
      </p:sp>
      <p:sp>
        <p:nvSpPr>
          <p:cNvPr id="4" name="Slide Number Placeholder 3"/>
          <p:cNvSpPr>
            <a:spLocks noGrp="1"/>
          </p:cNvSpPr>
          <p:nvPr>
            <p:ph type="sldNum" sz="quarter" idx="5"/>
          </p:nvPr>
        </p:nvSpPr>
        <p:spPr/>
        <p:txBody>
          <a:bodyPr/>
          <a:lstStyle/>
          <a:p>
            <a:fld id="{9BAD6DE1-26EE-495E-8F92-5928125F8721}" type="slidenum">
              <a:rPr lang="en-US" smtClean="0"/>
              <a:t>18</a:t>
            </a:fld>
            <a:endParaRPr lang="en-US"/>
          </a:p>
        </p:txBody>
      </p:sp>
    </p:spTree>
    <p:extLst>
      <p:ext uri="{BB962C8B-B14F-4D97-AF65-F5344CB8AC3E}">
        <p14:creationId xmlns:p14="http://schemas.microsoft.com/office/powerpoint/2010/main" val="332763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you have a class named </a:t>
            </a:r>
            <a:r>
              <a:rPr lang="en-US" dirty="0" err="1"/>
              <a:t>SportsCar</a:t>
            </a:r>
            <a:r>
              <a:rPr lang="en-US" dirty="0"/>
              <a:t>, the type metadata describes details such as </a:t>
            </a:r>
            <a:r>
              <a:rPr lang="en-US" dirty="0" err="1"/>
              <a:t>SportsCar’s</a:t>
            </a:r>
            <a:r>
              <a:rPr lang="en-US" dirty="0"/>
              <a:t> base class, specifies which interfaces are implemented by </a:t>
            </a:r>
            <a:r>
              <a:rPr lang="en-US" dirty="0" err="1"/>
              <a:t>SportsCar</a:t>
            </a:r>
            <a:r>
              <a:rPr lang="en-US" dirty="0"/>
              <a:t> (if any), and gives full descriptions of each member supported by the </a:t>
            </a:r>
            <a:r>
              <a:rPr lang="en-US" dirty="0" err="1"/>
              <a:t>SportsCar</a:t>
            </a:r>
            <a:r>
              <a:rPr lang="en-US" dirty="0"/>
              <a:t> type. .NET metadata is always present within an assembly and is automatically generated by a .NET-aware language compiler.</a:t>
            </a:r>
          </a:p>
          <a:p>
            <a:r>
              <a:rPr lang="en-US" dirty="0"/>
              <a:t>Finally, in addition to CIL and type metadata, assemblies themselves are also described using metadata, which is officially termed a manifest. </a:t>
            </a:r>
          </a:p>
          <a:p>
            <a:r>
              <a:rPr lang="en-US" dirty="0"/>
              <a:t>The manifest contains information about the current version of the assembly, culture information (used for localizing string and image resources), and a list of all externally referenced assemblies that are required for proper execution. </a:t>
            </a:r>
          </a:p>
          <a:p>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22</a:t>
            </a:fld>
            <a:endParaRPr lang="en-US"/>
          </a:p>
        </p:txBody>
      </p:sp>
    </p:spTree>
    <p:extLst>
      <p:ext uri="{BB962C8B-B14F-4D97-AF65-F5344CB8AC3E}">
        <p14:creationId xmlns:p14="http://schemas.microsoft.com/office/powerpoint/2010/main" val="249518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GB" altLang="en-US" sz="1200" dirty="0"/>
              <a:t>Obviously before the IL code can be executed it must be converted into native binary instructions.  Converted?  Does this mean interpreted?  NO!  The IL code is compiled and not thrown away.  This means that next time the code is requested it is already in the form of  machine instructions and thus this mechanism in the log run is far more efficient than an interpreter for example.</a:t>
            </a:r>
          </a:p>
          <a:p>
            <a:pPr>
              <a:lnSpc>
                <a:spcPct val="80000"/>
              </a:lnSpc>
            </a:pPr>
            <a:endParaRPr lang="en-GB" altLang="en-US" sz="1200" dirty="0"/>
          </a:p>
          <a:p>
            <a:pPr>
              <a:lnSpc>
                <a:spcPct val="80000"/>
              </a:lnSpc>
            </a:pPr>
            <a:r>
              <a:rPr lang="en-GB" altLang="en-US" sz="1200" dirty="0"/>
              <a:t>The compilation is carried out by a JIT (Just In Time) compiler.  Does the compiler compile all of the code in one go?  The answer to this question is NO.  If this approach was taken there would be a long delay during the applications initialisation, and realistically not all the code within the module will be required in one go.  Instead, when the code is loaded a ‘stub’ is connected to each method. When a  method is called via the stub the compiler generates the binary native code.  This mechanism goes a long way to describing why the compiler is called a ‘JIT’ compiler.</a:t>
            </a:r>
          </a:p>
          <a:p>
            <a:pPr>
              <a:lnSpc>
                <a:spcPct val="80000"/>
              </a:lnSpc>
            </a:pPr>
            <a:endParaRPr lang="en-GB" altLang="en-US" sz="1200" dirty="0"/>
          </a:p>
          <a:p>
            <a:pPr>
              <a:lnSpc>
                <a:spcPct val="80000"/>
              </a:lnSpc>
            </a:pPr>
            <a:r>
              <a:rPr lang="en-GB" altLang="en-US" sz="1200" dirty="0"/>
              <a:t>Compiled code is only saved in the same process (run) of an application.  And even then it's not guaranteed.  we do what's called "code-pitching" which means we through away cold (or little used) JITed code if memory pressure requires it.    We do persisted JITed code in the install time scenario.</a:t>
            </a:r>
          </a:p>
          <a:p>
            <a:pPr>
              <a:lnSpc>
                <a:spcPct val="80000"/>
              </a:lnSpc>
            </a:pPr>
            <a:endParaRPr lang="en-GB" altLang="en-US" sz="1200" dirty="0"/>
          </a:p>
          <a:p>
            <a:pPr>
              <a:lnSpc>
                <a:spcPct val="80000"/>
              </a:lnSpc>
            </a:pPr>
            <a:r>
              <a:rPr lang="en-GB" altLang="en-US" sz="1200" dirty="0"/>
              <a:t>The benefit for to this system is obviously portability</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26</a:t>
            </a:fld>
            <a:endParaRPr lang="en-US"/>
          </a:p>
        </p:txBody>
      </p:sp>
    </p:spTree>
    <p:extLst>
      <p:ext uri="{BB962C8B-B14F-4D97-AF65-F5344CB8AC3E}">
        <p14:creationId xmlns:p14="http://schemas.microsoft.com/office/powerpoint/2010/main" val="204324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in-line, not heap allocated</a:t>
            </a:r>
          </a:p>
          <a:p>
            <a:r>
              <a:rPr lang="en-US" dirty="0"/>
              <a:t>More efficient use of memory</a:t>
            </a:r>
          </a:p>
          <a:p>
            <a:r>
              <a:rPr lang="en-US" dirty="0"/>
              <a:t>No heap allocation, lesser need for garbage collection</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31</a:t>
            </a:fld>
            <a:endParaRPr lang="en-US"/>
          </a:p>
        </p:txBody>
      </p:sp>
    </p:spTree>
    <p:extLst>
      <p:ext uri="{BB962C8B-B14F-4D97-AF65-F5344CB8AC3E}">
        <p14:creationId xmlns:p14="http://schemas.microsoft.com/office/powerpoint/2010/main" val="409994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8/22/2022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8/22/2022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8/22/2022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beeha.sattar@nu.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01</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91EF-A9D4-4FBC-82D6-E9B37BEF3038}"/>
              </a:ext>
            </a:extLst>
          </p:cNvPr>
          <p:cNvSpPr>
            <a:spLocks noGrp="1"/>
          </p:cNvSpPr>
          <p:nvPr>
            <p:ph type="title"/>
          </p:nvPr>
        </p:nvSpPr>
        <p:spPr/>
        <p:txBody>
          <a:bodyPr/>
          <a:lstStyle/>
          <a:p>
            <a:r>
              <a:rPr lang="en-US" dirty="0"/>
              <a:t>Tools Required</a:t>
            </a:r>
          </a:p>
        </p:txBody>
      </p:sp>
      <p:sp>
        <p:nvSpPr>
          <p:cNvPr id="3" name="Content Placeholder 2">
            <a:extLst>
              <a:ext uri="{FF2B5EF4-FFF2-40B4-BE49-F238E27FC236}">
                <a16:creationId xmlns:a16="http://schemas.microsoft.com/office/drawing/2014/main" id="{5A0CFC35-B64B-404A-9F93-E476A6C1D7A8}"/>
              </a:ext>
            </a:extLst>
          </p:cNvPr>
          <p:cNvSpPr>
            <a:spLocks noGrp="1"/>
          </p:cNvSpPr>
          <p:nvPr>
            <p:ph idx="1"/>
          </p:nvPr>
        </p:nvSpPr>
        <p:spPr/>
        <p:txBody>
          <a:bodyPr/>
          <a:lstStyle/>
          <a:p>
            <a:pPr>
              <a:buFont typeface="Courier New" panose="02070309020205020404" pitchFamily="49" charset="0"/>
              <a:buChar char="o"/>
            </a:pPr>
            <a:r>
              <a:rPr lang="en-US" dirty="0"/>
              <a:t>   Visual Studio (VS 2017/2019/Code)</a:t>
            </a:r>
          </a:p>
          <a:p>
            <a:pPr lvl="1">
              <a:buFont typeface="Courier New" panose="02070309020205020404" pitchFamily="49" charset="0"/>
              <a:buChar char="o"/>
            </a:pPr>
            <a:r>
              <a:rPr lang="en-US" dirty="0"/>
              <a:t>  Windows Application</a:t>
            </a:r>
          </a:p>
          <a:p>
            <a:pPr lvl="1">
              <a:buFont typeface="Courier New" panose="02070309020205020404" pitchFamily="49" charset="0"/>
              <a:buChar char="o"/>
            </a:pPr>
            <a:r>
              <a:rPr lang="en-US" dirty="0"/>
              <a:t>  Windows Service</a:t>
            </a:r>
          </a:p>
          <a:p>
            <a:pPr lvl="1">
              <a:buFont typeface="Courier New" panose="02070309020205020404" pitchFamily="49" charset="0"/>
              <a:buChar char="o"/>
            </a:pPr>
            <a:r>
              <a:rPr lang="en-US" dirty="0"/>
              <a:t>  Web Application (</a:t>
            </a:r>
            <a:r>
              <a:rPr lang="en-US" dirty="0" err="1"/>
              <a:t>ASP.Net</a:t>
            </a:r>
            <a:r>
              <a:rPr lang="en-US" dirty="0"/>
              <a:t>)</a:t>
            </a:r>
          </a:p>
          <a:p>
            <a:pPr lvl="1">
              <a:buFont typeface="Courier New" panose="02070309020205020404" pitchFamily="49" charset="0"/>
              <a:buChar char="o"/>
            </a:pPr>
            <a:r>
              <a:rPr lang="en-US" dirty="0"/>
              <a:t>  Web Service (ASMX)</a:t>
            </a:r>
          </a:p>
          <a:p>
            <a:pPr lvl="1">
              <a:buFont typeface="Courier New" panose="02070309020205020404" pitchFamily="49" charset="0"/>
              <a:buChar char="o"/>
            </a:pPr>
            <a:r>
              <a:rPr lang="en-US" dirty="0"/>
              <a:t>  WCF</a:t>
            </a:r>
          </a:p>
          <a:p>
            <a:pPr lvl="1">
              <a:buFont typeface="Courier New" panose="02070309020205020404" pitchFamily="49" charset="0"/>
              <a:buChar char="o"/>
            </a:pPr>
            <a:r>
              <a:rPr lang="en-US" dirty="0"/>
              <a:t>  WEB API</a:t>
            </a:r>
          </a:p>
          <a:p>
            <a:pPr>
              <a:buFont typeface="Courier New" panose="02070309020205020404" pitchFamily="49" charset="0"/>
              <a:buChar char="o"/>
            </a:pPr>
            <a:r>
              <a:rPr lang="en-US" dirty="0"/>
              <a:t>   SQL Server ( SQL Server 2014+ Professional or Enterprise Edition)</a:t>
            </a:r>
          </a:p>
          <a:p>
            <a:endParaRPr lang="en-US" dirty="0"/>
          </a:p>
        </p:txBody>
      </p:sp>
    </p:spTree>
    <p:extLst>
      <p:ext uri="{BB962C8B-B14F-4D97-AF65-F5344CB8AC3E}">
        <p14:creationId xmlns:p14="http://schemas.microsoft.com/office/powerpoint/2010/main" val="174526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93AC-1BBD-403A-832C-D9832340364D}"/>
              </a:ext>
            </a:extLst>
          </p:cNvPr>
          <p:cNvSpPr>
            <a:spLocks noGrp="1"/>
          </p:cNvSpPr>
          <p:nvPr>
            <p:ph type="title"/>
          </p:nvPr>
        </p:nvSpPr>
        <p:spPr/>
        <p:txBody>
          <a:bodyPr>
            <a:normAutofit/>
          </a:bodyPr>
          <a:lstStyle/>
          <a:p>
            <a:pPr algn="ctr"/>
            <a:r>
              <a:rPr lang="en-US" sz="4000" dirty="0"/>
              <a:t>What is an Information Processing Technique?</a:t>
            </a:r>
          </a:p>
        </p:txBody>
      </p:sp>
      <p:sp>
        <p:nvSpPr>
          <p:cNvPr id="3" name="Content Placeholder 2">
            <a:extLst>
              <a:ext uri="{FF2B5EF4-FFF2-40B4-BE49-F238E27FC236}">
                <a16:creationId xmlns:a16="http://schemas.microsoft.com/office/drawing/2014/main" id="{3EBE66A2-1423-47C3-8C37-B042971F3753}"/>
              </a:ext>
            </a:extLst>
          </p:cNvPr>
          <p:cNvSpPr>
            <a:spLocks noGrp="1"/>
          </p:cNvSpPr>
          <p:nvPr>
            <p:ph idx="1"/>
          </p:nvPr>
        </p:nvSpPr>
        <p:spPr/>
        <p:txBody>
          <a:bodyPr/>
          <a:lstStyle/>
          <a:p>
            <a:endParaRPr lang="en-US" dirty="0"/>
          </a:p>
          <a:p>
            <a:r>
              <a:rPr lang="en-US" sz="2400" dirty="0"/>
              <a:t>Choosing technology efficiently based on the scenario under consideration.</a:t>
            </a:r>
          </a:p>
          <a:p>
            <a:endParaRPr lang="en-US" sz="2400" dirty="0"/>
          </a:p>
          <a:p>
            <a:r>
              <a:rPr lang="en-US" sz="2400" dirty="0"/>
              <a:t>Examples include, choosing from: </a:t>
            </a:r>
          </a:p>
          <a:p>
            <a:pPr lvl="1"/>
            <a:r>
              <a:rPr lang="en-US" sz="2000" dirty="0"/>
              <a:t>Different sorting algorithms</a:t>
            </a:r>
          </a:p>
          <a:p>
            <a:pPr lvl="1"/>
            <a:r>
              <a:rPr lang="en-US" sz="2000" dirty="0"/>
              <a:t>Databases, types of joins</a:t>
            </a:r>
          </a:p>
          <a:p>
            <a:pPr lvl="1"/>
            <a:r>
              <a:rPr lang="en-US" sz="2000" dirty="0"/>
              <a:t>Different Web Services, WCF or Web APIs</a:t>
            </a:r>
          </a:p>
        </p:txBody>
      </p:sp>
    </p:spTree>
    <p:extLst>
      <p:ext uri="{BB962C8B-B14F-4D97-AF65-F5344CB8AC3E}">
        <p14:creationId xmlns:p14="http://schemas.microsoft.com/office/powerpoint/2010/main" val="94612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11C6-ECD5-4F67-BCA5-93992D5806B2}"/>
              </a:ext>
            </a:extLst>
          </p:cNvPr>
          <p:cNvSpPr>
            <a:spLocks noGrp="1"/>
          </p:cNvSpPr>
          <p:nvPr>
            <p:ph type="title"/>
          </p:nvPr>
        </p:nvSpPr>
        <p:spPr/>
        <p:txBody>
          <a:bodyPr/>
          <a:lstStyle/>
          <a:p>
            <a:r>
              <a:rPr lang="en-US" dirty="0"/>
              <a:t>The .NET Framework</a:t>
            </a:r>
          </a:p>
        </p:txBody>
      </p:sp>
      <p:sp>
        <p:nvSpPr>
          <p:cNvPr id="4" name="Rectangle: Rounded Corners 3">
            <a:extLst>
              <a:ext uri="{FF2B5EF4-FFF2-40B4-BE49-F238E27FC236}">
                <a16:creationId xmlns:a16="http://schemas.microsoft.com/office/drawing/2014/main" id="{3655EBA9-58BB-4CEA-AA5C-CF39119E35FD}"/>
              </a:ext>
            </a:extLst>
          </p:cNvPr>
          <p:cNvSpPr/>
          <p:nvPr/>
        </p:nvSpPr>
        <p:spPr>
          <a:xfrm>
            <a:off x="822959"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VB</a:t>
            </a:r>
          </a:p>
        </p:txBody>
      </p:sp>
      <p:sp>
        <p:nvSpPr>
          <p:cNvPr id="5" name="Rectangle: Rounded Corners 4">
            <a:extLst>
              <a:ext uri="{FF2B5EF4-FFF2-40B4-BE49-F238E27FC236}">
                <a16:creationId xmlns:a16="http://schemas.microsoft.com/office/drawing/2014/main" id="{29067B4B-D6CA-4FD5-9A5D-6D91D8A48CC2}"/>
              </a:ext>
            </a:extLst>
          </p:cNvPr>
          <p:cNvSpPr/>
          <p:nvPr/>
        </p:nvSpPr>
        <p:spPr>
          <a:xfrm>
            <a:off x="2054146"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6" name="Rectangle: Rounded Corners 5">
            <a:extLst>
              <a:ext uri="{FF2B5EF4-FFF2-40B4-BE49-F238E27FC236}">
                <a16:creationId xmlns:a16="http://schemas.microsoft.com/office/drawing/2014/main" id="{5ECB1D6D-84EF-4A0A-8102-557FB7BCA30C}"/>
              </a:ext>
            </a:extLst>
          </p:cNvPr>
          <p:cNvSpPr/>
          <p:nvPr/>
        </p:nvSpPr>
        <p:spPr>
          <a:xfrm>
            <a:off x="3285333"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7" name="Rectangle: Rounded Corners 6">
            <a:extLst>
              <a:ext uri="{FF2B5EF4-FFF2-40B4-BE49-F238E27FC236}">
                <a16:creationId xmlns:a16="http://schemas.microsoft.com/office/drawing/2014/main" id="{2553B65B-DBEE-4217-9093-A6F6FFCB825A}"/>
              </a:ext>
            </a:extLst>
          </p:cNvPr>
          <p:cNvSpPr/>
          <p:nvPr/>
        </p:nvSpPr>
        <p:spPr>
          <a:xfrm>
            <a:off x="4516520"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JScript</a:t>
            </a:r>
          </a:p>
        </p:txBody>
      </p:sp>
      <p:sp>
        <p:nvSpPr>
          <p:cNvPr id="8" name="Rectangle: Rounded Corners 7">
            <a:extLst>
              <a:ext uri="{FF2B5EF4-FFF2-40B4-BE49-F238E27FC236}">
                <a16:creationId xmlns:a16="http://schemas.microsoft.com/office/drawing/2014/main" id="{87D084B0-9908-4248-813C-24497EEB6EFF}"/>
              </a:ext>
            </a:extLst>
          </p:cNvPr>
          <p:cNvSpPr/>
          <p:nvPr/>
        </p:nvSpPr>
        <p:spPr>
          <a:xfrm>
            <a:off x="5747707" y="1845734"/>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9" name="Rectangle: Rounded Corners 8">
            <a:extLst>
              <a:ext uri="{FF2B5EF4-FFF2-40B4-BE49-F238E27FC236}">
                <a16:creationId xmlns:a16="http://schemas.microsoft.com/office/drawing/2014/main" id="{EABD20CC-351D-411E-9ED1-DA6ED0A3D91E}"/>
              </a:ext>
            </a:extLst>
          </p:cNvPr>
          <p:cNvSpPr/>
          <p:nvPr/>
        </p:nvSpPr>
        <p:spPr>
          <a:xfrm>
            <a:off x="7089854" y="1845734"/>
            <a:ext cx="1276906" cy="402336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0" name="Rectangle: Rounded Corners 9">
            <a:extLst>
              <a:ext uri="{FF2B5EF4-FFF2-40B4-BE49-F238E27FC236}">
                <a16:creationId xmlns:a16="http://schemas.microsoft.com/office/drawing/2014/main" id="{E884A4ED-B931-48E1-BDCE-BA2CBD093540}"/>
              </a:ext>
            </a:extLst>
          </p:cNvPr>
          <p:cNvSpPr/>
          <p:nvPr/>
        </p:nvSpPr>
        <p:spPr>
          <a:xfrm>
            <a:off x="822958" y="2350880"/>
            <a:ext cx="6043605"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Common Language Specification</a:t>
            </a:r>
          </a:p>
        </p:txBody>
      </p:sp>
      <p:sp>
        <p:nvSpPr>
          <p:cNvPr id="11" name="Rectangle: Rounded Corners 10">
            <a:extLst>
              <a:ext uri="{FF2B5EF4-FFF2-40B4-BE49-F238E27FC236}">
                <a16:creationId xmlns:a16="http://schemas.microsoft.com/office/drawing/2014/main" id="{C66FF6DB-8972-4CFE-8781-D74B9468D65F}"/>
              </a:ext>
            </a:extLst>
          </p:cNvPr>
          <p:cNvSpPr/>
          <p:nvPr/>
        </p:nvSpPr>
        <p:spPr>
          <a:xfrm>
            <a:off x="822958" y="2907587"/>
            <a:ext cx="3581232" cy="873303"/>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ASP.NET: Web Services</a:t>
            </a:r>
          </a:p>
          <a:p>
            <a:pPr algn="ctr"/>
            <a:r>
              <a:rPr lang="en-US" b="1" dirty="0">
                <a:solidFill>
                  <a:schemeClr val="tx1"/>
                </a:solidFill>
              </a:rPr>
              <a:t>And Web Forms</a:t>
            </a:r>
          </a:p>
        </p:txBody>
      </p:sp>
      <p:sp>
        <p:nvSpPr>
          <p:cNvPr id="12" name="Rectangle: Rounded Corners 11">
            <a:extLst>
              <a:ext uri="{FF2B5EF4-FFF2-40B4-BE49-F238E27FC236}">
                <a16:creationId xmlns:a16="http://schemas.microsoft.com/office/drawing/2014/main" id="{830A4B67-6CB5-4FBE-82AC-20E05CE179A7}"/>
              </a:ext>
            </a:extLst>
          </p:cNvPr>
          <p:cNvSpPr/>
          <p:nvPr/>
        </p:nvSpPr>
        <p:spPr>
          <a:xfrm>
            <a:off x="4516520" y="2907586"/>
            <a:ext cx="2350043" cy="873303"/>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Windows</a:t>
            </a:r>
          </a:p>
          <a:p>
            <a:pPr algn="ctr"/>
            <a:r>
              <a:rPr lang="en-US" b="1" dirty="0">
                <a:solidFill>
                  <a:schemeClr val="tx1"/>
                </a:solidFill>
              </a:rPr>
              <a:t>Forms</a:t>
            </a:r>
          </a:p>
        </p:txBody>
      </p:sp>
      <p:sp>
        <p:nvSpPr>
          <p:cNvPr id="13" name="Rectangle: Rounded Corners 12">
            <a:extLst>
              <a:ext uri="{FF2B5EF4-FFF2-40B4-BE49-F238E27FC236}">
                <a16:creationId xmlns:a16="http://schemas.microsoft.com/office/drawing/2014/main" id="{FF4EE849-50B1-4411-9820-B470F4F74332}"/>
              </a:ext>
            </a:extLst>
          </p:cNvPr>
          <p:cNvSpPr/>
          <p:nvPr/>
        </p:nvSpPr>
        <p:spPr>
          <a:xfrm>
            <a:off x="822958" y="3933118"/>
            <a:ext cx="5997886"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ADO.NET Data and XML</a:t>
            </a:r>
          </a:p>
        </p:txBody>
      </p:sp>
      <p:sp>
        <p:nvSpPr>
          <p:cNvPr id="18" name="Rectangle: Rounded Corners 17">
            <a:extLst>
              <a:ext uri="{FF2B5EF4-FFF2-40B4-BE49-F238E27FC236}">
                <a16:creationId xmlns:a16="http://schemas.microsoft.com/office/drawing/2014/main" id="{971733CF-BAC4-46C2-8565-4121C1EFDD9A}"/>
              </a:ext>
            </a:extLst>
          </p:cNvPr>
          <p:cNvSpPr/>
          <p:nvPr/>
        </p:nvSpPr>
        <p:spPr>
          <a:xfrm>
            <a:off x="822958" y="4486040"/>
            <a:ext cx="5997886"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Class Library</a:t>
            </a:r>
          </a:p>
        </p:txBody>
      </p:sp>
      <p:sp>
        <p:nvSpPr>
          <p:cNvPr id="19" name="Rectangle: Rounded Corners 18">
            <a:extLst>
              <a:ext uri="{FF2B5EF4-FFF2-40B4-BE49-F238E27FC236}">
                <a16:creationId xmlns:a16="http://schemas.microsoft.com/office/drawing/2014/main" id="{759F4887-1687-44DB-AA4A-A3D0AF88E214}"/>
              </a:ext>
            </a:extLst>
          </p:cNvPr>
          <p:cNvSpPr/>
          <p:nvPr/>
        </p:nvSpPr>
        <p:spPr>
          <a:xfrm>
            <a:off x="822958" y="5044782"/>
            <a:ext cx="5997886" cy="825699"/>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Common Language Runtime</a:t>
            </a:r>
          </a:p>
        </p:txBody>
      </p:sp>
      <p:sp>
        <p:nvSpPr>
          <p:cNvPr id="20" name="TextBox 19">
            <a:extLst>
              <a:ext uri="{FF2B5EF4-FFF2-40B4-BE49-F238E27FC236}">
                <a16:creationId xmlns:a16="http://schemas.microsoft.com/office/drawing/2014/main" id="{195D8414-1E06-40E8-8632-FC13029389C7}"/>
              </a:ext>
            </a:extLst>
          </p:cNvPr>
          <p:cNvSpPr txBox="1"/>
          <p:nvPr/>
        </p:nvSpPr>
        <p:spPr>
          <a:xfrm rot="5400000">
            <a:off x="6606283" y="3534248"/>
            <a:ext cx="2006201" cy="646331"/>
          </a:xfrm>
          <a:prstGeom prst="rect">
            <a:avLst/>
          </a:prstGeom>
          <a:noFill/>
        </p:spPr>
        <p:txBody>
          <a:bodyPr wrap="square" rtlCol="0">
            <a:spAutoFit/>
          </a:bodyPr>
          <a:lstStyle/>
          <a:p>
            <a:r>
              <a:rPr lang="en-US" b="1" dirty="0"/>
              <a:t>Visual Studio .NET</a:t>
            </a:r>
          </a:p>
          <a:p>
            <a:endParaRPr lang="en-US" dirty="0"/>
          </a:p>
        </p:txBody>
      </p:sp>
    </p:spTree>
    <p:extLst>
      <p:ext uri="{BB962C8B-B14F-4D97-AF65-F5344CB8AC3E}">
        <p14:creationId xmlns:p14="http://schemas.microsoft.com/office/powerpoint/2010/main" val="271586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4B19-2680-4854-837A-AD55C2043274}"/>
              </a:ext>
            </a:extLst>
          </p:cNvPr>
          <p:cNvSpPr>
            <a:spLocks noGrp="1"/>
          </p:cNvSpPr>
          <p:nvPr>
            <p:ph type="title"/>
          </p:nvPr>
        </p:nvSpPr>
        <p:spPr>
          <a:xfrm>
            <a:off x="822959" y="263527"/>
            <a:ext cx="7663495" cy="1450757"/>
          </a:xfrm>
        </p:spPr>
        <p:txBody>
          <a:bodyPr>
            <a:normAutofit/>
          </a:bodyPr>
          <a:lstStyle/>
          <a:p>
            <a:r>
              <a:rPr lang="en-US" dirty="0"/>
              <a:t>Common Language Runtime </a:t>
            </a:r>
          </a:p>
        </p:txBody>
      </p:sp>
      <p:sp>
        <p:nvSpPr>
          <p:cNvPr id="3" name="Content Placeholder 2">
            <a:extLst>
              <a:ext uri="{FF2B5EF4-FFF2-40B4-BE49-F238E27FC236}">
                <a16:creationId xmlns:a16="http://schemas.microsoft.com/office/drawing/2014/main" id="{3A0623BB-23B3-401D-BD42-9DCC3A7F6183}"/>
              </a:ext>
            </a:extLst>
          </p:cNvPr>
          <p:cNvSpPr>
            <a:spLocks noGrp="1"/>
          </p:cNvSpPr>
          <p:nvPr>
            <p:ph idx="1"/>
          </p:nvPr>
        </p:nvSpPr>
        <p:spPr/>
        <p:txBody>
          <a:bodyPr>
            <a:normAutofit/>
          </a:bodyPr>
          <a:lstStyle/>
          <a:p>
            <a:pPr>
              <a:buFont typeface="Arial" panose="020B0604020202020204" pitchFamily="34" charset="0"/>
              <a:buChar char="•"/>
            </a:pPr>
            <a:r>
              <a:rPr lang="en-US" sz="2400" dirty="0"/>
              <a:t> The primary role of the CLR is to locate, load, and manage .NET objects. </a:t>
            </a:r>
          </a:p>
          <a:p>
            <a:pPr>
              <a:buFont typeface="Arial" panose="020B0604020202020204" pitchFamily="34" charset="0"/>
              <a:buChar char="•"/>
            </a:pPr>
            <a:r>
              <a:rPr lang="en-US" sz="2400" dirty="0"/>
              <a:t> The CLR also takes care of a number of low-level details such as memory management, application hosting, coordinating threads, and performing basic security checks.</a:t>
            </a:r>
          </a:p>
          <a:p>
            <a:pPr>
              <a:buFont typeface="Arial" panose="020B0604020202020204" pitchFamily="34" charset="0"/>
              <a:buChar char="•"/>
            </a:pPr>
            <a:r>
              <a:rPr lang="en-US" sz="2400" dirty="0"/>
              <a:t> Common Classes for all Languages</a:t>
            </a:r>
          </a:p>
          <a:p>
            <a:pPr>
              <a:buFont typeface="Arial" panose="020B0604020202020204" pitchFamily="34" charset="0"/>
              <a:buChar char="•"/>
            </a:pPr>
            <a:r>
              <a:rPr lang="en-US" sz="2400" dirty="0"/>
              <a:t> Common Types for all Languages</a:t>
            </a:r>
          </a:p>
          <a:p>
            <a:pPr>
              <a:buFont typeface="Arial" panose="020B0604020202020204" pitchFamily="34" charset="0"/>
              <a:buChar char="•"/>
            </a:pPr>
            <a:r>
              <a:rPr lang="en-US" sz="2400" dirty="0"/>
              <a:t> Runtime Controls Compilation to Machine Code</a:t>
            </a:r>
          </a:p>
          <a:p>
            <a:pPr>
              <a:buFont typeface="Arial" panose="020B0604020202020204" pitchFamily="34" charset="0"/>
              <a:buChar char="•"/>
            </a:pPr>
            <a:r>
              <a:rPr lang="en-US" sz="2400" dirty="0"/>
              <a:t> Assemblies</a:t>
            </a:r>
          </a:p>
        </p:txBody>
      </p:sp>
    </p:spTree>
    <p:extLst>
      <p:ext uri="{BB962C8B-B14F-4D97-AF65-F5344CB8AC3E}">
        <p14:creationId xmlns:p14="http://schemas.microsoft.com/office/powerpoint/2010/main" val="10302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086E-BB27-40F1-A431-7C0831EF5DB1}"/>
              </a:ext>
            </a:extLst>
          </p:cNvPr>
          <p:cNvSpPr>
            <a:spLocks noGrp="1"/>
          </p:cNvSpPr>
          <p:nvPr>
            <p:ph type="title"/>
          </p:nvPr>
        </p:nvSpPr>
        <p:spPr>
          <a:xfrm>
            <a:off x="822959" y="286604"/>
            <a:ext cx="7735413" cy="1450757"/>
          </a:xfrm>
        </p:spPr>
        <p:txBody>
          <a:bodyPr/>
          <a:lstStyle/>
          <a:p>
            <a:r>
              <a:rPr lang="en-US" dirty="0"/>
              <a:t>Common Language Runtime </a:t>
            </a:r>
          </a:p>
        </p:txBody>
      </p:sp>
      <p:sp>
        <p:nvSpPr>
          <p:cNvPr id="3" name="Content Placeholder 2">
            <a:extLst>
              <a:ext uri="{FF2B5EF4-FFF2-40B4-BE49-F238E27FC236}">
                <a16:creationId xmlns:a16="http://schemas.microsoft.com/office/drawing/2014/main" id="{0D679E76-EFD8-4578-AFE7-F6494BEF47D8}"/>
              </a:ext>
            </a:extLst>
          </p:cNvPr>
          <p:cNvSpPr>
            <a:spLocks noGrp="1"/>
          </p:cNvSpPr>
          <p:nvPr>
            <p:ph idx="1"/>
          </p:nvPr>
        </p:nvSpPr>
        <p:spPr/>
        <p:txBody>
          <a:bodyPr>
            <a:normAutofit/>
          </a:bodyPr>
          <a:lstStyle/>
          <a:p>
            <a:pPr marL="0" indent="0">
              <a:buNone/>
            </a:pPr>
            <a:endParaRPr lang="en-US" sz="2400" dirty="0"/>
          </a:p>
          <a:p>
            <a:pPr>
              <a:buFont typeface="Arial" panose="020B0604020202020204" pitchFamily="34" charset="0"/>
              <a:buChar char="•"/>
            </a:pPr>
            <a:r>
              <a:rPr lang="en-US" sz="2400" dirty="0"/>
              <a:t> Runtime uses metadata to:</a:t>
            </a:r>
          </a:p>
          <a:p>
            <a:pPr lvl="2">
              <a:buFont typeface="Wingdings" panose="05000000000000000000" pitchFamily="2" charset="2"/>
              <a:buChar char="Ø"/>
            </a:pPr>
            <a:r>
              <a:rPr lang="en-US" sz="1800" dirty="0"/>
              <a:t> </a:t>
            </a:r>
            <a:r>
              <a:rPr lang="en-US" sz="2000" dirty="0"/>
              <a:t>Locate and load classes</a:t>
            </a:r>
          </a:p>
          <a:p>
            <a:pPr lvl="2">
              <a:buFont typeface="Wingdings" panose="05000000000000000000" pitchFamily="2" charset="2"/>
              <a:buChar char="Ø"/>
            </a:pPr>
            <a:r>
              <a:rPr lang="en-US" sz="2000" dirty="0"/>
              <a:t> Resolve method invocations</a:t>
            </a:r>
          </a:p>
          <a:p>
            <a:pPr lvl="2">
              <a:buFont typeface="Wingdings" panose="05000000000000000000" pitchFamily="2" charset="2"/>
              <a:buChar char="Ø"/>
            </a:pPr>
            <a:r>
              <a:rPr lang="en-US" sz="2000" dirty="0"/>
              <a:t> Generate native code</a:t>
            </a:r>
          </a:p>
          <a:p>
            <a:pPr marL="201168" lvl="1" indent="0">
              <a:buNone/>
            </a:pPr>
            <a:endParaRPr lang="en-US" sz="2200" dirty="0"/>
          </a:p>
          <a:p>
            <a:pPr>
              <a:buFont typeface="Arial" panose="020B0604020202020204" pitchFamily="34" charset="0"/>
              <a:buChar char="•"/>
            </a:pPr>
            <a:r>
              <a:rPr lang="en-US" sz="2400" dirty="0"/>
              <a:t> Runtime automatically handles object layout and manages references in your code</a:t>
            </a:r>
          </a:p>
        </p:txBody>
      </p:sp>
    </p:spTree>
    <p:extLst>
      <p:ext uri="{BB962C8B-B14F-4D97-AF65-F5344CB8AC3E}">
        <p14:creationId xmlns:p14="http://schemas.microsoft.com/office/powerpoint/2010/main" val="338009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383D-2886-48D5-8B1B-3D92DF3A4000}"/>
              </a:ext>
            </a:extLst>
          </p:cNvPr>
          <p:cNvSpPr>
            <a:spLocks noGrp="1"/>
          </p:cNvSpPr>
          <p:nvPr>
            <p:ph type="title"/>
          </p:nvPr>
        </p:nvSpPr>
        <p:spPr/>
        <p:txBody>
          <a:bodyPr/>
          <a:lstStyle/>
          <a:p>
            <a:r>
              <a:rPr lang="en-US" dirty="0"/>
              <a:t>Common Type System</a:t>
            </a:r>
          </a:p>
        </p:txBody>
      </p:sp>
      <p:sp>
        <p:nvSpPr>
          <p:cNvPr id="3" name="Content Placeholder 2">
            <a:extLst>
              <a:ext uri="{FF2B5EF4-FFF2-40B4-BE49-F238E27FC236}">
                <a16:creationId xmlns:a16="http://schemas.microsoft.com/office/drawing/2014/main" id="{AC994B1C-01DA-4974-8C31-22667A81313D}"/>
              </a:ext>
            </a:extLst>
          </p:cNvPr>
          <p:cNvSpPr>
            <a:spLocks noGrp="1"/>
          </p:cNvSpPr>
          <p:nvPr>
            <p:ph idx="1"/>
          </p:nvPr>
        </p:nvSpPr>
        <p:spPr/>
        <p:txBody>
          <a:bodyPr>
            <a:normAutofit/>
          </a:bodyPr>
          <a:lstStyle/>
          <a:p>
            <a:pPr marL="0" indent="0">
              <a:buNone/>
            </a:pPr>
            <a:endParaRPr lang="en-US" sz="2400" dirty="0"/>
          </a:p>
          <a:p>
            <a:pPr>
              <a:buFont typeface="Arial" panose="020B0604020202020204" pitchFamily="34" charset="0"/>
              <a:buChar char="•"/>
            </a:pPr>
            <a:r>
              <a:rPr lang="en-US" sz="2400" dirty="0"/>
              <a:t> Describes all data types &amp; programming constructs</a:t>
            </a:r>
          </a:p>
          <a:p>
            <a:pPr>
              <a:buFont typeface="Arial" panose="020B0604020202020204" pitchFamily="34" charset="0"/>
              <a:buChar char="•"/>
            </a:pPr>
            <a:endParaRPr lang="en-US" sz="2400" dirty="0"/>
          </a:p>
          <a:p>
            <a:pPr>
              <a:buFont typeface="Arial" panose="020B0604020202020204" pitchFamily="34" charset="0"/>
              <a:buChar char="•"/>
            </a:pPr>
            <a:r>
              <a:rPr lang="en-US" sz="2400" dirty="0"/>
              <a:t> Describes how entities interact with each other</a:t>
            </a:r>
          </a:p>
          <a:p>
            <a:pPr>
              <a:buFont typeface="Arial" panose="020B0604020202020204" pitchFamily="34" charset="0"/>
              <a:buChar char="•"/>
            </a:pPr>
            <a:endParaRPr lang="en-US" sz="2400" dirty="0"/>
          </a:p>
          <a:p>
            <a:pPr>
              <a:buFont typeface="Arial" panose="020B0604020202020204" pitchFamily="34" charset="0"/>
              <a:buChar char="•"/>
            </a:pPr>
            <a:r>
              <a:rPr lang="en-US" sz="2400" dirty="0"/>
              <a:t> Describes how to represent them in .NET metadata format</a:t>
            </a:r>
          </a:p>
        </p:txBody>
      </p:sp>
    </p:spTree>
    <p:extLst>
      <p:ext uri="{BB962C8B-B14F-4D97-AF65-F5344CB8AC3E}">
        <p14:creationId xmlns:p14="http://schemas.microsoft.com/office/powerpoint/2010/main" val="313425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1D162D-EBD5-413E-B02A-8E9BECC47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4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0F57-9EFD-4746-9EE3-63AFE77F13A0}"/>
              </a:ext>
            </a:extLst>
          </p:cNvPr>
          <p:cNvSpPr>
            <a:spLocks noGrp="1"/>
          </p:cNvSpPr>
          <p:nvPr>
            <p:ph type="title"/>
          </p:nvPr>
        </p:nvSpPr>
        <p:spPr>
          <a:xfrm>
            <a:off x="598211" y="263527"/>
            <a:ext cx="7993295" cy="1450757"/>
          </a:xfrm>
        </p:spPr>
        <p:txBody>
          <a:bodyPr/>
          <a:lstStyle/>
          <a:p>
            <a:r>
              <a:rPr lang="en-US" dirty="0"/>
              <a:t>Common Language Specification</a:t>
            </a:r>
          </a:p>
        </p:txBody>
      </p:sp>
      <p:sp>
        <p:nvSpPr>
          <p:cNvPr id="3" name="Content Placeholder 2">
            <a:extLst>
              <a:ext uri="{FF2B5EF4-FFF2-40B4-BE49-F238E27FC236}">
                <a16:creationId xmlns:a16="http://schemas.microsoft.com/office/drawing/2014/main" id="{C0A33D1C-98EE-46FA-BEF3-D65979FE8EEC}"/>
              </a:ext>
            </a:extLst>
          </p:cNvPr>
          <p:cNvSpPr>
            <a:spLocks noGrp="1"/>
          </p:cNvSpPr>
          <p:nvPr>
            <p:ph idx="1"/>
          </p:nvPr>
        </p:nvSpPr>
        <p:spPr/>
        <p:txBody>
          <a:bodyPr>
            <a:norm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CLS is a related specification that defines a subset of common types and programming constructs that all .NET programming languages can agree on. </a:t>
            </a:r>
          </a:p>
          <a:p>
            <a:pPr>
              <a:buFont typeface="Arial" panose="020B0604020202020204" pitchFamily="34" charset="0"/>
              <a:buChar char="•"/>
            </a:pPr>
            <a:r>
              <a:rPr lang="en-US" sz="2400" dirty="0"/>
              <a:t> If you build .NET types that expose only CLS-compliant features, you can rest assured that all .NET-aware languages can consume them.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6473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5C45-D20F-44BF-9183-CB8A29164AAF}"/>
              </a:ext>
            </a:extLst>
          </p:cNvPr>
          <p:cNvSpPr>
            <a:spLocks noGrp="1"/>
          </p:cNvSpPr>
          <p:nvPr>
            <p:ph type="title"/>
          </p:nvPr>
        </p:nvSpPr>
        <p:spPr/>
        <p:txBody>
          <a:bodyPr/>
          <a:lstStyle/>
          <a:p>
            <a:r>
              <a:rPr lang="en-US" dirty="0"/>
              <a:t>Base Class Libraries</a:t>
            </a:r>
          </a:p>
        </p:txBody>
      </p:sp>
      <p:sp>
        <p:nvSpPr>
          <p:cNvPr id="3" name="Content Placeholder 2">
            <a:extLst>
              <a:ext uri="{FF2B5EF4-FFF2-40B4-BE49-F238E27FC236}">
                <a16:creationId xmlns:a16="http://schemas.microsoft.com/office/drawing/2014/main" id="{ADBB3530-381D-4385-B19D-90203932DBB7}"/>
              </a:ext>
            </a:extLst>
          </p:cNvPr>
          <p:cNvSpPr>
            <a:spLocks noGrp="1"/>
          </p:cNvSpPr>
          <p:nvPr>
            <p:ph idx="1"/>
          </p:nvPr>
        </p:nvSpPr>
        <p:spPr/>
        <p:txBody>
          <a:bodyPr>
            <a:normAutofit/>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Available for all .NET languages.</a:t>
            </a:r>
          </a:p>
          <a:p>
            <a:pPr>
              <a:buFont typeface="Arial" panose="020B0604020202020204" pitchFamily="34" charset="0"/>
              <a:buChar char="•"/>
            </a:pPr>
            <a:r>
              <a:rPr lang="en-US" sz="2400" dirty="0"/>
              <a:t> Encapsulate various primitives such as threads, file input/output (I/O), graphical rendering systems, and interaction with various external hardware devices</a:t>
            </a:r>
          </a:p>
          <a:p>
            <a:pPr>
              <a:buFont typeface="Arial" panose="020B0604020202020204" pitchFamily="34" charset="0"/>
              <a:buChar char="•"/>
            </a:pPr>
            <a:r>
              <a:rPr lang="en-US" sz="2400" dirty="0"/>
              <a:t> It also provides support for a number of services required by most real-world applications.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4507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24E0-3C81-4EE3-957B-CAAC81BFA656}"/>
              </a:ext>
            </a:extLst>
          </p:cNvPr>
          <p:cNvSpPr>
            <a:spLocks noGrp="1"/>
          </p:cNvSpPr>
          <p:nvPr>
            <p:ph type="title"/>
          </p:nvPr>
        </p:nvSpPr>
        <p:spPr/>
        <p:txBody>
          <a:bodyPr/>
          <a:lstStyle/>
          <a:p>
            <a:r>
              <a:rPr lang="en-US" dirty="0"/>
              <a:t>The CLR, CTS, CLS, and Base Class Library Relationship</a:t>
            </a:r>
          </a:p>
        </p:txBody>
      </p:sp>
      <p:pic>
        <p:nvPicPr>
          <p:cNvPr id="4" name="Content Placeholder 3">
            <a:extLst>
              <a:ext uri="{FF2B5EF4-FFF2-40B4-BE49-F238E27FC236}">
                <a16:creationId xmlns:a16="http://schemas.microsoft.com/office/drawing/2014/main" id="{C05C92D4-56D4-432F-9074-25C28F804CA8}"/>
              </a:ext>
            </a:extLst>
          </p:cNvPr>
          <p:cNvPicPr>
            <a:picLocks noGrp="1"/>
          </p:cNvPicPr>
          <p:nvPr/>
        </p:nvPicPr>
        <p:blipFill>
          <a:blip r:embed="rId2">
            <a:extLst>
              <a:ext uri="{28A0092B-C50C-407E-A947-70E740481C1C}">
                <a14:useLocalDpi xmlns:a14="http://schemas.microsoft.com/office/drawing/2010/main" val="0"/>
              </a:ext>
            </a:extLst>
          </a:blip>
          <a:srcRect/>
          <a:stretch>
            <a:fillRect/>
          </a:stretch>
        </p:blipFill>
        <p:spPr bwMode="auto">
          <a:xfrm>
            <a:off x="708660" y="2036856"/>
            <a:ext cx="7772400" cy="3873350"/>
          </a:xfrm>
          <a:prstGeom prst="rect">
            <a:avLst/>
          </a:prstGeom>
          <a:noFill/>
          <a:ln>
            <a:noFill/>
          </a:ln>
        </p:spPr>
      </p:pic>
    </p:spTree>
    <p:extLst>
      <p:ext uri="{BB962C8B-B14F-4D97-AF65-F5344CB8AC3E}">
        <p14:creationId xmlns:p14="http://schemas.microsoft.com/office/powerpoint/2010/main" val="326636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D5B7-4486-413F-97A7-3FFAFB1492EA}"/>
              </a:ext>
            </a:extLst>
          </p:cNvPr>
          <p:cNvSpPr>
            <a:spLocks noGrp="1"/>
          </p:cNvSpPr>
          <p:nvPr>
            <p:ph type="title"/>
          </p:nvPr>
        </p:nvSpPr>
        <p:spPr/>
        <p:txBody>
          <a:bodyPr/>
          <a:lstStyle/>
          <a:p>
            <a:pPr algn="ctr"/>
            <a:r>
              <a:rPr lang="en-US" dirty="0"/>
              <a:t>Let’s Introduce Ourselves</a:t>
            </a:r>
          </a:p>
        </p:txBody>
      </p:sp>
      <p:sp>
        <p:nvSpPr>
          <p:cNvPr id="3" name="Content Placeholder 2">
            <a:extLst>
              <a:ext uri="{FF2B5EF4-FFF2-40B4-BE49-F238E27FC236}">
                <a16:creationId xmlns:a16="http://schemas.microsoft.com/office/drawing/2014/main" id="{01779C6E-ABDC-4D87-B6FF-6D610ECD3B8C}"/>
              </a:ext>
            </a:extLst>
          </p:cNvPr>
          <p:cNvSpPr>
            <a:spLocks noGrp="1"/>
          </p:cNvSpPr>
          <p:nvPr>
            <p:ph idx="1"/>
          </p:nvPr>
        </p:nvSpPr>
        <p:spPr/>
        <p:txBody>
          <a:bodyPr>
            <a:normAutofit/>
          </a:bodyPr>
          <a:lstStyle/>
          <a:p>
            <a:pPr marL="0" indent="0">
              <a:buNone/>
            </a:pPr>
            <a:r>
              <a:rPr lang="en-US" dirty="0"/>
              <a:t>  </a:t>
            </a:r>
            <a:r>
              <a:rPr lang="en-US" b="1" dirty="0"/>
              <a:t>Name</a:t>
            </a:r>
            <a:r>
              <a:rPr lang="en-US" dirty="0"/>
              <a:t>: Abeeha Sattar</a:t>
            </a:r>
          </a:p>
          <a:p>
            <a:r>
              <a:rPr lang="en-US" b="1" dirty="0"/>
              <a:t>Qualifications</a:t>
            </a:r>
            <a:r>
              <a:rPr lang="en-US" dirty="0"/>
              <a:t>: MS(CS) from IBA (2020), BS(CS) from FAST-NUCES (2016)</a:t>
            </a:r>
          </a:p>
          <a:p>
            <a:r>
              <a:rPr lang="en-US" b="1" dirty="0"/>
              <a:t>Experience</a:t>
            </a:r>
            <a:r>
              <a:rPr lang="en-US" dirty="0"/>
              <a:t>: Worked in Systems Ltd. for about 1.5 years. </a:t>
            </a:r>
          </a:p>
          <a:p>
            <a:r>
              <a:rPr lang="en-US" b="1" dirty="0"/>
              <a:t>Courses</a:t>
            </a:r>
            <a:r>
              <a:rPr lang="en-US" dirty="0"/>
              <a:t> </a:t>
            </a:r>
            <a:r>
              <a:rPr lang="en-US" b="1" dirty="0"/>
              <a:t>Taught</a:t>
            </a:r>
            <a:r>
              <a:rPr lang="en-US" dirty="0"/>
              <a:t>: IPT, SDA, SCD, OOP-Lab</a:t>
            </a:r>
          </a:p>
          <a:p>
            <a:pPr marL="0" indent="0">
              <a:buNone/>
            </a:pPr>
            <a:endParaRPr lang="en-US" dirty="0"/>
          </a:p>
          <a:p>
            <a:pPr algn="ctr"/>
            <a:r>
              <a:rPr lang="en-US" dirty="0"/>
              <a:t>Tell me… your name, hobbies , your field of interest, and </a:t>
            </a:r>
          </a:p>
          <a:p>
            <a:pPr algn="ctr"/>
            <a:r>
              <a:rPr lang="en-US" dirty="0"/>
              <a:t>your expectations from this course.</a:t>
            </a:r>
          </a:p>
          <a:p>
            <a:pPr algn="ctr"/>
            <a:r>
              <a:rPr lang="en-US" dirty="0"/>
              <a:t>Don’t worry I won’t ask about your GPA!</a:t>
            </a:r>
          </a:p>
        </p:txBody>
      </p:sp>
    </p:spTree>
    <p:extLst>
      <p:ext uri="{BB962C8B-B14F-4D97-AF65-F5344CB8AC3E}">
        <p14:creationId xmlns:p14="http://schemas.microsoft.com/office/powerpoint/2010/main" val="1990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B477-EAF7-4A2A-9457-9796DA631610}"/>
              </a:ext>
            </a:extLst>
          </p:cNvPr>
          <p:cNvSpPr>
            <a:spLocks noGrp="1"/>
          </p:cNvSpPr>
          <p:nvPr>
            <p:ph type="title"/>
          </p:nvPr>
        </p:nvSpPr>
        <p:spPr/>
        <p:txBody>
          <a:bodyPr/>
          <a:lstStyle/>
          <a:p>
            <a:r>
              <a:rPr lang="en-US" dirty="0"/>
              <a:t>C# Features</a:t>
            </a:r>
          </a:p>
        </p:txBody>
      </p:sp>
      <p:sp>
        <p:nvSpPr>
          <p:cNvPr id="3" name="Content Placeholder 2">
            <a:extLst>
              <a:ext uri="{FF2B5EF4-FFF2-40B4-BE49-F238E27FC236}">
                <a16:creationId xmlns:a16="http://schemas.microsoft.com/office/drawing/2014/main" id="{CAE78B03-5B64-471D-8EF8-6165E9033C99}"/>
              </a:ext>
            </a:extLst>
          </p:cNvPr>
          <p:cNvSpPr>
            <a:spLocks noGrp="1"/>
          </p:cNvSpPr>
          <p:nvPr>
            <p:ph idx="1"/>
          </p:nvPr>
        </p:nvSpPr>
        <p:spPr/>
        <p:txBody>
          <a:bodyPr>
            <a:normAutofit/>
          </a:bodyPr>
          <a:lstStyle/>
          <a:p>
            <a:pPr>
              <a:buFont typeface="Arial" panose="020B0604020202020204" pitchFamily="34" charset="0"/>
              <a:buChar char="•"/>
            </a:pPr>
            <a:r>
              <a:rPr lang="en-US" sz="2400" dirty="0"/>
              <a:t> No pointers required</a:t>
            </a:r>
          </a:p>
          <a:p>
            <a:pPr>
              <a:buFont typeface="Arial" panose="020B0604020202020204" pitchFamily="34" charset="0"/>
              <a:buChar char="•"/>
            </a:pPr>
            <a:r>
              <a:rPr lang="en-US" sz="2400" dirty="0"/>
              <a:t> Automatic garbage collection</a:t>
            </a:r>
          </a:p>
          <a:p>
            <a:pPr>
              <a:buFont typeface="Arial" panose="020B0604020202020204" pitchFamily="34" charset="0"/>
              <a:buChar char="•"/>
            </a:pPr>
            <a:r>
              <a:rPr lang="en-US" sz="2400" dirty="0"/>
              <a:t> Formal constructs for classes, interfaces, structures, enumerations and delegates</a:t>
            </a:r>
          </a:p>
          <a:p>
            <a:pPr>
              <a:buFont typeface="Arial" panose="020B0604020202020204" pitchFamily="34" charset="0"/>
              <a:buChar char="•"/>
            </a:pPr>
            <a:r>
              <a:rPr lang="en-US" sz="2400" dirty="0"/>
              <a:t> Operator overloading</a:t>
            </a:r>
          </a:p>
          <a:p>
            <a:pPr>
              <a:buFont typeface="Arial" panose="020B0604020202020204" pitchFamily="34" charset="0"/>
              <a:buChar char="•"/>
            </a:pPr>
            <a:r>
              <a:rPr lang="en-US" sz="2400" dirty="0"/>
              <a:t> Support for attribute-based programming</a:t>
            </a:r>
          </a:p>
          <a:p>
            <a:pPr marL="0" indent="0">
              <a:buNone/>
            </a:pPr>
            <a:endParaRPr lang="en-US" sz="2400" dirty="0"/>
          </a:p>
          <a:p>
            <a:pPr marL="0" indent="0">
              <a:buNone/>
            </a:pPr>
            <a:r>
              <a:rPr lang="en-US" sz="2400" dirty="0"/>
              <a:t>			[declarative tag]</a:t>
            </a:r>
          </a:p>
        </p:txBody>
      </p:sp>
      <p:sp>
        <p:nvSpPr>
          <p:cNvPr id="4" name="Arc 3">
            <a:extLst>
              <a:ext uri="{FF2B5EF4-FFF2-40B4-BE49-F238E27FC236}">
                <a16:creationId xmlns:a16="http://schemas.microsoft.com/office/drawing/2014/main" id="{6A25237A-E171-4EF4-92D1-40C2658DB364}"/>
              </a:ext>
            </a:extLst>
          </p:cNvPr>
          <p:cNvSpPr/>
          <p:nvPr/>
        </p:nvSpPr>
        <p:spPr>
          <a:xfrm rot="11701288">
            <a:off x="2880449" y="4252890"/>
            <a:ext cx="1233898" cy="9041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64B42034-F748-4D37-B17E-4FB34FF93FBB}"/>
              </a:ext>
            </a:extLst>
          </p:cNvPr>
          <p:cNvSpPr/>
          <p:nvPr/>
        </p:nvSpPr>
        <p:spPr>
          <a:xfrm rot="6672950">
            <a:off x="3307896" y="5102558"/>
            <a:ext cx="155342" cy="980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129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A10-9A44-45AA-9C79-DCF578A66B9E}"/>
              </a:ext>
            </a:extLst>
          </p:cNvPr>
          <p:cNvSpPr>
            <a:spLocks noGrp="1"/>
          </p:cNvSpPr>
          <p:nvPr>
            <p:ph type="title"/>
          </p:nvPr>
        </p:nvSpPr>
        <p:spPr/>
        <p:txBody>
          <a:bodyPr/>
          <a:lstStyle/>
          <a:p>
            <a:r>
              <a:rPr lang="en-US" dirty="0"/>
              <a:t>Managed &amp; Unmanaged Code</a:t>
            </a:r>
          </a:p>
        </p:txBody>
      </p:sp>
      <p:sp>
        <p:nvSpPr>
          <p:cNvPr id="3" name="Content Placeholder 2">
            <a:extLst>
              <a:ext uri="{FF2B5EF4-FFF2-40B4-BE49-F238E27FC236}">
                <a16:creationId xmlns:a16="http://schemas.microsoft.com/office/drawing/2014/main" id="{0F6E4458-3D1A-4E7A-8E00-9ACFDAAD70A5}"/>
              </a:ext>
            </a:extLst>
          </p:cNvPr>
          <p:cNvSpPr>
            <a:spLocks noGrp="1"/>
          </p:cNvSpPr>
          <p:nvPr>
            <p:ph idx="1"/>
          </p:nvPr>
        </p:nvSpPr>
        <p:spPr/>
        <p:txBody>
          <a:bodyPr/>
          <a:lstStyle/>
          <a:p>
            <a:pPr>
              <a:buFont typeface="Arial" panose="020B0604020202020204" pitchFamily="34" charset="0"/>
              <a:buChar char="•"/>
            </a:pPr>
            <a:r>
              <a:rPr lang="en-US" dirty="0"/>
              <a:t> </a:t>
            </a:r>
            <a:r>
              <a:rPr lang="en-US" sz="2400" dirty="0"/>
              <a:t>C# language can be used to only build software that is hosted under the .NET runtime</a:t>
            </a:r>
          </a:p>
          <a:p>
            <a:pPr>
              <a:buFont typeface="Arial" panose="020B0604020202020204" pitchFamily="34" charset="0"/>
              <a:buChar char="•"/>
            </a:pPr>
            <a:r>
              <a:rPr lang="en-US" sz="2400" dirty="0"/>
              <a:t> Any code targeting the .NET runtime is </a:t>
            </a:r>
            <a:r>
              <a:rPr lang="en-US" sz="2400" b="1" dirty="0"/>
              <a:t>managed code</a:t>
            </a:r>
            <a:r>
              <a:rPr lang="en-US" sz="2400" dirty="0"/>
              <a:t>.</a:t>
            </a:r>
          </a:p>
          <a:p>
            <a:pPr>
              <a:buFont typeface="Arial" panose="020B0604020202020204" pitchFamily="34" charset="0"/>
              <a:buChar char="•"/>
            </a:pPr>
            <a:r>
              <a:rPr lang="en-US" dirty="0"/>
              <a:t> </a:t>
            </a:r>
            <a:r>
              <a:rPr lang="en-US" sz="2400" dirty="0"/>
              <a:t>Code that cannot be directly hosted by the .NET framework is </a:t>
            </a:r>
            <a:r>
              <a:rPr lang="en-US" sz="2400" b="1" dirty="0"/>
              <a:t>unmanaged code</a:t>
            </a:r>
            <a:r>
              <a:rPr lang="en-US" sz="2400" dirty="0"/>
              <a:t>.</a:t>
            </a:r>
          </a:p>
          <a:p>
            <a:pPr>
              <a:buFont typeface="Arial" panose="020B0604020202020204" pitchFamily="34" charset="0"/>
              <a:buChar char="•"/>
            </a:pPr>
            <a:endParaRPr lang="en-US" sz="2400" dirty="0"/>
          </a:p>
          <a:p>
            <a:pPr>
              <a:buFont typeface="Arial" panose="020B0604020202020204" pitchFamily="34" charset="0"/>
              <a:buChar char="•"/>
            </a:pPr>
            <a:r>
              <a:rPr lang="en-US" sz="2400" dirty="0"/>
              <a:t> A binary unit that contains managed code is an </a:t>
            </a:r>
            <a:r>
              <a:rPr lang="en-US" sz="2400" b="1" dirty="0"/>
              <a:t>assembly</a:t>
            </a:r>
            <a:r>
              <a:rPr lang="en-US" sz="2400" dirty="0"/>
              <a:t>.</a:t>
            </a:r>
            <a:endParaRPr lang="en-US" dirty="0"/>
          </a:p>
        </p:txBody>
      </p:sp>
    </p:spTree>
    <p:extLst>
      <p:ext uri="{BB962C8B-B14F-4D97-AF65-F5344CB8AC3E}">
        <p14:creationId xmlns:p14="http://schemas.microsoft.com/office/powerpoint/2010/main" val="307187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651509" y="263527"/>
            <a:ext cx="7886700" cy="1450757"/>
          </a:xfrm>
        </p:spPr>
        <p:txBody>
          <a:bodyPr/>
          <a:lstStyle/>
          <a:p>
            <a:r>
              <a:rPr lang="en-US" dirty="0"/>
              <a:t>An Overview of .NET Assemblies</a:t>
            </a:r>
          </a:p>
        </p:txBody>
      </p:sp>
      <p:sp>
        <p:nvSpPr>
          <p:cNvPr id="3" name="Content Placeholder 2">
            <a:extLst>
              <a:ext uri="{FF2B5EF4-FFF2-40B4-BE49-F238E27FC236}">
                <a16:creationId xmlns:a16="http://schemas.microsoft.com/office/drawing/2014/main" id="{7988050B-A04B-476A-A867-38807317FF4D}"/>
              </a:ext>
            </a:extLst>
          </p:cNvPr>
          <p:cNvSpPr>
            <a:spLocks noGrp="1"/>
          </p:cNvSpPr>
          <p:nvPr>
            <p:ph idx="1"/>
          </p:nvPr>
        </p:nvSpPr>
        <p:spPr/>
        <p:txBody>
          <a:bodyPr>
            <a:normAutofit/>
          </a:bodyPr>
          <a:lstStyle/>
          <a:p>
            <a:pPr>
              <a:buFont typeface="Arial" panose="020B0604020202020204" pitchFamily="34" charset="0"/>
              <a:buChar char="•"/>
            </a:pPr>
            <a:r>
              <a:rPr lang="en-US" sz="2400" dirty="0"/>
              <a:t> When a *.</a:t>
            </a:r>
            <a:r>
              <a:rPr lang="en-US" sz="2400" dirty="0" err="1"/>
              <a:t>dll</a:t>
            </a:r>
            <a:r>
              <a:rPr lang="en-US" sz="2400" dirty="0"/>
              <a:t> or *.exe has been created using a .NET-aware compiler, the binary blob is termed an assembly</a:t>
            </a:r>
          </a:p>
          <a:p>
            <a:pPr>
              <a:buFont typeface="Arial" panose="020B0604020202020204" pitchFamily="34" charset="0"/>
              <a:buChar char="•"/>
            </a:pPr>
            <a:r>
              <a:rPr lang="en-US" sz="2400" dirty="0"/>
              <a:t> While they have the same extension as Windows binaries, they are not internally similar.</a:t>
            </a:r>
          </a:p>
          <a:p>
            <a:pPr>
              <a:buFont typeface="Arial" panose="020B0604020202020204" pitchFamily="34" charset="0"/>
              <a:buChar char="•"/>
            </a:pPr>
            <a:endParaRPr lang="en-US" sz="2400" dirty="0"/>
          </a:p>
          <a:p>
            <a:pPr>
              <a:buFont typeface="Arial" panose="020B0604020202020204" pitchFamily="34" charset="0"/>
              <a:buChar char="•"/>
            </a:pPr>
            <a:r>
              <a:rPr lang="en-US" sz="2400" dirty="0"/>
              <a:t> .NET binaries do not contain platform-specific instructions, but platform-agnostic intermediate language (IL) and metadata</a:t>
            </a:r>
          </a:p>
          <a:p>
            <a:endParaRPr lang="en-US" sz="2400" dirty="0"/>
          </a:p>
        </p:txBody>
      </p:sp>
    </p:spTree>
    <p:extLst>
      <p:ext uri="{BB962C8B-B14F-4D97-AF65-F5344CB8AC3E}">
        <p14:creationId xmlns:p14="http://schemas.microsoft.com/office/powerpoint/2010/main" val="4079107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730567" y="267554"/>
            <a:ext cx="7892415" cy="1450757"/>
          </a:xfrm>
        </p:spPr>
        <p:txBody>
          <a:bodyPr/>
          <a:lstStyle/>
          <a:p>
            <a:r>
              <a:rPr lang="en-US" dirty="0"/>
              <a:t>An Overview of .NET Assemblies</a:t>
            </a:r>
          </a:p>
        </p:txBody>
      </p:sp>
      <p:sp>
        <p:nvSpPr>
          <p:cNvPr id="4" name="Rectangle: Folded Corner 3">
            <a:extLst>
              <a:ext uri="{FF2B5EF4-FFF2-40B4-BE49-F238E27FC236}">
                <a16:creationId xmlns:a16="http://schemas.microsoft.com/office/drawing/2014/main" id="{CB998C3F-AB36-46C0-A15E-A8CD618A066A}"/>
              </a:ext>
            </a:extLst>
          </p:cNvPr>
          <p:cNvSpPr/>
          <p:nvPr/>
        </p:nvSpPr>
        <p:spPr>
          <a:xfrm>
            <a:off x="1076325" y="2190750"/>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Source Code</a:t>
            </a:r>
          </a:p>
        </p:txBody>
      </p:sp>
      <p:sp>
        <p:nvSpPr>
          <p:cNvPr id="5" name="Rectangle: Beveled 4">
            <a:extLst>
              <a:ext uri="{FF2B5EF4-FFF2-40B4-BE49-F238E27FC236}">
                <a16:creationId xmlns:a16="http://schemas.microsoft.com/office/drawing/2014/main" id="{C575BEAD-F9A0-43D1-960F-BA689821CC39}"/>
              </a:ext>
            </a:extLst>
          </p:cNvPr>
          <p:cNvSpPr/>
          <p:nvPr/>
        </p:nvSpPr>
        <p:spPr>
          <a:xfrm>
            <a:off x="3143250" y="2190749"/>
            <a:ext cx="2400298"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7" name="Straight Arrow Connector 6">
            <a:extLst>
              <a:ext uri="{FF2B5EF4-FFF2-40B4-BE49-F238E27FC236}">
                <a16:creationId xmlns:a16="http://schemas.microsoft.com/office/drawing/2014/main" id="{4A2D032E-836D-46F2-BA01-4DCB445D1A57}"/>
              </a:ext>
            </a:extLst>
          </p:cNvPr>
          <p:cNvCxnSpPr>
            <a:cxnSpLocks/>
            <a:stCxn id="4" idx="3"/>
            <a:endCxn id="5" idx="4"/>
          </p:cNvCxnSpPr>
          <p:nvPr/>
        </p:nvCxnSpPr>
        <p:spPr>
          <a:xfrm flipV="1">
            <a:off x="2619375" y="2533649"/>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Folded Corner 12">
            <a:extLst>
              <a:ext uri="{FF2B5EF4-FFF2-40B4-BE49-F238E27FC236}">
                <a16:creationId xmlns:a16="http://schemas.microsoft.com/office/drawing/2014/main" id="{B33CC3F1-3021-4FD2-8C10-17F8A97F078C}"/>
              </a:ext>
            </a:extLst>
          </p:cNvPr>
          <p:cNvSpPr/>
          <p:nvPr/>
        </p:nvSpPr>
        <p:spPr>
          <a:xfrm>
            <a:off x="1076325" y="3006087"/>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PERL .NET</a:t>
            </a:r>
          </a:p>
          <a:p>
            <a:pPr algn="ctr"/>
            <a:r>
              <a:rPr lang="en-US" dirty="0">
                <a:solidFill>
                  <a:schemeClr val="tx1"/>
                </a:solidFill>
              </a:rPr>
              <a:t>Source Code</a:t>
            </a:r>
          </a:p>
          <a:p>
            <a:pPr algn="ctr"/>
            <a:endParaRPr lang="en-US" dirty="0"/>
          </a:p>
        </p:txBody>
      </p:sp>
      <p:sp>
        <p:nvSpPr>
          <p:cNvPr id="14" name="Rectangle: Beveled 13">
            <a:extLst>
              <a:ext uri="{FF2B5EF4-FFF2-40B4-BE49-F238E27FC236}">
                <a16:creationId xmlns:a16="http://schemas.microsoft.com/office/drawing/2014/main" id="{86078440-894F-4C46-9C31-1901F9BBC5F8}"/>
              </a:ext>
            </a:extLst>
          </p:cNvPr>
          <p:cNvSpPr/>
          <p:nvPr/>
        </p:nvSpPr>
        <p:spPr>
          <a:xfrm>
            <a:off x="3143250" y="3006086"/>
            <a:ext cx="2400298"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PERL .NET Compiler</a:t>
            </a:r>
            <a:endParaRPr lang="en-US" dirty="0"/>
          </a:p>
        </p:txBody>
      </p:sp>
      <p:cxnSp>
        <p:nvCxnSpPr>
          <p:cNvPr id="15" name="Straight Arrow Connector 14">
            <a:extLst>
              <a:ext uri="{FF2B5EF4-FFF2-40B4-BE49-F238E27FC236}">
                <a16:creationId xmlns:a16="http://schemas.microsoft.com/office/drawing/2014/main" id="{570E6E8F-635D-43AB-9BC9-EC4DEC903B81}"/>
              </a:ext>
            </a:extLst>
          </p:cNvPr>
          <p:cNvCxnSpPr>
            <a:cxnSpLocks/>
            <a:stCxn id="13" idx="3"/>
            <a:endCxn id="14" idx="4"/>
          </p:cNvCxnSpPr>
          <p:nvPr/>
        </p:nvCxnSpPr>
        <p:spPr>
          <a:xfrm flipV="1">
            <a:off x="2619375" y="3348986"/>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Folded Corner 15">
            <a:extLst>
              <a:ext uri="{FF2B5EF4-FFF2-40B4-BE49-F238E27FC236}">
                <a16:creationId xmlns:a16="http://schemas.microsoft.com/office/drawing/2014/main" id="{83153D09-A355-4415-B8F9-814086B7D655}"/>
              </a:ext>
            </a:extLst>
          </p:cNvPr>
          <p:cNvSpPr/>
          <p:nvPr/>
        </p:nvSpPr>
        <p:spPr>
          <a:xfrm>
            <a:off x="1076325" y="3821423"/>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COBOL .NET</a:t>
            </a:r>
          </a:p>
          <a:p>
            <a:pPr algn="ctr"/>
            <a:r>
              <a:rPr lang="en-US" dirty="0">
                <a:solidFill>
                  <a:schemeClr val="tx1"/>
                </a:solidFill>
              </a:rPr>
              <a:t>Source Code</a:t>
            </a:r>
          </a:p>
          <a:p>
            <a:pPr algn="ctr"/>
            <a:endParaRPr lang="en-US" dirty="0"/>
          </a:p>
        </p:txBody>
      </p:sp>
      <p:sp>
        <p:nvSpPr>
          <p:cNvPr id="17" name="Rectangle: Beveled 16">
            <a:extLst>
              <a:ext uri="{FF2B5EF4-FFF2-40B4-BE49-F238E27FC236}">
                <a16:creationId xmlns:a16="http://schemas.microsoft.com/office/drawing/2014/main" id="{CA8D6316-50CA-46E5-BA2B-D5655AE68E6D}"/>
              </a:ext>
            </a:extLst>
          </p:cNvPr>
          <p:cNvSpPr/>
          <p:nvPr/>
        </p:nvSpPr>
        <p:spPr>
          <a:xfrm>
            <a:off x="3143250" y="3821422"/>
            <a:ext cx="2400300"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COBOL .NET Compiler</a:t>
            </a:r>
            <a:endParaRPr lang="en-US" dirty="0"/>
          </a:p>
        </p:txBody>
      </p:sp>
      <p:cxnSp>
        <p:nvCxnSpPr>
          <p:cNvPr id="18" name="Straight Arrow Connector 17">
            <a:extLst>
              <a:ext uri="{FF2B5EF4-FFF2-40B4-BE49-F238E27FC236}">
                <a16:creationId xmlns:a16="http://schemas.microsoft.com/office/drawing/2014/main" id="{020A3D76-700F-4C6B-BDBD-869B3C2823A3}"/>
              </a:ext>
            </a:extLst>
          </p:cNvPr>
          <p:cNvCxnSpPr>
            <a:cxnSpLocks/>
            <a:stCxn id="16" idx="3"/>
            <a:endCxn id="17" idx="4"/>
          </p:cNvCxnSpPr>
          <p:nvPr/>
        </p:nvCxnSpPr>
        <p:spPr>
          <a:xfrm flipV="1">
            <a:off x="2619375" y="4164322"/>
            <a:ext cx="523875"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Folded Corner 18">
            <a:extLst>
              <a:ext uri="{FF2B5EF4-FFF2-40B4-BE49-F238E27FC236}">
                <a16:creationId xmlns:a16="http://schemas.microsoft.com/office/drawing/2014/main" id="{2149D779-CED3-4DEF-A299-4F36ABE5F5AC}"/>
              </a:ext>
            </a:extLst>
          </p:cNvPr>
          <p:cNvSpPr/>
          <p:nvPr/>
        </p:nvSpPr>
        <p:spPr>
          <a:xfrm>
            <a:off x="1076325" y="4636753"/>
            <a:ext cx="1543050" cy="685800"/>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C++/CLI</a:t>
            </a:r>
          </a:p>
          <a:p>
            <a:pPr algn="ctr"/>
            <a:r>
              <a:rPr lang="en-US" dirty="0">
                <a:solidFill>
                  <a:schemeClr val="tx1"/>
                </a:solidFill>
              </a:rPr>
              <a:t>Source Code</a:t>
            </a:r>
          </a:p>
          <a:p>
            <a:pPr algn="ctr"/>
            <a:endParaRPr lang="en-US" dirty="0"/>
          </a:p>
        </p:txBody>
      </p:sp>
      <p:sp>
        <p:nvSpPr>
          <p:cNvPr id="20" name="Rectangle: Beveled 19">
            <a:extLst>
              <a:ext uri="{FF2B5EF4-FFF2-40B4-BE49-F238E27FC236}">
                <a16:creationId xmlns:a16="http://schemas.microsoft.com/office/drawing/2014/main" id="{8334D5A7-D36A-4929-A20A-E7E1B0080D27}"/>
              </a:ext>
            </a:extLst>
          </p:cNvPr>
          <p:cNvSpPr/>
          <p:nvPr/>
        </p:nvSpPr>
        <p:spPr>
          <a:xfrm>
            <a:off x="3143249" y="4636752"/>
            <a:ext cx="2400299" cy="685800"/>
          </a:xfrm>
          <a:prstGeom prst="beve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C++/CLI Compiler</a:t>
            </a:r>
            <a:endParaRPr lang="en-US" dirty="0"/>
          </a:p>
        </p:txBody>
      </p:sp>
      <p:cxnSp>
        <p:nvCxnSpPr>
          <p:cNvPr id="21" name="Straight Arrow Connector 20">
            <a:extLst>
              <a:ext uri="{FF2B5EF4-FFF2-40B4-BE49-F238E27FC236}">
                <a16:creationId xmlns:a16="http://schemas.microsoft.com/office/drawing/2014/main" id="{CB154E5E-44A6-4149-A6E3-33A29019913A}"/>
              </a:ext>
            </a:extLst>
          </p:cNvPr>
          <p:cNvCxnSpPr>
            <a:cxnSpLocks/>
            <a:stCxn id="19" idx="3"/>
            <a:endCxn id="20" idx="4"/>
          </p:cNvCxnSpPr>
          <p:nvPr/>
        </p:nvCxnSpPr>
        <p:spPr>
          <a:xfrm flipV="1">
            <a:off x="2619375" y="4979652"/>
            <a:ext cx="523874"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Folded Corner 21">
            <a:extLst>
              <a:ext uri="{FF2B5EF4-FFF2-40B4-BE49-F238E27FC236}">
                <a16:creationId xmlns:a16="http://schemas.microsoft.com/office/drawing/2014/main" id="{6CC4A356-02A4-432B-AC1B-FC5709B39101}"/>
              </a:ext>
            </a:extLst>
          </p:cNvPr>
          <p:cNvSpPr/>
          <p:nvPr/>
        </p:nvSpPr>
        <p:spPr>
          <a:xfrm>
            <a:off x="6781800" y="3036578"/>
            <a:ext cx="1590675" cy="1501136"/>
          </a:xfrm>
          <a:prstGeom prst="foldedCorne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IL and </a:t>
            </a:r>
          </a:p>
          <a:p>
            <a:pPr algn="ctr"/>
            <a:r>
              <a:rPr lang="en-US" dirty="0">
                <a:solidFill>
                  <a:schemeClr val="tx1"/>
                </a:solidFill>
              </a:rPr>
              <a:t>Metadata</a:t>
            </a:r>
          </a:p>
          <a:p>
            <a:pPr algn="ctr"/>
            <a:r>
              <a:rPr lang="en-US" dirty="0">
                <a:solidFill>
                  <a:schemeClr val="tx1"/>
                </a:solidFill>
              </a:rPr>
              <a:t>(*.</a:t>
            </a:r>
            <a:r>
              <a:rPr lang="en-US" dirty="0" err="1">
                <a:solidFill>
                  <a:schemeClr val="tx1"/>
                </a:solidFill>
              </a:rPr>
              <a:t>dll</a:t>
            </a:r>
            <a:r>
              <a:rPr lang="en-US" dirty="0">
                <a:solidFill>
                  <a:schemeClr val="tx1"/>
                </a:solidFill>
              </a:rPr>
              <a:t> or *.exe)</a:t>
            </a:r>
            <a:endParaRPr lang="en-US" dirty="0"/>
          </a:p>
        </p:txBody>
      </p:sp>
      <p:cxnSp>
        <p:nvCxnSpPr>
          <p:cNvPr id="24" name="Straight Arrow Connector 23">
            <a:extLst>
              <a:ext uri="{FF2B5EF4-FFF2-40B4-BE49-F238E27FC236}">
                <a16:creationId xmlns:a16="http://schemas.microsoft.com/office/drawing/2014/main" id="{F4DDEF32-6788-4026-8BE9-238FDFB7ABED}"/>
              </a:ext>
            </a:extLst>
          </p:cNvPr>
          <p:cNvCxnSpPr>
            <a:cxnSpLocks/>
            <a:stCxn id="5" idx="0"/>
          </p:cNvCxnSpPr>
          <p:nvPr/>
        </p:nvCxnSpPr>
        <p:spPr>
          <a:xfrm>
            <a:off x="5543548" y="2533649"/>
            <a:ext cx="1238252"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4DE07B-2E92-4FA5-88D8-8D35A265EF63}"/>
              </a:ext>
            </a:extLst>
          </p:cNvPr>
          <p:cNvCxnSpPr>
            <a:cxnSpLocks/>
            <a:stCxn id="20" idx="0"/>
          </p:cNvCxnSpPr>
          <p:nvPr/>
        </p:nvCxnSpPr>
        <p:spPr>
          <a:xfrm flipV="1">
            <a:off x="5543548" y="4335772"/>
            <a:ext cx="1238252" cy="643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DABE8F-F01F-40B1-850B-B2D4E17A810C}"/>
              </a:ext>
            </a:extLst>
          </p:cNvPr>
          <p:cNvCxnSpPr>
            <a:cxnSpLocks/>
            <a:stCxn id="14" idx="0"/>
          </p:cNvCxnSpPr>
          <p:nvPr/>
        </p:nvCxnSpPr>
        <p:spPr>
          <a:xfrm>
            <a:off x="5543548" y="3348986"/>
            <a:ext cx="1238252" cy="22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8D6091-DF7F-43EF-82B5-0B3DAA4A7259}"/>
              </a:ext>
            </a:extLst>
          </p:cNvPr>
          <p:cNvCxnSpPr>
            <a:cxnSpLocks/>
            <a:stCxn id="17" idx="0"/>
          </p:cNvCxnSpPr>
          <p:nvPr/>
        </p:nvCxnSpPr>
        <p:spPr>
          <a:xfrm flipV="1">
            <a:off x="5543550" y="3956680"/>
            <a:ext cx="1238250" cy="20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99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321C-F311-4332-A4B4-B902325285A1}"/>
              </a:ext>
            </a:extLst>
          </p:cNvPr>
          <p:cNvSpPr>
            <a:spLocks noGrp="1"/>
          </p:cNvSpPr>
          <p:nvPr>
            <p:ph type="title"/>
          </p:nvPr>
        </p:nvSpPr>
        <p:spPr>
          <a:xfrm>
            <a:off x="651509" y="263527"/>
            <a:ext cx="7886700" cy="1450757"/>
          </a:xfrm>
        </p:spPr>
        <p:txBody>
          <a:bodyPr/>
          <a:lstStyle/>
          <a:p>
            <a:r>
              <a:rPr lang="en-US" dirty="0"/>
              <a:t>An Overview of .NET Assemblies</a:t>
            </a:r>
          </a:p>
        </p:txBody>
      </p:sp>
      <p:sp>
        <p:nvSpPr>
          <p:cNvPr id="3" name="Content Placeholder 2">
            <a:extLst>
              <a:ext uri="{FF2B5EF4-FFF2-40B4-BE49-F238E27FC236}">
                <a16:creationId xmlns:a16="http://schemas.microsoft.com/office/drawing/2014/main" id="{7988050B-A04B-476A-A867-38807317FF4D}"/>
              </a:ext>
            </a:extLst>
          </p:cNvPr>
          <p:cNvSpPr>
            <a:spLocks noGrp="1"/>
          </p:cNvSpPr>
          <p:nvPr>
            <p:ph idx="1"/>
          </p:nvPr>
        </p:nvSpPr>
        <p:spPr/>
        <p:txBody>
          <a:bodyPr>
            <a:normAutofit/>
          </a:bodyPr>
          <a:lstStyle/>
          <a:p>
            <a:pPr>
              <a:buFont typeface="Arial" panose="020B0604020202020204" pitchFamily="34" charset="0"/>
              <a:buChar char="•"/>
            </a:pPr>
            <a:r>
              <a:rPr lang="en-US" sz="2400" dirty="0"/>
              <a:t> Similar to Java Bytecode (not platform specific instructions)</a:t>
            </a:r>
          </a:p>
          <a:p>
            <a:pPr>
              <a:buFont typeface="Arial" panose="020B0604020202020204" pitchFamily="34" charset="0"/>
              <a:buChar char="•"/>
            </a:pPr>
            <a:endParaRPr lang="en-US" sz="2400" dirty="0"/>
          </a:p>
          <a:p>
            <a:pPr>
              <a:buFont typeface="Arial" panose="020B0604020202020204" pitchFamily="34" charset="0"/>
              <a:buChar char="•"/>
            </a:pPr>
            <a:r>
              <a:rPr lang="en-US" sz="2400" dirty="0"/>
              <a:t> Assemblies contain: </a:t>
            </a:r>
          </a:p>
          <a:p>
            <a:pPr lvl="1">
              <a:buFont typeface="Wingdings" panose="05000000000000000000" pitchFamily="2" charset="2"/>
              <a:buChar char="q"/>
            </a:pPr>
            <a:r>
              <a:rPr lang="en-US" sz="2200" dirty="0"/>
              <a:t> MSIL</a:t>
            </a:r>
            <a:r>
              <a:rPr lang="en-US" sz="1800" dirty="0"/>
              <a:t> </a:t>
            </a:r>
          </a:p>
          <a:p>
            <a:pPr lvl="1">
              <a:buFont typeface="Wingdings" panose="05000000000000000000" pitchFamily="2" charset="2"/>
              <a:buChar char="q"/>
            </a:pPr>
            <a:r>
              <a:rPr lang="en-US" sz="2200" dirty="0"/>
              <a:t> Metadata</a:t>
            </a:r>
          </a:p>
          <a:p>
            <a:pPr marL="384048" lvl="2" indent="0">
              <a:buNone/>
            </a:pPr>
            <a:r>
              <a:rPr lang="en-US" sz="1800" dirty="0"/>
              <a:t>	Details of all the “types” within the binary</a:t>
            </a:r>
          </a:p>
          <a:p>
            <a:pPr lvl="1">
              <a:buFont typeface="Wingdings" panose="05000000000000000000" pitchFamily="2" charset="2"/>
              <a:buChar char="q"/>
            </a:pPr>
            <a:r>
              <a:rPr lang="en-US" sz="2200" dirty="0"/>
              <a:t> Manifest</a:t>
            </a:r>
          </a:p>
          <a:p>
            <a:pPr marL="566928" lvl="3" indent="0">
              <a:buNone/>
            </a:pPr>
            <a:r>
              <a:rPr lang="en-US" sz="1800" dirty="0"/>
              <a:t>	Describes the assembly</a:t>
            </a:r>
          </a:p>
          <a:p>
            <a:pPr marL="566928" lvl="3" indent="0">
              <a:buNone/>
            </a:pPr>
            <a:r>
              <a:rPr lang="en-US" sz="1800" dirty="0"/>
              <a:t>	List of external dependencies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3784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153-5BB5-4AC8-B20E-3D197D444475}"/>
              </a:ext>
            </a:extLst>
          </p:cNvPr>
          <p:cNvSpPr>
            <a:spLocks noGrp="1"/>
          </p:cNvSpPr>
          <p:nvPr>
            <p:ph type="title"/>
          </p:nvPr>
        </p:nvSpPr>
        <p:spPr/>
        <p:txBody>
          <a:bodyPr/>
          <a:lstStyle/>
          <a:p>
            <a:r>
              <a:rPr lang="en-US" dirty="0"/>
              <a:t>Benefits of CIL/IL</a:t>
            </a:r>
          </a:p>
        </p:txBody>
      </p:sp>
      <p:sp>
        <p:nvSpPr>
          <p:cNvPr id="3" name="Content Placeholder 2">
            <a:extLst>
              <a:ext uri="{FF2B5EF4-FFF2-40B4-BE49-F238E27FC236}">
                <a16:creationId xmlns:a16="http://schemas.microsoft.com/office/drawing/2014/main" id="{E88F0EB3-5022-4E59-AE31-CBD223144DAC}"/>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Language integration</a:t>
            </a:r>
          </a:p>
          <a:p>
            <a:pPr marL="201168" lvl="1" indent="0">
              <a:buNone/>
            </a:pPr>
            <a:r>
              <a:rPr lang="en-US" sz="2000" dirty="0"/>
              <a:t>	Each .NET aware compiler produces nearly identical CIL</a:t>
            </a:r>
          </a:p>
          <a:p>
            <a:pPr>
              <a:buFont typeface="Arial" panose="020B0604020202020204" pitchFamily="34" charset="0"/>
              <a:buChar char="•"/>
            </a:pPr>
            <a:r>
              <a:rPr lang="en-US" sz="2400" dirty="0"/>
              <a:t> Platform-agnostic</a:t>
            </a:r>
          </a:p>
          <a:p>
            <a:pPr marL="201168" lvl="1" indent="0">
              <a:buNone/>
            </a:pPr>
            <a:r>
              <a:rPr lang="en-US" sz="2000" dirty="0"/>
              <a:t>	Single code base</a:t>
            </a:r>
          </a:p>
        </p:txBody>
      </p:sp>
    </p:spTree>
    <p:extLst>
      <p:ext uri="{BB962C8B-B14F-4D97-AF65-F5344CB8AC3E}">
        <p14:creationId xmlns:p14="http://schemas.microsoft.com/office/powerpoint/2010/main" val="3268936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3536-B2E0-40C7-85AD-026E742AB3CA}"/>
              </a:ext>
            </a:extLst>
          </p:cNvPr>
          <p:cNvSpPr>
            <a:spLocks noGrp="1"/>
          </p:cNvSpPr>
          <p:nvPr>
            <p:ph type="title"/>
          </p:nvPr>
        </p:nvSpPr>
        <p:spPr/>
        <p:txBody>
          <a:bodyPr/>
          <a:lstStyle/>
          <a:p>
            <a:r>
              <a:rPr lang="en-US" altLang="en-US" dirty="0"/>
              <a:t>.NET Framework and CLR </a:t>
            </a:r>
            <a:br>
              <a:rPr lang="en-US" altLang="en-US" dirty="0"/>
            </a:br>
            <a:r>
              <a:rPr lang="en-US" sz="3600" b="1" dirty="0">
                <a:solidFill>
                  <a:srgbClr val="63A537"/>
                </a:solidFill>
              </a:rPr>
              <a:t>  </a:t>
            </a:r>
            <a:r>
              <a:rPr lang="en-US" sz="3600" b="1" dirty="0" err="1">
                <a:solidFill>
                  <a:srgbClr val="63A537"/>
                </a:solidFill>
              </a:rPr>
              <a:t>CLR</a:t>
            </a:r>
            <a:r>
              <a:rPr lang="en-US" sz="3600" b="1" dirty="0">
                <a:solidFill>
                  <a:srgbClr val="63A537"/>
                </a:solidFill>
              </a:rPr>
              <a:t> Execution Model</a:t>
            </a:r>
            <a:endParaRPr lang="en-US" dirty="0"/>
          </a:p>
        </p:txBody>
      </p:sp>
      <p:sp>
        <p:nvSpPr>
          <p:cNvPr id="4" name="Rectangle: Rounded Corners 3">
            <a:extLst>
              <a:ext uri="{FF2B5EF4-FFF2-40B4-BE49-F238E27FC236}">
                <a16:creationId xmlns:a16="http://schemas.microsoft.com/office/drawing/2014/main" id="{4202EA06-98EC-4987-81F0-4E97AE4CC666}"/>
              </a:ext>
            </a:extLst>
          </p:cNvPr>
          <p:cNvSpPr/>
          <p:nvPr/>
        </p:nvSpPr>
        <p:spPr>
          <a:xfrm>
            <a:off x="1785485" y="2038240"/>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VB</a:t>
            </a:r>
          </a:p>
        </p:txBody>
      </p:sp>
      <p:sp>
        <p:nvSpPr>
          <p:cNvPr id="5" name="Rectangle: Rounded Corners 4">
            <a:extLst>
              <a:ext uri="{FF2B5EF4-FFF2-40B4-BE49-F238E27FC236}">
                <a16:creationId xmlns:a16="http://schemas.microsoft.com/office/drawing/2014/main" id="{7487950C-9A7B-4551-8CC8-778ABB28968D}"/>
              </a:ext>
            </a:extLst>
          </p:cNvPr>
          <p:cNvSpPr/>
          <p:nvPr/>
        </p:nvSpPr>
        <p:spPr>
          <a:xfrm>
            <a:off x="3106592" y="2054908"/>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6" name="Rectangle: Rounded Corners 5">
            <a:extLst>
              <a:ext uri="{FF2B5EF4-FFF2-40B4-BE49-F238E27FC236}">
                <a16:creationId xmlns:a16="http://schemas.microsoft.com/office/drawing/2014/main" id="{C6DAE8F6-708F-43FC-81A6-0DCA27E98117}"/>
              </a:ext>
            </a:extLst>
          </p:cNvPr>
          <p:cNvSpPr/>
          <p:nvPr/>
        </p:nvSpPr>
        <p:spPr>
          <a:xfrm>
            <a:off x="4427699" y="2054908"/>
            <a:ext cx="1118857" cy="400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7" name="Rectangle: Rounded Corners 6">
            <a:extLst>
              <a:ext uri="{FF2B5EF4-FFF2-40B4-BE49-F238E27FC236}">
                <a16:creationId xmlns:a16="http://schemas.microsoft.com/office/drawing/2014/main" id="{A2BECA38-5B73-4C40-B3C1-AA9E06676FDE}"/>
              </a:ext>
            </a:extLst>
          </p:cNvPr>
          <p:cNvSpPr/>
          <p:nvPr/>
        </p:nvSpPr>
        <p:spPr>
          <a:xfrm>
            <a:off x="1785484"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8" name="Rectangle: Rounded Corners 7">
            <a:extLst>
              <a:ext uri="{FF2B5EF4-FFF2-40B4-BE49-F238E27FC236}">
                <a16:creationId xmlns:a16="http://schemas.microsoft.com/office/drawing/2014/main" id="{75ABA0A7-15DA-497A-A038-CC2E25D794AF}"/>
              </a:ext>
            </a:extLst>
          </p:cNvPr>
          <p:cNvSpPr/>
          <p:nvPr/>
        </p:nvSpPr>
        <p:spPr>
          <a:xfrm>
            <a:off x="3106592"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9" name="Rectangle: Rounded Corners 8">
            <a:extLst>
              <a:ext uri="{FF2B5EF4-FFF2-40B4-BE49-F238E27FC236}">
                <a16:creationId xmlns:a16="http://schemas.microsoft.com/office/drawing/2014/main" id="{6BBB9C66-24C1-4765-ABEF-59AB25DBF92E}"/>
              </a:ext>
            </a:extLst>
          </p:cNvPr>
          <p:cNvSpPr/>
          <p:nvPr/>
        </p:nvSpPr>
        <p:spPr>
          <a:xfrm>
            <a:off x="4427699" y="2606841"/>
            <a:ext cx="1118858" cy="400692"/>
          </a:xfrm>
          <a:prstGeom prst="round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Compiler</a:t>
            </a:r>
          </a:p>
        </p:txBody>
      </p:sp>
      <p:sp>
        <p:nvSpPr>
          <p:cNvPr id="10" name="Rectangle: Rounded Corners 9">
            <a:extLst>
              <a:ext uri="{FF2B5EF4-FFF2-40B4-BE49-F238E27FC236}">
                <a16:creationId xmlns:a16="http://schemas.microsoft.com/office/drawing/2014/main" id="{FB56B911-6234-4075-A806-A59A4DEC8012}"/>
              </a:ext>
            </a:extLst>
          </p:cNvPr>
          <p:cNvSpPr/>
          <p:nvPr/>
        </p:nvSpPr>
        <p:spPr>
          <a:xfrm>
            <a:off x="6250002" y="2534338"/>
            <a:ext cx="1421332" cy="545698"/>
          </a:xfrm>
          <a:prstGeom prst="round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Unmanaged Component</a:t>
            </a:r>
          </a:p>
        </p:txBody>
      </p:sp>
      <p:sp>
        <p:nvSpPr>
          <p:cNvPr id="11" name="Rectangle: Rounded Corners 10">
            <a:extLst>
              <a:ext uri="{FF2B5EF4-FFF2-40B4-BE49-F238E27FC236}">
                <a16:creationId xmlns:a16="http://schemas.microsoft.com/office/drawing/2014/main" id="{C5EEADCC-EC14-4E83-9D5A-C85C814E4800}"/>
              </a:ext>
            </a:extLst>
          </p:cNvPr>
          <p:cNvSpPr/>
          <p:nvPr/>
        </p:nvSpPr>
        <p:spPr>
          <a:xfrm>
            <a:off x="1739765" y="3285769"/>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2" name="Rectangle: Rounded Corners 11">
            <a:extLst>
              <a:ext uri="{FF2B5EF4-FFF2-40B4-BE49-F238E27FC236}">
                <a16:creationId xmlns:a16="http://schemas.microsoft.com/office/drawing/2014/main" id="{F60A9010-239D-4948-9424-7ED3B7487856}"/>
              </a:ext>
            </a:extLst>
          </p:cNvPr>
          <p:cNvSpPr/>
          <p:nvPr/>
        </p:nvSpPr>
        <p:spPr>
          <a:xfrm>
            <a:off x="3060872" y="3285768"/>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3" name="Rectangle: Rounded Corners 12">
            <a:extLst>
              <a:ext uri="{FF2B5EF4-FFF2-40B4-BE49-F238E27FC236}">
                <a16:creationId xmlns:a16="http://schemas.microsoft.com/office/drawing/2014/main" id="{09DF5B73-4154-42EC-BA0C-0A9C26C5DC40}"/>
              </a:ext>
            </a:extLst>
          </p:cNvPr>
          <p:cNvSpPr/>
          <p:nvPr/>
        </p:nvSpPr>
        <p:spPr>
          <a:xfrm>
            <a:off x="4381979" y="3285767"/>
            <a:ext cx="1210296" cy="554715"/>
          </a:xfrm>
          <a:prstGeom prst="roundRect">
            <a:avLst/>
          </a:prstGeom>
          <a:solidFill>
            <a:srgbClr val="FFE08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Assembly IL Code</a:t>
            </a:r>
          </a:p>
        </p:txBody>
      </p:sp>
      <p:sp>
        <p:nvSpPr>
          <p:cNvPr id="14" name="Rectangle: Rounded Corners 13">
            <a:extLst>
              <a:ext uri="{FF2B5EF4-FFF2-40B4-BE49-F238E27FC236}">
                <a16:creationId xmlns:a16="http://schemas.microsoft.com/office/drawing/2014/main" id="{9A4B9E0F-6997-4A73-8735-297EC26BCFF5}"/>
              </a:ext>
            </a:extLst>
          </p:cNvPr>
          <p:cNvSpPr/>
          <p:nvPr/>
        </p:nvSpPr>
        <p:spPr>
          <a:xfrm>
            <a:off x="1785484" y="4042613"/>
            <a:ext cx="3806791" cy="1001027"/>
          </a:xfrm>
          <a:prstGeom prst="roundRect">
            <a:avLst/>
          </a:prstGeom>
          <a:solidFill>
            <a:schemeClr val="accent4">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5" name="Rectangle: Rounded Corners 14">
            <a:extLst>
              <a:ext uri="{FF2B5EF4-FFF2-40B4-BE49-F238E27FC236}">
                <a16:creationId xmlns:a16="http://schemas.microsoft.com/office/drawing/2014/main" id="{B0C0B2DC-6CD2-4572-A091-73207A07838F}"/>
              </a:ext>
            </a:extLst>
          </p:cNvPr>
          <p:cNvSpPr/>
          <p:nvPr/>
        </p:nvSpPr>
        <p:spPr>
          <a:xfrm>
            <a:off x="2733575" y="4417997"/>
            <a:ext cx="1838425" cy="519764"/>
          </a:xfrm>
          <a:prstGeom prst="roundRect">
            <a:avLst/>
          </a:prstGeom>
          <a:solidFill>
            <a:srgbClr val="DECFB4"/>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JIT Compiler</a:t>
            </a:r>
          </a:p>
        </p:txBody>
      </p:sp>
      <p:sp>
        <p:nvSpPr>
          <p:cNvPr id="16" name="Rectangle: Rounded Corners 15">
            <a:extLst>
              <a:ext uri="{FF2B5EF4-FFF2-40B4-BE49-F238E27FC236}">
                <a16:creationId xmlns:a16="http://schemas.microsoft.com/office/drawing/2014/main" id="{2DA90042-C29F-4392-8897-D9C3B78F628B}"/>
              </a:ext>
            </a:extLst>
          </p:cNvPr>
          <p:cNvSpPr/>
          <p:nvPr/>
        </p:nvSpPr>
        <p:spPr>
          <a:xfrm>
            <a:off x="2942121" y="5264660"/>
            <a:ext cx="1421332" cy="302888"/>
          </a:xfrm>
          <a:prstGeom prst="roundRect">
            <a:avLst/>
          </a:prstGeom>
          <a:solidFill>
            <a:schemeClr val="bg1">
              <a:lumMod val="8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Native Code</a:t>
            </a:r>
          </a:p>
        </p:txBody>
      </p:sp>
      <p:sp>
        <p:nvSpPr>
          <p:cNvPr id="17" name="Rectangle: Rounded Corners 16">
            <a:extLst>
              <a:ext uri="{FF2B5EF4-FFF2-40B4-BE49-F238E27FC236}">
                <a16:creationId xmlns:a16="http://schemas.microsoft.com/office/drawing/2014/main" id="{9E8DB46A-4EBB-4D22-983C-5C0B69C8E7CF}"/>
              </a:ext>
            </a:extLst>
          </p:cNvPr>
          <p:cNvSpPr/>
          <p:nvPr/>
        </p:nvSpPr>
        <p:spPr>
          <a:xfrm>
            <a:off x="1785484" y="5717404"/>
            <a:ext cx="5885850" cy="423512"/>
          </a:xfrm>
          <a:prstGeom prst="round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Operating System Services</a:t>
            </a:r>
          </a:p>
        </p:txBody>
      </p:sp>
      <p:sp>
        <p:nvSpPr>
          <p:cNvPr id="18" name="TextBox 17">
            <a:extLst>
              <a:ext uri="{FF2B5EF4-FFF2-40B4-BE49-F238E27FC236}">
                <a16:creationId xmlns:a16="http://schemas.microsoft.com/office/drawing/2014/main" id="{700DAE0F-F4E4-4860-8C3A-83557F5457E5}"/>
              </a:ext>
            </a:extLst>
          </p:cNvPr>
          <p:cNvSpPr txBox="1"/>
          <p:nvPr/>
        </p:nvSpPr>
        <p:spPr>
          <a:xfrm>
            <a:off x="1785484" y="4070769"/>
            <a:ext cx="2839452" cy="646331"/>
          </a:xfrm>
          <a:prstGeom prst="rect">
            <a:avLst/>
          </a:prstGeom>
          <a:noFill/>
        </p:spPr>
        <p:txBody>
          <a:bodyPr wrap="square" rtlCol="0">
            <a:spAutoFit/>
          </a:bodyPr>
          <a:lstStyle/>
          <a:p>
            <a:r>
              <a:rPr lang="en-US" dirty="0"/>
              <a:t>Common Language Runtime</a:t>
            </a:r>
          </a:p>
          <a:p>
            <a:endParaRPr lang="en-US" dirty="0"/>
          </a:p>
        </p:txBody>
      </p:sp>
      <p:cxnSp>
        <p:nvCxnSpPr>
          <p:cNvPr id="22" name="Straight Arrow Connector 21">
            <a:extLst>
              <a:ext uri="{FF2B5EF4-FFF2-40B4-BE49-F238E27FC236}">
                <a16:creationId xmlns:a16="http://schemas.microsoft.com/office/drawing/2014/main" id="{69B76A9C-DFBB-4978-AD04-C0649A559AE0}"/>
              </a:ext>
            </a:extLst>
          </p:cNvPr>
          <p:cNvCxnSpPr>
            <a:stCxn id="7" idx="2"/>
            <a:endCxn id="11" idx="0"/>
          </p:cNvCxnSpPr>
          <p:nvPr/>
        </p:nvCxnSpPr>
        <p:spPr>
          <a:xfrm>
            <a:off x="2344913" y="3007533"/>
            <a:ext cx="0" cy="27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3AFCA9-0263-4F50-9041-98F26634F1F3}"/>
              </a:ext>
            </a:extLst>
          </p:cNvPr>
          <p:cNvCxnSpPr>
            <a:stCxn id="8" idx="2"/>
            <a:endCxn id="12" idx="0"/>
          </p:cNvCxnSpPr>
          <p:nvPr/>
        </p:nvCxnSpPr>
        <p:spPr>
          <a:xfrm flipH="1">
            <a:off x="3666020" y="3007533"/>
            <a:ext cx="1" cy="27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290CD0-5560-4B60-B9DF-498F4A004022}"/>
              </a:ext>
            </a:extLst>
          </p:cNvPr>
          <p:cNvCxnSpPr>
            <a:stCxn id="9" idx="2"/>
            <a:endCxn id="13" idx="0"/>
          </p:cNvCxnSpPr>
          <p:nvPr/>
        </p:nvCxnSpPr>
        <p:spPr>
          <a:xfrm flipH="1">
            <a:off x="4987127" y="3007533"/>
            <a:ext cx="1" cy="278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1C9E450-8A54-4727-B01D-1529B2AF5CE0}"/>
              </a:ext>
            </a:extLst>
          </p:cNvPr>
          <p:cNvCxnSpPr>
            <a:stCxn id="11" idx="2"/>
          </p:cNvCxnSpPr>
          <p:nvPr/>
        </p:nvCxnSpPr>
        <p:spPr>
          <a:xfrm>
            <a:off x="2344913" y="3840484"/>
            <a:ext cx="0" cy="230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B022234-9447-4945-A2F6-C7EFCC2E090B}"/>
              </a:ext>
            </a:extLst>
          </p:cNvPr>
          <p:cNvCxnSpPr>
            <a:stCxn id="12" idx="2"/>
          </p:cNvCxnSpPr>
          <p:nvPr/>
        </p:nvCxnSpPr>
        <p:spPr>
          <a:xfrm>
            <a:off x="3666020" y="3840483"/>
            <a:ext cx="0" cy="20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81EFCA-A935-4DA1-8E5B-AB1648007B5D}"/>
              </a:ext>
            </a:extLst>
          </p:cNvPr>
          <p:cNvCxnSpPr>
            <a:stCxn id="13" idx="2"/>
          </p:cNvCxnSpPr>
          <p:nvPr/>
        </p:nvCxnSpPr>
        <p:spPr>
          <a:xfrm>
            <a:off x="4987127" y="3840482"/>
            <a:ext cx="0" cy="23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20CD968-821B-48E1-A731-C581BA69FE56}"/>
              </a:ext>
            </a:extLst>
          </p:cNvPr>
          <p:cNvCxnSpPr>
            <a:stCxn id="9" idx="3"/>
            <a:endCxn id="10" idx="1"/>
          </p:cNvCxnSpPr>
          <p:nvPr/>
        </p:nvCxnSpPr>
        <p:spPr>
          <a:xfrm>
            <a:off x="5546557" y="2807187"/>
            <a:ext cx="703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92C27B-746A-41FE-9867-9BC35F2CDD5F}"/>
              </a:ext>
            </a:extLst>
          </p:cNvPr>
          <p:cNvCxnSpPr>
            <a:stCxn id="10" idx="2"/>
          </p:cNvCxnSpPr>
          <p:nvPr/>
        </p:nvCxnSpPr>
        <p:spPr>
          <a:xfrm>
            <a:off x="6960668" y="3080036"/>
            <a:ext cx="0" cy="263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D78DC6-063F-4717-AE94-0A753F441B56}"/>
              </a:ext>
            </a:extLst>
          </p:cNvPr>
          <p:cNvCxnSpPr>
            <a:cxnSpLocks/>
            <a:stCxn id="15" idx="2"/>
            <a:endCxn id="16" idx="0"/>
          </p:cNvCxnSpPr>
          <p:nvPr/>
        </p:nvCxnSpPr>
        <p:spPr>
          <a:xfrm flipH="1">
            <a:off x="3652787" y="4937761"/>
            <a:ext cx="1" cy="32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1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755C-835C-469C-8B55-42B10FE313B9}"/>
              </a:ext>
            </a:extLst>
          </p:cNvPr>
          <p:cNvSpPr>
            <a:spLocks noGrp="1"/>
          </p:cNvSpPr>
          <p:nvPr>
            <p:ph type="title"/>
          </p:nvPr>
        </p:nvSpPr>
        <p:spPr/>
        <p:txBody>
          <a:bodyPr/>
          <a:lstStyle/>
          <a:p>
            <a:pPr algn="ctr"/>
            <a:r>
              <a:rPr lang="en-US" dirty="0"/>
              <a:t>Understanding the Common Type System</a:t>
            </a:r>
          </a:p>
        </p:txBody>
      </p:sp>
      <p:sp>
        <p:nvSpPr>
          <p:cNvPr id="3" name="Content Placeholder 2">
            <a:extLst>
              <a:ext uri="{FF2B5EF4-FFF2-40B4-BE49-F238E27FC236}">
                <a16:creationId xmlns:a16="http://schemas.microsoft.com/office/drawing/2014/main" id="{DC6E4BEA-8615-463A-A003-4FD50524A093}"/>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Assemblies can contain distinct types</a:t>
            </a:r>
          </a:p>
          <a:p>
            <a:pPr>
              <a:buFont typeface="Arial" panose="020B0604020202020204" pitchFamily="34" charset="0"/>
              <a:buChar char="•"/>
            </a:pPr>
            <a:endParaRPr lang="en-US" sz="2400" dirty="0"/>
          </a:p>
          <a:p>
            <a:pPr>
              <a:buFont typeface="Arial" panose="020B0604020202020204" pitchFamily="34" charset="0"/>
              <a:buChar char="•"/>
            </a:pPr>
            <a:r>
              <a:rPr lang="en-US" sz="2400" dirty="0"/>
              <a:t> In .NET, “types” refer to members from the set of:</a:t>
            </a:r>
          </a:p>
          <a:p>
            <a:pPr lvl="1">
              <a:buFont typeface="Arial" panose="020B0604020202020204" pitchFamily="34" charset="0"/>
              <a:buChar char="•"/>
            </a:pPr>
            <a:r>
              <a:rPr lang="en-US" sz="2200" dirty="0"/>
              <a:t>Class</a:t>
            </a:r>
          </a:p>
          <a:p>
            <a:pPr lvl="1">
              <a:buFont typeface="Arial" panose="020B0604020202020204" pitchFamily="34" charset="0"/>
              <a:buChar char="•"/>
            </a:pPr>
            <a:r>
              <a:rPr lang="en-US" sz="2200" dirty="0"/>
              <a:t>Interface</a:t>
            </a:r>
          </a:p>
          <a:p>
            <a:pPr lvl="1">
              <a:buFont typeface="Arial" panose="020B0604020202020204" pitchFamily="34" charset="0"/>
              <a:buChar char="•"/>
            </a:pPr>
            <a:r>
              <a:rPr lang="en-US" sz="2200" dirty="0"/>
              <a:t>Structure</a:t>
            </a:r>
          </a:p>
          <a:p>
            <a:pPr lvl="1">
              <a:buFont typeface="Arial" panose="020B0604020202020204" pitchFamily="34" charset="0"/>
              <a:buChar char="•"/>
            </a:pPr>
            <a:r>
              <a:rPr lang="en-US" sz="2200" dirty="0"/>
              <a:t>Enumeration</a:t>
            </a:r>
          </a:p>
          <a:p>
            <a:pPr lvl="1">
              <a:buFont typeface="Arial" panose="020B0604020202020204" pitchFamily="34" charset="0"/>
              <a:buChar char="•"/>
            </a:pPr>
            <a:r>
              <a:rPr lang="en-US" sz="2200" dirty="0"/>
              <a:t>Delegate</a:t>
            </a:r>
          </a:p>
        </p:txBody>
      </p:sp>
    </p:spTree>
    <p:extLst>
      <p:ext uri="{BB962C8B-B14F-4D97-AF65-F5344CB8AC3E}">
        <p14:creationId xmlns:p14="http://schemas.microsoft.com/office/powerpoint/2010/main" val="2905726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4E27-80FA-47BC-99AF-4B02761C567F}"/>
              </a:ext>
            </a:extLst>
          </p:cNvPr>
          <p:cNvSpPr>
            <a:spLocks noGrp="1"/>
          </p:cNvSpPr>
          <p:nvPr>
            <p:ph type="title"/>
          </p:nvPr>
        </p:nvSpPr>
        <p:spPr/>
        <p:txBody>
          <a:bodyPr/>
          <a:lstStyle/>
          <a:p>
            <a:r>
              <a:rPr lang="en-US" dirty="0"/>
              <a:t>CTS Class Types</a:t>
            </a:r>
          </a:p>
        </p:txBody>
      </p:sp>
      <p:sp>
        <p:nvSpPr>
          <p:cNvPr id="3" name="Content Placeholder 2">
            <a:extLst>
              <a:ext uri="{FF2B5EF4-FFF2-40B4-BE49-F238E27FC236}">
                <a16:creationId xmlns:a16="http://schemas.microsoft.com/office/drawing/2014/main" id="{9704D660-1D92-45DE-840E-4608B75C4CE1}"/>
              </a:ext>
            </a:extLst>
          </p:cNvPr>
          <p:cNvSpPr>
            <a:spLocks noGrp="1"/>
          </p:cNvSpPr>
          <p:nvPr>
            <p:ph idx="1"/>
          </p:nvPr>
        </p:nvSpPr>
        <p:spPr/>
        <p:txBody>
          <a:bodyPr>
            <a:normAutofit/>
          </a:bodyPr>
          <a:lstStyle/>
          <a:p>
            <a:pPr>
              <a:buFont typeface="Arial" panose="020B0604020202020204" pitchFamily="34" charset="0"/>
              <a:buChar char="•"/>
            </a:pPr>
            <a:r>
              <a:rPr lang="en-US" sz="2400" dirty="0"/>
              <a:t> .NET languages support </a:t>
            </a:r>
            <a:r>
              <a:rPr lang="en-US" sz="2400" i="1" dirty="0"/>
              <a:t>Class </a:t>
            </a:r>
            <a:r>
              <a:rPr lang="en-US" sz="2400" dirty="0"/>
              <a:t>types.</a:t>
            </a:r>
          </a:p>
          <a:p>
            <a:pPr>
              <a:buFont typeface="Arial" panose="020B0604020202020204" pitchFamily="34" charset="0"/>
              <a:buChar char="•"/>
            </a:pPr>
            <a:r>
              <a:rPr lang="en-US" sz="2400" dirty="0"/>
              <a:t> Classes may have:</a:t>
            </a:r>
          </a:p>
          <a:p>
            <a:pPr lvl="1">
              <a:buFont typeface="Arial" panose="020B0604020202020204" pitchFamily="34" charset="0"/>
              <a:buChar char="•"/>
            </a:pPr>
            <a:r>
              <a:rPr lang="en-US" sz="2200" dirty="0"/>
              <a:t>Constructors, properties, methods, events &amp; data points</a:t>
            </a:r>
          </a:p>
          <a:p>
            <a:pPr>
              <a:buFont typeface="Arial" panose="020B0604020202020204" pitchFamily="34" charset="0"/>
              <a:buChar char="•"/>
            </a:pPr>
            <a:r>
              <a:rPr lang="en-US" sz="2400" dirty="0"/>
              <a:t> In C#, it is described by the </a:t>
            </a:r>
            <a:r>
              <a:rPr lang="en-US" sz="2400" b="1" dirty="0"/>
              <a:t>class </a:t>
            </a:r>
            <a:r>
              <a:rPr lang="en-US" sz="2400" dirty="0"/>
              <a:t>keyword.</a:t>
            </a:r>
          </a:p>
          <a:p>
            <a:pPr marL="0" indent="0">
              <a:buNone/>
            </a:pPr>
            <a:r>
              <a:rPr lang="en-US" sz="2400" dirty="0"/>
              <a:t> class Calc {</a:t>
            </a:r>
            <a:br>
              <a:rPr lang="en-US" sz="2400" dirty="0"/>
            </a:br>
            <a:r>
              <a:rPr lang="en-US" sz="2400" dirty="0"/>
              <a:t> 	public int Add(int x, int y)</a:t>
            </a:r>
            <a:br>
              <a:rPr lang="en-US" sz="2400" dirty="0"/>
            </a:br>
            <a:r>
              <a:rPr lang="en-US" sz="2400" dirty="0"/>
              <a:t>  	{</a:t>
            </a:r>
            <a:br>
              <a:rPr lang="en-US" sz="2400" dirty="0"/>
            </a:br>
            <a:r>
              <a:rPr lang="en-US" sz="2400" dirty="0"/>
              <a:t>   		return x + y;</a:t>
            </a:r>
            <a:br>
              <a:rPr lang="en-US" sz="2400" dirty="0"/>
            </a:br>
            <a:r>
              <a:rPr lang="en-US" sz="2400" dirty="0"/>
              <a:t>  	}</a:t>
            </a:r>
            <a:br>
              <a:rPr lang="en-US" sz="2400" dirty="0"/>
            </a:br>
            <a:r>
              <a:rPr lang="en-US" sz="2400" dirty="0"/>
              <a:t> }</a:t>
            </a:r>
            <a:endParaRPr lang="en-PK" sz="2400" dirty="0"/>
          </a:p>
          <a:p>
            <a:pPr marL="0" indent="0">
              <a:buNone/>
            </a:pPr>
            <a:endParaRPr lang="en-US" sz="2400" dirty="0"/>
          </a:p>
        </p:txBody>
      </p:sp>
    </p:spTree>
    <p:extLst>
      <p:ext uri="{BB962C8B-B14F-4D97-AF65-F5344CB8AC3E}">
        <p14:creationId xmlns:p14="http://schemas.microsoft.com/office/powerpoint/2010/main" val="494306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94B1-1E01-45BE-8FA1-1EB860F192DC}"/>
              </a:ext>
            </a:extLst>
          </p:cNvPr>
          <p:cNvSpPr>
            <a:spLocks noGrp="1"/>
          </p:cNvSpPr>
          <p:nvPr>
            <p:ph type="title"/>
          </p:nvPr>
        </p:nvSpPr>
        <p:spPr/>
        <p:txBody>
          <a:bodyPr/>
          <a:lstStyle/>
          <a:p>
            <a:r>
              <a:rPr lang="en-US" dirty="0"/>
              <a:t>CTS Class Types</a:t>
            </a:r>
          </a:p>
        </p:txBody>
      </p:sp>
      <p:sp>
        <p:nvSpPr>
          <p:cNvPr id="3" name="Content Placeholder 2">
            <a:extLst>
              <a:ext uri="{FF2B5EF4-FFF2-40B4-BE49-F238E27FC236}">
                <a16:creationId xmlns:a16="http://schemas.microsoft.com/office/drawing/2014/main" id="{09447CAD-E97F-47F5-A673-43698F336922}"/>
              </a:ext>
            </a:extLst>
          </p:cNvPr>
          <p:cNvSpPr>
            <a:spLocks noGrp="1"/>
          </p:cNvSpPr>
          <p:nvPr>
            <p:ph idx="1"/>
          </p:nvPr>
        </p:nvSpPr>
        <p:spPr/>
        <p:txBody>
          <a:bodyPr/>
          <a:lstStyle/>
          <a:p>
            <a:pPr>
              <a:buFont typeface="Arial" panose="020B0604020202020204" pitchFamily="34" charset="0"/>
              <a:buChar char="•"/>
            </a:pPr>
            <a:r>
              <a:rPr lang="en-US" sz="2400" dirty="0"/>
              <a:t> Single inheritance</a:t>
            </a:r>
          </a:p>
          <a:p>
            <a:pPr>
              <a:buFont typeface="Arial" panose="020B0604020202020204" pitchFamily="34" charset="0"/>
              <a:buChar char="•"/>
            </a:pPr>
            <a:r>
              <a:rPr lang="en-US" sz="2400" dirty="0"/>
              <a:t> Multiple interface implementation</a:t>
            </a:r>
          </a:p>
          <a:p>
            <a:pPr>
              <a:buFont typeface="Arial" panose="020B0604020202020204" pitchFamily="34" charset="0"/>
              <a:buChar char="•"/>
            </a:pPr>
            <a:r>
              <a:rPr lang="en-US" sz="2400" dirty="0"/>
              <a:t> Static and instance members</a:t>
            </a:r>
          </a:p>
          <a:p>
            <a:pPr>
              <a:buFont typeface="Arial" panose="020B0604020202020204" pitchFamily="34" charset="0"/>
              <a:buChar char="•"/>
            </a:pPr>
            <a:r>
              <a:rPr lang="en-US" sz="2400" dirty="0"/>
              <a:t> Nested types</a:t>
            </a:r>
          </a:p>
          <a:p>
            <a:pPr>
              <a:buFont typeface="Arial" panose="020B0604020202020204" pitchFamily="34" charset="0"/>
              <a:buChar char="•"/>
            </a:pPr>
            <a:r>
              <a:rPr lang="en-US" sz="2400" dirty="0"/>
              <a:t> Member access</a:t>
            </a:r>
          </a:p>
          <a:p>
            <a:pPr>
              <a:buFont typeface="Arial" panose="020B0604020202020204" pitchFamily="34" charset="0"/>
              <a:buChar char="•"/>
            </a:pPr>
            <a:r>
              <a:rPr lang="en-US" sz="2400" dirty="0"/>
              <a:t> Public, protected, private, internal, internal-protected, private-protected</a:t>
            </a:r>
          </a:p>
          <a:p>
            <a:endParaRPr lang="en-US" dirty="0"/>
          </a:p>
        </p:txBody>
      </p:sp>
    </p:spTree>
    <p:extLst>
      <p:ext uri="{BB962C8B-B14F-4D97-AF65-F5344CB8AC3E}">
        <p14:creationId xmlns:p14="http://schemas.microsoft.com/office/powerpoint/2010/main" val="353270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8154-ECE8-48F6-B9B2-EDE941C44981}"/>
              </a:ext>
            </a:extLst>
          </p:cNvPr>
          <p:cNvSpPr>
            <a:spLocks noGrp="1"/>
          </p:cNvSpPr>
          <p:nvPr>
            <p:ph type="title"/>
          </p:nvPr>
        </p:nvSpPr>
        <p:spPr/>
        <p:txBody>
          <a:bodyPr/>
          <a:lstStyle/>
          <a:p>
            <a:r>
              <a:rPr lang="en-US" dirty="0"/>
              <a:t>Consultation Hours</a:t>
            </a:r>
          </a:p>
        </p:txBody>
      </p:sp>
      <p:sp>
        <p:nvSpPr>
          <p:cNvPr id="3" name="Content Placeholder 2">
            <a:extLst>
              <a:ext uri="{FF2B5EF4-FFF2-40B4-BE49-F238E27FC236}">
                <a16:creationId xmlns:a16="http://schemas.microsoft.com/office/drawing/2014/main" id="{E5F12A7B-2AAB-4F7A-BEFF-D38A3C9E5BE4}"/>
              </a:ext>
            </a:extLst>
          </p:cNvPr>
          <p:cNvSpPr>
            <a:spLocks noGrp="1"/>
          </p:cNvSpPr>
          <p:nvPr>
            <p:ph idx="1"/>
          </p:nvPr>
        </p:nvSpPr>
        <p:spPr/>
        <p:txBody>
          <a:bodyPr/>
          <a:lstStyle/>
          <a:p>
            <a:endParaRPr lang="en-US" dirty="0"/>
          </a:p>
          <a:p>
            <a:r>
              <a:rPr lang="en-US" dirty="0"/>
              <a:t>Faculty Offices opposite to CS Secretariat, Room # 8</a:t>
            </a:r>
          </a:p>
          <a:p>
            <a:endParaRPr lang="en-US" dirty="0"/>
          </a:p>
          <a:p>
            <a:r>
              <a:rPr lang="en-US" dirty="0"/>
              <a:t>Monday: 	8:00pm - 4:00pm</a:t>
            </a:r>
          </a:p>
          <a:p>
            <a:r>
              <a:rPr lang="en-US" dirty="0"/>
              <a:t>Friday: 		8:00pm - 4:00pm</a:t>
            </a:r>
          </a:p>
          <a:p>
            <a:endParaRPr lang="en-US" dirty="0"/>
          </a:p>
          <a:p>
            <a:r>
              <a:rPr lang="en-US" b="1" u="sng" dirty="0"/>
              <a:t>Do email me before visiting!</a:t>
            </a:r>
          </a:p>
          <a:p>
            <a:r>
              <a:rPr lang="en-US" dirty="0"/>
              <a:t>Email: </a:t>
            </a:r>
            <a:r>
              <a:rPr lang="en-US" dirty="0">
                <a:hlinkClick r:id="rId2"/>
              </a:rPr>
              <a:t>abeeha.sattar@nu.edu.pk</a:t>
            </a:r>
            <a:endParaRPr lang="en-US" dirty="0"/>
          </a:p>
          <a:p>
            <a:endParaRPr lang="en-US" dirty="0"/>
          </a:p>
          <a:p>
            <a:endParaRPr lang="en-US" dirty="0"/>
          </a:p>
        </p:txBody>
      </p:sp>
    </p:spTree>
    <p:extLst>
      <p:ext uri="{BB962C8B-B14F-4D97-AF65-F5344CB8AC3E}">
        <p14:creationId xmlns:p14="http://schemas.microsoft.com/office/powerpoint/2010/main" val="216240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DD9B-3E8D-4BFB-803C-C55AA3CD03A3}"/>
              </a:ext>
            </a:extLst>
          </p:cNvPr>
          <p:cNvSpPr>
            <a:spLocks noGrp="1"/>
          </p:cNvSpPr>
          <p:nvPr>
            <p:ph type="title"/>
          </p:nvPr>
        </p:nvSpPr>
        <p:spPr/>
        <p:txBody>
          <a:bodyPr/>
          <a:lstStyle/>
          <a:p>
            <a:r>
              <a:rPr lang="en-US" dirty="0"/>
              <a:t>CTS Interface Types</a:t>
            </a:r>
          </a:p>
        </p:txBody>
      </p:sp>
      <p:sp>
        <p:nvSpPr>
          <p:cNvPr id="3" name="Content Placeholder 2">
            <a:extLst>
              <a:ext uri="{FF2B5EF4-FFF2-40B4-BE49-F238E27FC236}">
                <a16:creationId xmlns:a16="http://schemas.microsoft.com/office/drawing/2014/main" id="{54C5E73B-03B4-4024-8ED8-C93CD2B3E657}"/>
              </a:ext>
            </a:extLst>
          </p:cNvPr>
          <p:cNvSpPr>
            <a:spLocks noGrp="1"/>
          </p:cNvSpPr>
          <p:nvPr>
            <p:ph idx="1"/>
          </p:nvPr>
        </p:nvSpPr>
        <p:spPr/>
        <p:txBody>
          <a:bodyPr>
            <a:normAutofit/>
          </a:bodyPr>
          <a:lstStyle/>
          <a:p>
            <a:endParaRPr lang="en-US" sz="2400" dirty="0"/>
          </a:p>
          <a:p>
            <a:pPr>
              <a:buFont typeface="Arial" panose="020B0604020202020204" pitchFamily="34" charset="0"/>
              <a:buChar char="•"/>
            </a:pPr>
            <a:r>
              <a:rPr lang="en-US" sz="2400" dirty="0"/>
              <a:t> Named collection of abstract member definitions, which may be defined by the class/struct implementing them.</a:t>
            </a:r>
          </a:p>
          <a:p>
            <a:pPr>
              <a:buFont typeface="Arial" panose="020B0604020202020204" pitchFamily="34" charset="0"/>
              <a:buChar char="•"/>
            </a:pPr>
            <a:r>
              <a:rPr lang="en-US" sz="2400" dirty="0"/>
              <a:t> Defined by the </a:t>
            </a:r>
            <a:r>
              <a:rPr lang="en-US" sz="2400" b="1" dirty="0"/>
              <a:t>interface</a:t>
            </a:r>
            <a:r>
              <a:rPr lang="en-US" sz="2400" dirty="0"/>
              <a:t> keyword</a:t>
            </a:r>
          </a:p>
          <a:p>
            <a:pPr>
              <a:buFont typeface="Arial" panose="020B0604020202020204" pitchFamily="34" charset="0"/>
              <a:buChar char="•"/>
            </a:pPr>
            <a:r>
              <a:rPr lang="en-US" sz="2400" dirty="0"/>
              <a:t> Conventional naming: start with the capital letter </a:t>
            </a:r>
            <a:r>
              <a:rPr lang="en-US" sz="2400" b="1" dirty="0"/>
              <a:t>I</a:t>
            </a:r>
          </a:p>
          <a:p>
            <a:pPr marL="0" indent="0">
              <a:buNone/>
            </a:pPr>
            <a:r>
              <a:rPr lang="en-US" sz="2400" b="1" dirty="0"/>
              <a:t> </a:t>
            </a:r>
            <a:r>
              <a:rPr lang="en-US" sz="2400" dirty="0"/>
              <a:t>public interface </a:t>
            </a:r>
            <a:r>
              <a:rPr lang="en-US" sz="2400" dirty="0" err="1"/>
              <a:t>Idraw</a:t>
            </a:r>
            <a:r>
              <a:rPr lang="en-US" sz="2400" dirty="0"/>
              <a:t> {</a:t>
            </a:r>
          </a:p>
          <a:p>
            <a:pPr marL="0" indent="0">
              <a:buNone/>
            </a:pPr>
            <a:r>
              <a:rPr lang="en-US" sz="2400" dirty="0"/>
              <a:t>	void Draw();</a:t>
            </a:r>
          </a:p>
          <a:p>
            <a:pPr marL="0" indent="0">
              <a:buNone/>
            </a:pPr>
            <a:r>
              <a:rPr lang="en-US" sz="2400" dirty="0"/>
              <a:t> }</a:t>
            </a:r>
            <a:r>
              <a:rPr lang="en-US" sz="2400" b="1" dirty="0"/>
              <a:t> </a:t>
            </a:r>
            <a:endParaRPr lang="en-US" sz="2400" dirty="0"/>
          </a:p>
        </p:txBody>
      </p:sp>
    </p:spTree>
    <p:extLst>
      <p:ext uri="{BB962C8B-B14F-4D97-AF65-F5344CB8AC3E}">
        <p14:creationId xmlns:p14="http://schemas.microsoft.com/office/powerpoint/2010/main" val="378121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D199-99FB-471E-9B80-3C26D884446A}"/>
              </a:ext>
            </a:extLst>
          </p:cNvPr>
          <p:cNvSpPr>
            <a:spLocks noGrp="1"/>
          </p:cNvSpPr>
          <p:nvPr>
            <p:ph type="title"/>
          </p:nvPr>
        </p:nvSpPr>
        <p:spPr/>
        <p:txBody>
          <a:bodyPr/>
          <a:lstStyle/>
          <a:p>
            <a:r>
              <a:rPr lang="en-US" dirty="0"/>
              <a:t>CTS Structure Types</a:t>
            </a:r>
          </a:p>
        </p:txBody>
      </p:sp>
      <p:sp>
        <p:nvSpPr>
          <p:cNvPr id="3" name="Content Placeholder 2">
            <a:extLst>
              <a:ext uri="{FF2B5EF4-FFF2-40B4-BE49-F238E27FC236}">
                <a16:creationId xmlns:a16="http://schemas.microsoft.com/office/drawing/2014/main" id="{40D396C9-ACE7-467C-B930-5882F5817E7C}"/>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sz="3800" dirty="0"/>
              <a:t> </a:t>
            </a:r>
            <a:r>
              <a:rPr lang="en-US" sz="3400" dirty="0"/>
              <a:t>A structure</a:t>
            </a:r>
            <a:r>
              <a:rPr lang="en-US" sz="3400" i="1" dirty="0"/>
              <a:t> </a:t>
            </a:r>
            <a:r>
              <a:rPr lang="en-US" sz="3400" dirty="0"/>
              <a:t>can be thought of as a lightweight class type having value-based semantics.</a:t>
            </a:r>
          </a:p>
          <a:p>
            <a:pPr>
              <a:buFont typeface="Arial" panose="020B0604020202020204" pitchFamily="34" charset="0"/>
              <a:buChar char="•"/>
            </a:pPr>
            <a:r>
              <a:rPr lang="en-US" sz="3400" dirty="0"/>
              <a:t> Best suited for modeling geometric and mathematical data.</a:t>
            </a:r>
          </a:p>
          <a:p>
            <a:pPr>
              <a:buFont typeface="Arial" panose="020B0604020202020204" pitchFamily="34" charset="0"/>
              <a:buChar char="•"/>
            </a:pPr>
            <a:r>
              <a:rPr lang="en-US" sz="3400" dirty="0"/>
              <a:t> Defined by  </a:t>
            </a:r>
            <a:r>
              <a:rPr lang="en-US" sz="3400" b="1" dirty="0"/>
              <a:t>struct</a:t>
            </a:r>
          </a:p>
          <a:p>
            <a:pPr>
              <a:buFont typeface="Arial" panose="020B0604020202020204" pitchFamily="34" charset="0"/>
              <a:buChar char="•"/>
            </a:pPr>
            <a:r>
              <a:rPr lang="en-US" sz="3400" dirty="0"/>
              <a:t> No inheritance</a:t>
            </a:r>
          </a:p>
          <a:p>
            <a:pPr marL="0" indent="0">
              <a:buNone/>
            </a:pPr>
            <a:br>
              <a:rPr lang="en-US" sz="2400" dirty="0"/>
            </a:br>
            <a:r>
              <a:rPr lang="en-US" sz="2900" dirty="0"/>
              <a:t>struct Point {</a:t>
            </a:r>
            <a:br>
              <a:rPr lang="en-US" sz="2900" dirty="0"/>
            </a:br>
            <a:r>
              <a:rPr lang="en-US" sz="2900" dirty="0"/>
              <a:t> 	public int </a:t>
            </a:r>
            <a:r>
              <a:rPr lang="en-US" sz="2900" dirty="0" err="1"/>
              <a:t>xPos</a:t>
            </a:r>
            <a:r>
              <a:rPr lang="en-US" sz="2900" dirty="0"/>
              <a:t>, </a:t>
            </a:r>
            <a:r>
              <a:rPr lang="en-US" sz="2900" dirty="0" err="1"/>
              <a:t>yPos</a:t>
            </a:r>
            <a:r>
              <a:rPr lang="en-US" sz="2900" dirty="0"/>
              <a:t>; //fields</a:t>
            </a:r>
            <a:br>
              <a:rPr lang="en-US" sz="2900" dirty="0"/>
            </a:br>
            <a:r>
              <a:rPr lang="en-US" sz="2900" dirty="0"/>
              <a:t> 	public Point(int x, int y) { </a:t>
            </a:r>
            <a:r>
              <a:rPr lang="en-US" sz="2900" dirty="0" err="1"/>
              <a:t>xPos</a:t>
            </a:r>
            <a:r>
              <a:rPr lang="en-US" sz="2900" dirty="0"/>
              <a:t> = x; </a:t>
            </a:r>
            <a:r>
              <a:rPr lang="en-US" sz="2900" dirty="0" err="1"/>
              <a:t>yPos</a:t>
            </a:r>
            <a:r>
              <a:rPr lang="en-US" sz="2900" dirty="0"/>
              <a:t> = y;} //constructors</a:t>
            </a:r>
            <a:br>
              <a:rPr lang="en-US" sz="2900" dirty="0"/>
            </a:br>
            <a:r>
              <a:rPr lang="en-US" sz="2900" dirty="0"/>
              <a:t>  	//functions</a:t>
            </a:r>
            <a:br>
              <a:rPr lang="en-US" sz="2900" dirty="0"/>
            </a:br>
            <a:r>
              <a:rPr lang="en-US" sz="2900" dirty="0"/>
              <a:t>	public void </a:t>
            </a:r>
            <a:r>
              <a:rPr lang="en-US" sz="2900" dirty="0" err="1"/>
              <a:t>PrintPosition</a:t>
            </a:r>
            <a:r>
              <a:rPr lang="en-US" sz="2900" dirty="0"/>
              <a:t>() { </a:t>
            </a:r>
            <a:br>
              <a:rPr lang="en-US" sz="2900" dirty="0"/>
            </a:br>
            <a:r>
              <a:rPr lang="en-US" sz="2900" dirty="0"/>
              <a:t>  		</a:t>
            </a:r>
            <a:r>
              <a:rPr lang="en-US" sz="2900" dirty="0" err="1"/>
              <a:t>Console.WriteLine</a:t>
            </a:r>
            <a:r>
              <a:rPr lang="en-US" sz="2900" dirty="0"/>
              <a:t>("({0}, {1})", </a:t>
            </a:r>
            <a:r>
              <a:rPr lang="en-US" sz="2900" dirty="0" err="1"/>
              <a:t>xPos</a:t>
            </a:r>
            <a:r>
              <a:rPr lang="en-US" sz="2900" dirty="0"/>
              <a:t>, </a:t>
            </a:r>
            <a:r>
              <a:rPr lang="en-US" sz="2900" dirty="0" err="1"/>
              <a:t>yPos</a:t>
            </a:r>
            <a:r>
              <a:rPr lang="en-US" sz="2900" dirty="0"/>
              <a:t>);</a:t>
            </a:r>
            <a:br>
              <a:rPr lang="en-US" sz="2900" dirty="0"/>
            </a:br>
            <a:r>
              <a:rPr lang="en-US" sz="2900" dirty="0"/>
              <a:t>  	}</a:t>
            </a:r>
            <a:br>
              <a:rPr lang="en-US" sz="2900" dirty="0"/>
            </a:br>
            <a:r>
              <a:rPr lang="en-US" sz="2900" dirty="0"/>
              <a:t>}</a:t>
            </a:r>
            <a:endParaRPr lang="en-US" sz="2400" dirty="0"/>
          </a:p>
        </p:txBody>
      </p:sp>
    </p:spTree>
    <p:extLst>
      <p:ext uri="{BB962C8B-B14F-4D97-AF65-F5344CB8AC3E}">
        <p14:creationId xmlns:p14="http://schemas.microsoft.com/office/powerpoint/2010/main" val="91922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600E-444D-4862-A599-372988D7429C}"/>
              </a:ext>
            </a:extLst>
          </p:cNvPr>
          <p:cNvSpPr>
            <a:spLocks noGrp="1"/>
          </p:cNvSpPr>
          <p:nvPr>
            <p:ph type="title"/>
          </p:nvPr>
        </p:nvSpPr>
        <p:spPr/>
        <p:txBody>
          <a:bodyPr/>
          <a:lstStyle/>
          <a:p>
            <a:r>
              <a:rPr lang="en-US" dirty="0"/>
              <a:t>CTS Enumeration Types</a:t>
            </a:r>
          </a:p>
        </p:txBody>
      </p:sp>
      <p:sp>
        <p:nvSpPr>
          <p:cNvPr id="3" name="Content Placeholder 2">
            <a:extLst>
              <a:ext uri="{FF2B5EF4-FFF2-40B4-BE49-F238E27FC236}">
                <a16:creationId xmlns:a16="http://schemas.microsoft.com/office/drawing/2014/main" id="{414B298A-6AC6-4158-9DA9-64ECBD3C16F2}"/>
              </a:ext>
            </a:extLst>
          </p:cNvPr>
          <p:cNvSpPr>
            <a:spLocks noGrp="1"/>
          </p:cNvSpPr>
          <p:nvPr>
            <p:ph idx="1"/>
          </p:nvPr>
        </p:nvSpPr>
        <p:spPr/>
        <p:txBody>
          <a:bodyPr>
            <a:normAutofit/>
          </a:bodyPr>
          <a:lstStyle/>
          <a:p>
            <a:pPr>
              <a:buFont typeface="Arial" panose="020B0604020202020204" pitchFamily="34" charset="0"/>
              <a:buChar char="•"/>
            </a:pPr>
            <a:r>
              <a:rPr lang="en-US" sz="2400" dirty="0"/>
              <a:t> Programming construct that allow you to group name-value pairs</a:t>
            </a:r>
          </a:p>
          <a:p>
            <a:pPr marL="0" indent="0">
              <a:buNone/>
            </a:pPr>
            <a:r>
              <a:rPr lang="en-US" sz="2400" dirty="0"/>
              <a:t>	name: literal constant</a:t>
            </a:r>
            <a:br>
              <a:rPr lang="en-US" sz="2400" dirty="0"/>
            </a:br>
            <a:r>
              <a:rPr lang="en-US" sz="2400" dirty="0"/>
              <a:t>  	value: integer type [byte, Int32, UInt64]</a:t>
            </a:r>
          </a:p>
          <a:p>
            <a:pPr marL="0" indent="0">
              <a:buNone/>
            </a:pPr>
            <a:endParaRPr lang="en-US" sz="2400" dirty="0"/>
          </a:p>
          <a:p>
            <a:pPr marL="0" indent="0">
              <a:buNone/>
            </a:pPr>
            <a:r>
              <a:rPr lang="en-US" sz="2400" dirty="0" err="1"/>
              <a:t>enum</a:t>
            </a:r>
            <a:r>
              <a:rPr lang="en-US" sz="2400" dirty="0"/>
              <a:t> </a:t>
            </a:r>
            <a:r>
              <a:rPr lang="en-US" sz="2400" dirty="0" err="1"/>
              <a:t>CharacterType</a:t>
            </a:r>
            <a:r>
              <a:rPr lang="en-US" sz="2400" dirty="0"/>
              <a:t> {</a:t>
            </a:r>
            <a:br>
              <a:rPr lang="en-US" sz="2400" dirty="0"/>
            </a:br>
            <a:r>
              <a:rPr lang="en-US" sz="2400" dirty="0"/>
              <a:t> 	Wizard = 100,</a:t>
            </a:r>
            <a:br>
              <a:rPr lang="en-US" sz="2400" dirty="0"/>
            </a:br>
            <a:r>
              <a:rPr lang="en-US" sz="2400" dirty="0"/>
              <a:t>  	Fighter = 200,</a:t>
            </a:r>
            <a:br>
              <a:rPr lang="en-US" sz="2400" dirty="0"/>
            </a:br>
            <a:r>
              <a:rPr lang="en-US" sz="2400" dirty="0"/>
              <a:t>  	Thief = 300</a:t>
            </a:r>
            <a:br>
              <a:rPr lang="en-US" sz="2400" dirty="0"/>
            </a:br>
            <a:r>
              <a:rPr lang="en-US" sz="2400" dirty="0"/>
              <a:t>}</a:t>
            </a:r>
            <a:endParaRPr lang="en-PK" sz="2400" dirty="0"/>
          </a:p>
          <a:p>
            <a:pPr marL="0" indent="0">
              <a:buNone/>
            </a:pPr>
            <a:endParaRPr lang="en-US" sz="2400" dirty="0"/>
          </a:p>
        </p:txBody>
      </p:sp>
    </p:spTree>
    <p:extLst>
      <p:ext uri="{BB962C8B-B14F-4D97-AF65-F5344CB8AC3E}">
        <p14:creationId xmlns:p14="http://schemas.microsoft.com/office/powerpoint/2010/main" val="410521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E0A4-5F90-4854-A103-7DC5A70C97D4}"/>
              </a:ext>
            </a:extLst>
          </p:cNvPr>
          <p:cNvSpPr>
            <a:spLocks noGrp="1"/>
          </p:cNvSpPr>
          <p:nvPr>
            <p:ph type="title"/>
          </p:nvPr>
        </p:nvSpPr>
        <p:spPr/>
        <p:txBody>
          <a:bodyPr/>
          <a:lstStyle/>
          <a:p>
            <a:r>
              <a:rPr lang="en-US" dirty="0"/>
              <a:t>CTS Delegate Types</a:t>
            </a:r>
          </a:p>
        </p:txBody>
      </p:sp>
      <p:sp>
        <p:nvSpPr>
          <p:cNvPr id="3" name="Content Placeholder 2">
            <a:extLst>
              <a:ext uri="{FF2B5EF4-FFF2-40B4-BE49-F238E27FC236}">
                <a16:creationId xmlns:a16="http://schemas.microsoft.com/office/drawing/2014/main" id="{1AD57E09-6F99-4D9A-B6B7-39C3841EDE37}"/>
              </a:ext>
            </a:extLst>
          </p:cNvPr>
          <p:cNvSpPr>
            <a:spLocks noGrp="1"/>
          </p:cNvSpPr>
          <p:nvPr>
            <p:ph idx="1"/>
          </p:nvPr>
        </p:nvSpPr>
        <p:spPr/>
        <p:txBody>
          <a:bodyPr>
            <a:normAutofit/>
          </a:bodyPr>
          <a:lstStyle/>
          <a:p>
            <a:pPr>
              <a:buFont typeface="Arial" panose="020B0604020202020204" pitchFamily="34" charset="0"/>
              <a:buChar char="•"/>
            </a:pPr>
            <a:r>
              <a:rPr lang="en-US" sz="2400" dirty="0"/>
              <a:t> .NET equivalent of a type-safe, C-style function pointer</a:t>
            </a:r>
          </a:p>
          <a:p>
            <a:pPr>
              <a:buFont typeface="Arial" panose="020B0604020202020204" pitchFamily="34" charset="0"/>
              <a:buChar char="•"/>
            </a:pPr>
            <a:r>
              <a:rPr lang="en-US" sz="2400" dirty="0"/>
              <a:t> The key difference is that a .NET delegate is a </a:t>
            </a:r>
            <a:r>
              <a:rPr lang="en-US" sz="2400" i="1" dirty="0"/>
              <a:t>class </a:t>
            </a:r>
            <a:r>
              <a:rPr lang="en-US" sz="2400" dirty="0"/>
              <a:t>that derives from </a:t>
            </a:r>
            <a:r>
              <a:rPr lang="en-US" sz="2400" dirty="0" err="1"/>
              <a:t>System.MulticastDelegate</a:t>
            </a:r>
            <a:r>
              <a:rPr lang="en-US" sz="2400" dirty="0"/>
              <a:t>.</a:t>
            </a:r>
          </a:p>
          <a:p>
            <a:pPr>
              <a:buFont typeface="Arial" panose="020B0604020202020204" pitchFamily="34" charset="0"/>
              <a:buChar char="•"/>
            </a:pPr>
            <a:r>
              <a:rPr lang="en-US" sz="2400" dirty="0"/>
              <a:t> Delegates are critical when you want to provide a way for one object to forward a call to another object and provide the foundation for the .NET event architecture.</a:t>
            </a:r>
            <a:endParaRPr lang="en-PK" sz="2400" dirty="0"/>
          </a:p>
          <a:p>
            <a:pPr marL="0" indent="0">
              <a:buNone/>
            </a:pPr>
            <a:endParaRPr lang="en-US" sz="2400" dirty="0"/>
          </a:p>
          <a:p>
            <a:pPr marL="0" indent="0">
              <a:buNone/>
            </a:pPr>
            <a:r>
              <a:rPr lang="en-US" sz="2400" dirty="0"/>
              <a:t>   delegate int </a:t>
            </a:r>
            <a:r>
              <a:rPr lang="en-US" sz="2400" dirty="0" err="1"/>
              <a:t>BinaryOp</a:t>
            </a:r>
            <a:r>
              <a:rPr lang="en-US" sz="2400" dirty="0"/>
              <a:t>(int x, int y);</a:t>
            </a:r>
            <a:endParaRPr lang="en-PK" sz="2400" dirty="0"/>
          </a:p>
          <a:p>
            <a:pPr marL="0" indent="0">
              <a:buNone/>
            </a:pPr>
            <a:r>
              <a:rPr lang="en-US" sz="2400" dirty="0"/>
              <a:t> </a:t>
            </a:r>
            <a:endParaRPr lang="en-PK"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79482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Type 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a:bodyPr>
          <a:lstStyle/>
          <a:p>
            <a:pPr>
              <a:lnSpc>
                <a:spcPct val="80000"/>
              </a:lnSpc>
              <a:spcBef>
                <a:spcPct val="20000"/>
              </a:spcBef>
              <a:buFont typeface="Arial" panose="020B0604020202020204" pitchFamily="34" charset="0"/>
              <a:buChar char="•"/>
            </a:pPr>
            <a:r>
              <a:rPr lang="en-US" altLang="en-US" sz="2400" dirty="0"/>
              <a:t> Value types</a:t>
            </a:r>
          </a:p>
          <a:p>
            <a:pPr lvl="1">
              <a:lnSpc>
                <a:spcPct val="80000"/>
              </a:lnSpc>
              <a:spcBef>
                <a:spcPct val="20000"/>
              </a:spcBef>
              <a:buFont typeface="Arial" panose="020B0604020202020204" pitchFamily="34" charset="0"/>
              <a:buChar char="•"/>
            </a:pPr>
            <a:r>
              <a:rPr lang="en-US" altLang="en-US" sz="2200" dirty="0"/>
              <a:t> Directly contain data</a:t>
            </a:r>
          </a:p>
          <a:p>
            <a:pPr lvl="1">
              <a:lnSpc>
                <a:spcPct val="80000"/>
              </a:lnSpc>
              <a:spcBef>
                <a:spcPct val="20000"/>
              </a:spcBef>
              <a:buFont typeface="Arial" panose="020B0604020202020204" pitchFamily="34" charset="0"/>
              <a:buChar char="•"/>
            </a:pPr>
            <a:r>
              <a:rPr lang="en-US" altLang="en-US" sz="2200" dirty="0"/>
              <a:t> Cannot be null</a:t>
            </a:r>
          </a:p>
          <a:p>
            <a:pPr>
              <a:lnSpc>
                <a:spcPct val="80000"/>
              </a:lnSpc>
              <a:spcBef>
                <a:spcPct val="20000"/>
              </a:spcBef>
              <a:buFont typeface="Arial" panose="020B0604020202020204" pitchFamily="34" charset="0"/>
              <a:buChar char="•"/>
            </a:pPr>
            <a:r>
              <a:rPr lang="en-US" altLang="en-US" sz="2400" dirty="0"/>
              <a:t> Reference types</a:t>
            </a:r>
          </a:p>
          <a:p>
            <a:pPr lvl="1">
              <a:lnSpc>
                <a:spcPct val="80000"/>
              </a:lnSpc>
              <a:spcBef>
                <a:spcPct val="20000"/>
              </a:spcBef>
              <a:buFont typeface="Arial" panose="020B0604020202020204" pitchFamily="34" charset="0"/>
              <a:buChar char="•"/>
            </a:pPr>
            <a:r>
              <a:rPr lang="en-US" altLang="en-US" sz="2200" dirty="0"/>
              <a:t> Contain references to objects</a:t>
            </a:r>
          </a:p>
          <a:p>
            <a:pPr lvl="1">
              <a:lnSpc>
                <a:spcPct val="80000"/>
              </a:lnSpc>
              <a:spcBef>
                <a:spcPct val="20000"/>
              </a:spcBef>
              <a:buFont typeface="Arial" panose="020B0604020202020204" pitchFamily="34" charset="0"/>
              <a:buChar char="•"/>
            </a:pPr>
            <a:r>
              <a:rPr lang="en-US" altLang="en-US" sz="2200" dirty="0"/>
              <a:t> May be null</a:t>
            </a:r>
          </a:p>
          <a:p>
            <a:endParaRPr lang="en-US" sz="2800" dirty="0"/>
          </a:p>
          <a:p>
            <a:pPr marL="201168" lvl="1" indent="0">
              <a:buNone/>
            </a:pPr>
            <a:r>
              <a:rPr lang="en-US" sz="2600" dirty="0"/>
              <a:t>		</a:t>
            </a:r>
            <a:r>
              <a:rPr lang="en-US" sz="2000" b="1" dirty="0">
                <a:solidFill>
                  <a:schemeClr val="accent2"/>
                </a:solidFill>
                <a:latin typeface="Courier New" panose="02070309020205020404" pitchFamily="49" charset="0"/>
                <a:cs typeface="Courier New" panose="02070309020205020404" pitchFamily="49" charset="0"/>
              </a:rPr>
              <a:t>int </a:t>
            </a:r>
            <a:r>
              <a:rPr lang="en-US" sz="2000" b="1" dirty="0" err="1">
                <a:solidFill>
                  <a:schemeClr val="accent2"/>
                </a:solidFill>
                <a:latin typeface="Courier New" panose="02070309020205020404" pitchFamily="49" charset="0"/>
                <a:cs typeface="Courier New" panose="02070309020205020404" pitchFamily="49" charset="0"/>
              </a:rPr>
              <a:t>i</a:t>
            </a:r>
            <a:r>
              <a:rPr lang="en-US" sz="2000" b="1" dirty="0">
                <a:solidFill>
                  <a:schemeClr val="accent2"/>
                </a:solidFill>
                <a:latin typeface="Courier New" panose="02070309020205020404" pitchFamily="49" charset="0"/>
                <a:cs typeface="Courier New" panose="02070309020205020404" pitchFamily="49" charset="0"/>
              </a:rPr>
              <a:t> = 123;</a:t>
            </a:r>
          </a:p>
          <a:p>
            <a:pPr marL="201168" lvl="1" indent="0">
              <a:buNone/>
            </a:pPr>
            <a:r>
              <a:rPr lang="en-US" sz="2000" b="1" dirty="0">
                <a:solidFill>
                  <a:schemeClr val="accent2"/>
                </a:solidFill>
                <a:latin typeface="Courier New" panose="02070309020205020404" pitchFamily="49" charset="0"/>
                <a:cs typeface="Courier New" panose="02070309020205020404" pitchFamily="49" charset="0"/>
              </a:rPr>
              <a:t>		string s = “Hello World!”;</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000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Type 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lstStyle/>
          <a:p>
            <a:pPr>
              <a:lnSpc>
                <a:spcPct val="85000"/>
              </a:lnSpc>
              <a:spcBef>
                <a:spcPct val="25000"/>
              </a:spcBef>
              <a:tabLst>
                <a:tab pos="3997325" algn="l"/>
              </a:tabLst>
            </a:pPr>
            <a:r>
              <a:rPr lang="en-US" altLang="en-US" sz="2400" dirty="0">
                <a:solidFill>
                  <a:schemeClr val="accent2"/>
                </a:solidFill>
              </a:rPr>
              <a:t>C# predefined types</a:t>
            </a:r>
          </a:p>
          <a:p>
            <a:pPr lvl="1">
              <a:lnSpc>
                <a:spcPct val="85000"/>
              </a:lnSpc>
              <a:spcBef>
                <a:spcPct val="25000"/>
              </a:spcBef>
              <a:buFont typeface="Arial" panose="020B0604020202020204" pitchFamily="34" charset="0"/>
              <a:buChar char="•"/>
              <a:tabLst>
                <a:tab pos="3997325" algn="l"/>
              </a:tabLst>
            </a:pPr>
            <a:r>
              <a:rPr lang="en-US" altLang="en-US" sz="2000" dirty="0"/>
              <a:t>Reference	object, string</a:t>
            </a:r>
          </a:p>
          <a:p>
            <a:pPr lvl="1">
              <a:lnSpc>
                <a:spcPct val="85000"/>
              </a:lnSpc>
              <a:spcBef>
                <a:spcPct val="25000"/>
              </a:spcBef>
              <a:buFont typeface="Arial" panose="020B0604020202020204" pitchFamily="34" charset="0"/>
              <a:buChar char="•"/>
              <a:tabLst>
                <a:tab pos="3997325" algn="l"/>
              </a:tabLst>
            </a:pPr>
            <a:r>
              <a:rPr lang="en-US" altLang="en-US" sz="2000" dirty="0"/>
              <a:t>Signed	</a:t>
            </a:r>
            <a:r>
              <a:rPr lang="en-US" altLang="en-US" sz="2000" dirty="0" err="1"/>
              <a:t>sbyte</a:t>
            </a:r>
            <a:r>
              <a:rPr lang="en-US" altLang="en-US" sz="2000" dirty="0"/>
              <a:t>, short, int, long</a:t>
            </a:r>
          </a:p>
          <a:p>
            <a:pPr lvl="1">
              <a:lnSpc>
                <a:spcPct val="85000"/>
              </a:lnSpc>
              <a:spcBef>
                <a:spcPct val="25000"/>
              </a:spcBef>
              <a:buFont typeface="Arial" panose="020B0604020202020204" pitchFamily="34" charset="0"/>
              <a:buChar char="•"/>
              <a:tabLst>
                <a:tab pos="3997325" algn="l"/>
              </a:tabLst>
            </a:pPr>
            <a:r>
              <a:rPr lang="en-US" altLang="en-US" sz="2000" dirty="0"/>
              <a:t>Unsigned 	byte, </a:t>
            </a:r>
            <a:r>
              <a:rPr lang="en-US" altLang="en-US" sz="2000" dirty="0" err="1"/>
              <a:t>ushort</a:t>
            </a:r>
            <a:r>
              <a:rPr lang="en-US" altLang="en-US" sz="2000" dirty="0"/>
              <a:t>, </a:t>
            </a:r>
            <a:r>
              <a:rPr lang="en-US" altLang="en-US" sz="2000" dirty="0" err="1"/>
              <a:t>uint</a:t>
            </a:r>
            <a:r>
              <a:rPr lang="en-US" altLang="en-US" sz="2000" dirty="0"/>
              <a:t>, </a:t>
            </a:r>
            <a:r>
              <a:rPr lang="en-US" altLang="en-US" sz="2000" dirty="0" err="1"/>
              <a:t>ulong</a:t>
            </a:r>
            <a:endParaRPr lang="en-US" altLang="en-US" sz="2000" dirty="0"/>
          </a:p>
          <a:p>
            <a:pPr lvl="1">
              <a:lnSpc>
                <a:spcPct val="85000"/>
              </a:lnSpc>
              <a:spcBef>
                <a:spcPct val="25000"/>
              </a:spcBef>
              <a:buFont typeface="Arial" panose="020B0604020202020204" pitchFamily="34" charset="0"/>
              <a:buChar char="•"/>
              <a:tabLst>
                <a:tab pos="3997325" algn="l"/>
              </a:tabLst>
            </a:pPr>
            <a:r>
              <a:rPr lang="en-US" altLang="en-US" sz="2000" dirty="0"/>
              <a:t>Character	char</a:t>
            </a:r>
          </a:p>
          <a:p>
            <a:pPr lvl="1">
              <a:lnSpc>
                <a:spcPct val="85000"/>
              </a:lnSpc>
              <a:spcBef>
                <a:spcPct val="25000"/>
              </a:spcBef>
              <a:buFont typeface="Arial" panose="020B0604020202020204" pitchFamily="34" charset="0"/>
              <a:buChar char="•"/>
              <a:tabLst>
                <a:tab pos="3997325" algn="l"/>
              </a:tabLst>
            </a:pPr>
            <a:r>
              <a:rPr lang="en-US" altLang="en-US" sz="2000" dirty="0"/>
              <a:t>Floating-point	float, double, decimal</a:t>
            </a:r>
          </a:p>
          <a:p>
            <a:pPr lvl="1">
              <a:lnSpc>
                <a:spcPct val="85000"/>
              </a:lnSpc>
              <a:spcBef>
                <a:spcPct val="25000"/>
              </a:spcBef>
              <a:buFont typeface="Arial" panose="020B0604020202020204" pitchFamily="34" charset="0"/>
              <a:buChar char="•"/>
              <a:tabLst>
                <a:tab pos="3997325" algn="l"/>
              </a:tabLst>
            </a:pPr>
            <a:r>
              <a:rPr lang="en-US" altLang="en-US" sz="2000" dirty="0"/>
              <a:t>Logical	bool</a:t>
            </a:r>
          </a:p>
          <a:p>
            <a:pPr>
              <a:lnSpc>
                <a:spcPct val="85000"/>
              </a:lnSpc>
              <a:spcBef>
                <a:spcPct val="25000"/>
              </a:spcBef>
              <a:tabLst>
                <a:tab pos="3997325" algn="l"/>
              </a:tabLst>
            </a:pPr>
            <a:r>
              <a:rPr lang="en-US" altLang="en-US" sz="2400" dirty="0">
                <a:solidFill>
                  <a:schemeClr val="accent2"/>
                </a:solidFill>
              </a:rPr>
              <a:t>Predefined types are simply aliases for system-provided types</a:t>
            </a:r>
          </a:p>
          <a:p>
            <a:pPr lvl="1">
              <a:lnSpc>
                <a:spcPct val="85000"/>
              </a:lnSpc>
              <a:spcBef>
                <a:spcPct val="25000"/>
              </a:spcBef>
              <a:buFont typeface="Arial" panose="020B0604020202020204" pitchFamily="34" charset="0"/>
              <a:buChar char="•"/>
              <a:tabLst>
                <a:tab pos="3997325" algn="l"/>
              </a:tabLst>
            </a:pPr>
            <a:r>
              <a:rPr lang="en-US" altLang="en-US" sz="2000" dirty="0"/>
              <a:t>For example, int = System.Int32</a:t>
            </a:r>
          </a:p>
          <a:p>
            <a:endParaRPr lang="en-US" dirty="0"/>
          </a:p>
        </p:txBody>
      </p:sp>
    </p:spTree>
    <p:extLst>
      <p:ext uri="{BB962C8B-B14F-4D97-AF65-F5344CB8AC3E}">
        <p14:creationId xmlns:p14="http://schemas.microsoft.com/office/powerpoint/2010/main" val="570452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dirty="0"/>
            </a:br>
            <a:r>
              <a:rPr lang="en-US" sz="3600" b="1" dirty="0">
                <a:solidFill>
                  <a:schemeClr val="accent2"/>
                </a:solidFill>
              </a:rPr>
              <a:t>Predicted Types</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lstStyle/>
          <a:p>
            <a:pPr>
              <a:lnSpc>
                <a:spcPct val="80000"/>
              </a:lnSpc>
              <a:spcBef>
                <a:spcPct val="20000"/>
              </a:spcBef>
            </a:pPr>
            <a:r>
              <a:rPr lang="en-US" altLang="en-US" sz="2400" b="1" dirty="0">
                <a:solidFill>
                  <a:schemeClr val="accent2"/>
                </a:solidFill>
              </a:rPr>
              <a:t>Boxing</a:t>
            </a:r>
          </a:p>
          <a:p>
            <a:pPr lvl="1">
              <a:lnSpc>
                <a:spcPct val="80000"/>
              </a:lnSpc>
              <a:spcBef>
                <a:spcPct val="20000"/>
              </a:spcBef>
            </a:pPr>
            <a:r>
              <a:rPr lang="en-US" altLang="en-US" sz="2000" dirty="0"/>
              <a:t>Allocates box, copies value into it</a:t>
            </a:r>
          </a:p>
          <a:p>
            <a:pPr>
              <a:lnSpc>
                <a:spcPct val="80000"/>
              </a:lnSpc>
              <a:spcBef>
                <a:spcPct val="20000"/>
              </a:spcBef>
            </a:pPr>
            <a:r>
              <a:rPr lang="en-US" altLang="en-US" sz="2400" b="1" dirty="0">
                <a:solidFill>
                  <a:schemeClr val="accent2"/>
                </a:solidFill>
              </a:rPr>
              <a:t>Unboxing</a:t>
            </a:r>
          </a:p>
          <a:p>
            <a:pPr lvl="1">
              <a:lnSpc>
                <a:spcPct val="80000"/>
              </a:lnSpc>
              <a:spcBef>
                <a:spcPct val="20000"/>
              </a:spcBef>
            </a:pPr>
            <a:r>
              <a:rPr lang="en-US" altLang="en-US" sz="2000" dirty="0"/>
              <a:t>Checks type of box, copies value out</a:t>
            </a:r>
          </a:p>
          <a:p>
            <a:pPr>
              <a:spcBef>
                <a:spcPct val="0"/>
              </a:spcBef>
              <a:buFontTx/>
              <a:buNone/>
            </a:pPr>
            <a:endParaRPr lang="en-US" altLang="en-US" b="1" dirty="0">
              <a:solidFill>
                <a:schemeClr val="accent2"/>
              </a:solidFill>
              <a:latin typeface="Courier New" panose="02070309020205020404" pitchFamily="49" charset="0"/>
              <a:cs typeface="Courier New" panose="02070309020205020404" pitchFamily="49" charset="0"/>
            </a:endParaRPr>
          </a:p>
          <a:p>
            <a:pPr>
              <a:spcBef>
                <a:spcPct val="0"/>
              </a:spcBef>
              <a:buFontTx/>
              <a:buNone/>
            </a:pPr>
            <a:endParaRPr lang="en-US" altLang="en-US" b="1" dirty="0">
              <a:solidFill>
                <a:schemeClr val="accent2"/>
              </a:solidFill>
              <a:latin typeface="Courier New" panose="02070309020205020404" pitchFamily="49" charset="0"/>
              <a:cs typeface="Courier New" panose="02070309020205020404" pitchFamily="49" charset="0"/>
            </a:endParaRP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int </a:t>
            </a:r>
            <a:r>
              <a:rPr lang="en-US" altLang="en-US" b="1" dirty="0" err="1">
                <a:solidFill>
                  <a:schemeClr val="accent2"/>
                </a:solidFill>
                <a:latin typeface="Courier New" panose="02070309020205020404" pitchFamily="49" charset="0"/>
                <a:cs typeface="Courier New" panose="02070309020205020404" pitchFamily="49" charset="0"/>
              </a:rPr>
              <a:t>i</a:t>
            </a:r>
            <a:r>
              <a:rPr lang="en-US" altLang="en-US" b="1" dirty="0">
                <a:solidFill>
                  <a:schemeClr val="accent2"/>
                </a:solidFill>
                <a:latin typeface="Courier New" panose="02070309020205020404" pitchFamily="49" charset="0"/>
                <a:cs typeface="Courier New" panose="02070309020205020404" pitchFamily="49" charset="0"/>
              </a:rPr>
              <a:t> = 123;</a:t>
            </a: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object o = </a:t>
            </a:r>
            <a:r>
              <a:rPr lang="en-US" altLang="en-US" b="1" dirty="0" err="1">
                <a:solidFill>
                  <a:schemeClr val="accent2"/>
                </a:solidFill>
                <a:latin typeface="Courier New" panose="02070309020205020404" pitchFamily="49" charset="0"/>
                <a:cs typeface="Courier New" panose="02070309020205020404" pitchFamily="49" charset="0"/>
              </a:rPr>
              <a:t>i</a:t>
            </a:r>
            <a:r>
              <a:rPr lang="en-US" altLang="en-US" b="1" dirty="0">
                <a:solidFill>
                  <a:schemeClr val="accent2"/>
                </a:solidFill>
                <a:latin typeface="Courier New" panose="02070309020205020404" pitchFamily="49" charset="0"/>
                <a:cs typeface="Courier New" panose="02070309020205020404" pitchFamily="49" charset="0"/>
              </a:rPr>
              <a:t>;</a:t>
            </a:r>
          </a:p>
          <a:p>
            <a:pPr>
              <a:spcBef>
                <a:spcPct val="0"/>
              </a:spcBef>
              <a:buFontTx/>
              <a:buNone/>
            </a:pPr>
            <a:r>
              <a:rPr lang="en-US" altLang="en-US" b="1" dirty="0">
                <a:solidFill>
                  <a:schemeClr val="accent2"/>
                </a:solidFill>
                <a:latin typeface="Courier New" panose="02070309020205020404" pitchFamily="49" charset="0"/>
                <a:cs typeface="Courier New" panose="02070309020205020404" pitchFamily="49" charset="0"/>
              </a:rPr>
              <a:t>				int j = (int)o;</a:t>
            </a:r>
          </a:p>
          <a:p>
            <a:endParaRPr lang="en-US" dirty="0"/>
          </a:p>
          <a:p>
            <a:endParaRPr lang="en-US" dirty="0"/>
          </a:p>
        </p:txBody>
      </p:sp>
    </p:spTree>
    <p:extLst>
      <p:ext uri="{BB962C8B-B14F-4D97-AF65-F5344CB8AC3E}">
        <p14:creationId xmlns:p14="http://schemas.microsoft.com/office/powerpoint/2010/main" val="493265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59D6-C48A-4545-A66D-01B252A3DA9B}"/>
              </a:ext>
            </a:extLst>
          </p:cNvPr>
          <p:cNvSpPr>
            <a:spLocks noGrp="1"/>
          </p:cNvSpPr>
          <p:nvPr>
            <p:ph type="title"/>
          </p:nvPr>
        </p:nvSpPr>
        <p:spPr/>
        <p:txBody>
          <a:bodyPr/>
          <a:lstStyle/>
          <a:p>
            <a:r>
              <a:rPr lang="en-US" dirty="0"/>
              <a:t>Language Features</a:t>
            </a:r>
            <a:br>
              <a:rPr lang="en-US"/>
            </a:br>
            <a:r>
              <a:rPr lang="en-US" sz="3600" b="1">
                <a:solidFill>
                  <a:schemeClr val="accent2"/>
                </a:solidFill>
              </a:rPr>
              <a:t>Unified Type </a:t>
            </a:r>
            <a:r>
              <a:rPr lang="en-US" sz="3600" b="1" dirty="0">
                <a:solidFill>
                  <a:schemeClr val="accent2"/>
                </a:solidFill>
              </a:rPr>
              <a:t>System</a:t>
            </a:r>
            <a:endParaRPr lang="en-US" dirty="0"/>
          </a:p>
        </p:txBody>
      </p:sp>
      <p:sp>
        <p:nvSpPr>
          <p:cNvPr id="3" name="Content Placeholder 2">
            <a:extLst>
              <a:ext uri="{FF2B5EF4-FFF2-40B4-BE49-F238E27FC236}">
                <a16:creationId xmlns:a16="http://schemas.microsoft.com/office/drawing/2014/main" id="{C0B234CD-DA0F-4078-9A8E-4C5B640020F4}"/>
              </a:ext>
            </a:extLst>
          </p:cNvPr>
          <p:cNvSpPr>
            <a:spLocks noGrp="1"/>
          </p:cNvSpPr>
          <p:nvPr>
            <p:ph idx="1"/>
          </p:nvPr>
        </p:nvSpPr>
        <p:spPr/>
        <p:txBody>
          <a:bodyPr>
            <a:normAutofit/>
          </a:bodyPr>
          <a:lstStyle/>
          <a:p>
            <a:r>
              <a:rPr lang="en-US" sz="2400" b="1" dirty="0">
                <a:solidFill>
                  <a:schemeClr val="accent2"/>
                </a:solidFill>
              </a:rPr>
              <a:t>More on boxing and unboxing:</a:t>
            </a:r>
          </a:p>
          <a:p>
            <a:endParaRPr lang="en-US" dirty="0">
              <a:solidFill>
                <a:schemeClr val="tx1"/>
              </a:solidFill>
            </a:endParaRPr>
          </a:p>
          <a:p>
            <a:r>
              <a:rPr lang="en-US" dirty="0">
                <a:solidFill>
                  <a:schemeClr val="tx1"/>
                </a:solidFill>
              </a:rPr>
              <a:t>CLR boxes a value into </a:t>
            </a:r>
            <a:r>
              <a:rPr lang="en-US" i="1" dirty="0" err="1">
                <a:solidFill>
                  <a:schemeClr val="tx1"/>
                </a:solidFill>
              </a:rPr>
              <a:t>System.Object</a:t>
            </a:r>
            <a:r>
              <a:rPr lang="en-US" dirty="0">
                <a:solidFill>
                  <a:schemeClr val="tx1"/>
                </a:solidFill>
              </a:rPr>
              <a:t> and stores it in a </a:t>
            </a:r>
            <a:r>
              <a:rPr lang="en-US" i="1" dirty="0">
                <a:solidFill>
                  <a:schemeClr val="tx1"/>
                </a:solidFill>
              </a:rPr>
              <a:t>managed heap.</a:t>
            </a:r>
          </a:p>
          <a:p>
            <a:endParaRPr lang="en-US" i="1" dirty="0">
              <a:solidFill>
                <a:schemeClr val="tx1"/>
              </a:solidFill>
            </a:endParaRPr>
          </a:p>
          <a:p>
            <a:r>
              <a:rPr lang="en-US" dirty="0">
                <a:solidFill>
                  <a:schemeClr val="tx1"/>
                </a:solidFill>
              </a:rPr>
              <a:t>Boxing is implicit, while unboxing is explicit</a:t>
            </a:r>
          </a:p>
        </p:txBody>
      </p:sp>
    </p:spTree>
    <p:extLst>
      <p:ext uri="{BB962C8B-B14F-4D97-AF65-F5344CB8AC3E}">
        <p14:creationId xmlns:p14="http://schemas.microsoft.com/office/powerpoint/2010/main" val="2413038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A72D-CEA0-4BFB-91F4-F88E34CC664F}"/>
              </a:ext>
            </a:extLst>
          </p:cNvPr>
          <p:cNvSpPr>
            <a:spLocks noGrp="1"/>
          </p:cNvSpPr>
          <p:nvPr>
            <p:ph type="title"/>
          </p:nvPr>
        </p:nvSpPr>
        <p:spPr/>
        <p:txBody>
          <a:bodyPr/>
          <a:lstStyle/>
          <a:p>
            <a:r>
              <a:rPr lang="en-US" dirty="0"/>
              <a:t>Namespace</a:t>
            </a:r>
          </a:p>
        </p:txBody>
      </p:sp>
      <p:sp>
        <p:nvSpPr>
          <p:cNvPr id="3" name="Content Placeholder 2">
            <a:extLst>
              <a:ext uri="{FF2B5EF4-FFF2-40B4-BE49-F238E27FC236}">
                <a16:creationId xmlns:a16="http://schemas.microsoft.com/office/drawing/2014/main" id="{BF14FBCD-E740-48B5-9404-C49B7D30B276}"/>
              </a:ext>
            </a:extLst>
          </p:cNvPr>
          <p:cNvSpPr>
            <a:spLocks noGrp="1"/>
          </p:cNvSpPr>
          <p:nvPr>
            <p:ph idx="1"/>
          </p:nvPr>
        </p:nvSpPr>
        <p:spPr/>
        <p:txBody>
          <a:bodyPr>
            <a:normAutofit/>
          </a:bodyPr>
          <a:lstStyle/>
          <a:p>
            <a:pPr>
              <a:buFont typeface="Arial" panose="020B0604020202020204" pitchFamily="34" charset="0"/>
              <a:buChar char="•"/>
            </a:pPr>
            <a:r>
              <a:rPr lang="en-US" sz="2400" dirty="0"/>
              <a:t> A namespace is a grouping of semantically related types contained in an assembly or possibly spread across multiple related assemblies. </a:t>
            </a:r>
          </a:p>
          <a:p>
            <a:pPr>
              <a:buFont typeface="Arial" panose="020B0604020202020204" pitchFamily="34" charset="0"/>
              <a:buChar char="•"/>
            </a:pPr>
            <a:endParaRPr lang="en-US" sz="2400" dirty="0"/>
          </a:p>
          <a:p>
            <a:pPr>
              <a:buFont typeface="Arial" panose="020B0604020202020204" pitchFamily="34" charset="0"/>
              <a:buChar char="•"/>
            </a:pPr>
            <a:r>
              <a:rPr lang="en-US" sz="2400" dirty="0"/>
              <a:t> For example, the System.IO, </a:t>
            </a:r>
            <a:r>
              <a:rPr lang="en-US" sz="2400" dirty="0" err="1"/>
              <a:t>System.Data</a:t>
            </a:r>
            <a:r>
              <a:rPr lang="en-US" sz="2400" dirty="0"/>
              <a:t>, etc. </a:t>
            </a:r>
          </a:p>
          <a:p>
            <a:pPr>
              <a:buFont typeface="Arial" panose="020B0604020202020204" pitchFamily="34" charset="0"/>
              <a:buChar char="•"/>
            </a:pPr>
            <a:endParaRPr lang="en-US" sz="2400" dirty="0"/>
          </a:p>
          <a:p>
            <a:pPr>
              <a:buFont typeface="Arial" panose="020B0604020202020204" pitchFamily="34" charset="0"/>
              <a:buChar char="•"/>
            </a:pPr>
            <a:r>
              <a:rPr lang="en-US" sz="2400" dirty="0"/>
              <a:t> It is important to point out that a single assembly can contain any number of namespaces.</a:t>
            </a:r>
            <a:endParaRPr lang="en-PK" sz="2400" dirty="0"/>
          </a:p>
          <a:p>
            <a:endParaRPr lang="en-US" sz="2400" dirty="0"/>
          </a:p>
        </p:txBody>
      </p:sp>
    </p:spTree>
    <p:extLst>
      <p:ext uri="{BB962C8B-B14F-4D97-AF65-F5344CB8AC3E}">
        <p14:creationId xmlns:p14="http://schemas.microsoft.com/office/powerpoint/2010/main" val="371195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EC86D-1D35-4D58-8F4E-2AA633FAD579}"/>
              </a:ext>
            </a:extLst>
          </p:cNvPr>
          <p:cNvSpPr>
            <a:spLocks noGrp="1"/>
          </p:cNvSpPr>
          <p:nvPr>
            <p:ph type="title"/>
          </p:nvPr>
        </p:nvSpPr>
        <p:spPr>
          <a:xfrm>
            <a:off x="477654" y="2485724"/>
            <a:ext cx="2400300" cy="1886551"/>
          </a:xfrm>
        </p:spPr>
        <p:txBody>
          <a:bodyPr>
            <a:normAutofit/>
          </a:bodyPr>
          <a:lstStyle/>
          <a:p>
            <a:pPr algn="ctr"/>
            <a:r>
              <a:rPr lang="en-US" sz="4000" b="1" dirty="0">
                <a:solidFill>
                  <a:schemeClr val="tx1"/>
                </a:solidFill>
                <a:effectLst>
                  <a:outerShdw blurRad="50800" dist="50800" dir="5400000" algn="ctr" rotWithShape="0">
                    <a:srgbClr val="FFFF00">
                      <a:alpha val="43000"/>
                    </a:srgbClr>
                  </a:outerShdw>
                </a:effectLst>
              </a:rPr>
              <a:t>Solution</a:t>
            </a:r>
            <a:br>
              <a:rPr lang="en-US" sz="4000" b="1" dirty="0">
                <a:solidFill>
                  <a:schemeClr val="tx1"/>
                </a:solidFill>
                <a:effectLst>
                  <a:outerShdw blurRad="50800" dist="50800" dir="5400000" algn="ctr" rotWithShape="0">
                    <a:srgbClr val="FFFF00">
                      <a:alpha val="43000"/>
                    </a:srgbClr>
                  </a:outerShdw>
                </a:effectLst>
              </a:rPr>
            </a:br>
            <a:r>
              <a:rPr lang="en-US" sz="4000" b="1" dirty="0">
                <a:solidFill>
                  <a:schemeClr val="tx1"/>
                </a:solidFill>
                <a:effectLst>
                  <a:outerShdw blurRad="50800" dist="50800" dir="5400000" algn="ctr" rotWithShape="0">
                    <a:srgbClr val="FFFF00">
                      <a:alpha val="43000"/>
                    </a:srgbClr>
                  </a:outerShdw>
                </a:effectLst>
              </a:rPr>
              <a:t>v/s</a:t>
            </a:r>
            <a:br>
              <a:rPr lang="en-US" sz="4000" b="1" dirty="0">
                <a:solidFill>
                  <a:schemeClr val="tx1"/>
                </a:solidFill>
                <a:effectLst>
                  <a:outerShdw blurRad="50800" dist="50800" dir="5400000" algn="ctr" rotWithShape="0">
                    <a:srgbClr val="FFFF00">
                      <a:alpha val="43000"/>
                    </a:srgbClr>
                  </a:outerShdw>
                </a:effectLst>
              </a:rPr>
            </a:br>
            <a:r>
              <a:rPr lang="en-US" sz="4000" b="1" dirty="0">
                <a:solidFill>
                  <a:schemeClr val="tx1"/>
                </a:solidFill>
                <a:effectLst>
                  <a:outerShdw blurRad="50800" dist="50800" dir="5400000" algn="ctr" rotWithShape="0">
                    <a:srgbClr val="FFFF00">
                      <a:alpha val="43000"/>
                    </a:srgbClr>
                  </a:outerShdw>
                </a:effectLst>
              </a:rPr>
              <a:t>Project</a:t>
            </a:r>
          </a:p>
        </p:txBody>
      </p:sp>
      <p:pic>
        <p:nvPicPr>
          <p:cNvPr id="7" name="Content Placeholder 3">
            <a:extLst>
              <a:ext uri="{FF2B5EF4-FFF2-40B4-BE49-F238E27FC236}">
                <a16:creationId xmlns:a16="http://schemas.microsoft.com/office/drawing/2014/main" id="{6BC90AA8-FBE8-4A43-9C62-79AF21AF1572}"/>
              </a:ext>
            </a:extLst>
          </p:cNvPr>
          <p:cNvPicPr>
            <a:picLocks noChangeAspect="1"/>
          </p:cNvPicPr>
          <p:nvPr/>
        </p:nvPicPr>
        <p:blipFill rotWithShape="1">
          <a:blip r:embed="rId2"/>
          <a:srcRect r="2999" b="2"/>
          <a:stretch/>
        </p:blipFill>
        <p:spPr>
          <a:xfrm>
            <a:off x="3678142" y="10"/>
            <a:ext cx="5175811" cy="6857990"/>
          </a:xfrm>
          <a:prstGeom prst="rect">
            <a:avLst/>
          </a:prstGeom>
        </p:spPr>
      </p:pic>
    </p:spTree>
    <p:extLst>
      <p:ext uri="{BB962C8B-B14F-4D97-AF65-F5344CB8AC3E}">
        <p14:creationId xmlns:p14="http://schemas.microsoft.com/office/powerpoint/2010/main" val="269573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9BAD-931E-4C74-BE7C-333348368047}"/>
              </a:ext>
            </a:extLst>
          </p:cNvPr>
          <p:cNvSpPr>
            <a:spLocks noGrp="1"/>
          </p:cNvSpPr>
          <p:nvPr>
            <p:ph type="title"/>
          </p:nvPr>
        </p:nvSpPr>
        <p:spPr/>
        <p:txBody>
          <a:bodyPr/>
          <a:lstStyle/>
          <a:p>
            <a:r>
              <a:rPr lang="en-US" dirty="0"/>
              <a:t>Pre- Requisites </a:t>
            </a:r>
          </a:p>
        </p:txBody>
      </p:sp>
      <p:sp>
        <p:nvSpPr>
          <p:cNvPr id="3" name="Content Placeholder 2">
            <a:extLst>
              <a:ext uri="{FF2B5EF4-FFF2-40B4-BE49-F238E27FC236}">
                <a16:creationId xmlns:a16="http://schemas.microsoft.com/office/drawing/2014/main" id="{51F5DB50-7A43-4AD6-BD97-688332F6A7D5}"/>
              </a:ext>
            </a:extLst>
          </p:cNvPr>
          <p:cNvSpPr>
            <a:spLocks noGrp="1"/>
          </p:cNvSpPr>
          <p:nvPr>
            <p:ph idx="1"/>
          </p:nvPr>
        </p:nvSpPr>
        <p:spPr/>
        <p:txBody>
          <a:bodyPr/>
          <a:lstStyle/>
          <a:p>
            <a:endParaRPr lang="en-US" dirty="0"/>
          </a:p>
          <a:p>
            <a:r>
              <a:rPr lang="en-US" dirty="0"/>
              <a:t>The course assumes that you have prior knowledge on the following:</a:t>
            </a:r>
          </a:p>
          <a:p>
            <a:endParaRPr lang="en-US" dirty="0"/>
          </a:p>
          <a:p>
            <a:pPr>
              <a:buFont typeface="Courier New" panose="02070309020205020404" pitchFamily="49" charset="0"/>
              <a:buChar char="o"/>
            </a:pPr>
            <a:r>
              <a:rPr lang="en-US" dirty="0"/>
              <a:t>  Programming</a:t>
            </a:r>
          </a:p>
          <a:p>
            <a:pPr>
              <a:buFont typeface="Courier New" panose="02070309020205020404" pitchFamily="49" charset="0"/>
              <a:buChar char="o"/>
            </a:pPr>
            <a:r>
              <a:rPr lang="en-US" dirty="0"/>
              <a:t>  Data Structures</a:t>
            </a:r>
          </a:p>
          <a:p>
            <a:pPr>
              <a:buFont typeface="Courier New" panose="02070309020205020404" pitchFamily="49" charset="0"/>
              <a:buChar char="o"/>
            </a:pPr>
            <a:r>
              <a:rPr lang="en-US" dirty="0"/>
              <a:t>  Database Servers</a:t>
            </a:r>
          </a:p>
          <a:p>
            <a:pPr>
              <a:buFont typeface="Courier New" panose="02070309020205020404" pitchFamily="49" charset="0"/>
              <a:buChar char="o"/>
            </a:pPr>
            <a:r>
              <a:rPr lang="en-US" dirty="0"/>
              <a:t>  Writing Queries</a:t>
            </a:r>
          </a:p>
        </p:txBody>
      </p:sp>
    </p:spTree>
    <p:extLst>
      <p:ext uri="{BB962C8B-B14F-4D97-AF65-F5344CB8AC3E}">
        <p14:creationId xmlns:p14="http://schemas.microsoft.com/office/powerpoint/2010/main" val="1972960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8531-5F01-487B-BC76-24CC72C51F54}"/>
              </a:ext>
            </a:extLst>
          </p:cNvPr>
          <p:cNvSpPr>
            <a:spLocks noGrp="1"/>
          </p:cNvSpPr>
          <p:nvPr>
            <p:ph type="title"/>
          </p:nvPr>
        </p:nvSpPr>
        <p:spPr/>
        <p:txBody>
          <a:bodyPr/>
          <a:lstStyle/>
          <a:p>
            <a:r>
              <a:rPr lang="en-US" dirty="0"/>
              <a:t>Recap of OOP</a:t>
            </a:r>
          </a:p>
        </p:txBody>
      </p:sp>
      <p:sp>
        <p:nvSpPr>
          <p:cNvPr id="3" name="Content Placeholder 2">
            <a:extLst>
              <a:ext uri="{FF2B5EF4-FFF2-40B4-BE49-F238E27FC236}">
                <a16:creationId xmlns:a16="http://schemas.microsoft.com/office/drawing/2014/main" id="{43C8912B-5EA9-4709-819F-70AA46B08C3B}"/>
              </a:ext>
            </a:extLst>
          </p:cNvPr>
          <p:cNvSpPr>
            <a:spLocks noGrp="1"/>
          </p:cNvSpPr>
          <p:nvPr>
            <p:ph idx="1"/>
          </p:nvPr>
        </p:nvSpPr>
        <p:spPr/>
        <p:txBody>
          <a:bodyPr/>
          <a:lstStyle/>
          <a:p>
            <a:pPr>
              <a:buFont typeface="Arial" panose="020B0604020202020204" pitchFamily="34" charset="0"/>
              <a:buChar char="•"/>
            </a:pPr>
            <a:endParaRPr lang="en-US" sz="2800" dirty="0"/>
          </a:p>
          <a:p>
            <a:pPr>
              <a:buFont typeface="Arial" panose="020B0604020202020204" pitchFamily="34" charset="0"/>
              <a:buChar char="•"/>
            </a:pPr>
            <a:r>
              <a:rPr lang="en-US" sz="2800" dirty="0"/>
              <a:t> Pillars of Object-Oriented Programming: </a:t>
            </a:r>
          </a:p>
          <a:p>
            <a:pPr lvl="1">
              <a:buFont typeface="Arial" panose="020B0604020202020204" pitchFamily="34" charset="0"/>
              <a:buChar char="•"/>
            </a:pPr>
            <a:r>
              <a:rPr lang="en-US" sz="2400" dirty="0"/>
              <a:t>Inheritance</a:t>
            </a:r>
          </a:p>
          <a:p>
            <a:pPr lvl="1">
              <a:buFont typeface="Arial" panose="020B0604020202020204" pitchFamily="34" charset="0"/>
              <a:buChar char="•"/>
            </a:pPr>
            <a:r>
              <a:rPr lang="en-US" sz="2400" dirty="0"/>
              <a:t>Encapsulation</a:t>
            </a:r>
          </a:p>
          <a:p>
            <a:pPr lvl="1">
              <a:buFont typeface="Arial" panose="020B0604020202020204" pitchFamily="34" charset="0"/>
              <a:buChar char="•"/>
            </a:pPr>
            <a:r>
              <a:rPr lang="en-US" sz="2400" dirty="0"/>
              <a:t>Polymorphism</a:t>
            </a:r>
          </a:p>
          <a:p>
            <a:pPr lvl="1">
              <a:buFont typeface="Arial" panose="020B0604020202020204" pitchFamily="34" charset="0"/>
              <a:buChar char="•"/>
            </a:pPr>
            <a:r>
              <a:rPr lang="en-US" sz="2400" dirty="0"/>
              <a:t>Abstraction</a:t>
            </a:r>
          </a:p>
          <a:p>
            <a:endParaRPr lang="en-US" dirty="0"/>
          </a:p>
        </p:txBody>
      </p:sp>
    </p:spTree>
    <p:extLst>
      <p:ext uri="{BB962C8B-B14F-4D97-AF65-F5344CB8AC3E}">
        <p14:creationId xmlns:p14="http://schemas.microsoft.com/office/powerpoint/2010/main" val="741790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C86-FE96-41CE-A984-57705F03E47C}"/>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id="{46E79FE0-2306-4A2B-ADED-51B92E8A96BA}"/>
              </a:ext>
            </a:extLst>
          </p:cNvPr>
          <p:cNvSpPr>
            <a:spLocks noGrp="1"/>
          </p:cNvSpPr>
          <p:nvPr>
            <p:ph idx="1"/>
          </p:nvPr>
        </p:nvSpPr>
        <p:spPr/>
        <p:txBody>
          <a:bodyPr>
            <a:normAutofit/>
          </a:bodyPr>
          <a:lstStyle/>
          <a:p>
            <a:pPr>
              <a:buFont typeface="Arial" panose="020B0604020202020204" pitchFamily="34" charset="0"/>
              <a:buChar char="•"/>
            </a:pPr>
            <a:r>
              <a:rPr lang="en-US" sz="2400" dirty="0"/>
              <a:t> Public</a:t>
            </a:r>
          </a:p>
          <a:p>
            <a:pPr>
              <a:buFont typeface="Arial" panose="020B0604020202020204" pitchFamily="34" charset="0"/>
              <a:buChar char="•"/>
            </a:pPr>
            <a:r>
              <a:rPr lang="en-US" sz="2400" dirty="0"/>
              <a:t> Private</a:t>
            </a:r>
          </a:p>
          <a:p>
            <a:pPr>
              <a:buFont typeface="Arial" panose="020B0604020202020204" pitchFamily="34" charset="0"/>
              <a:buChar char="•"/>
            </a:pPr>
            <a:r>
              <a:rPr lang="en-US" sz="2400" dirty="0"/>
              <a:t> Protected</a:t>
            </a:r>
          </a:p>
          <a:p>
            <a:pPr>
              <a:buFont typeface="Arial" panose="020B0604020202020204" pitchFamily="34" charset="0"/>
              <a:buChar char="•"/>
            </a:pPr>
            <a:r>
              <a:rPr lang="en-US" sz="2400" dirty="0"/>
              <a:t> Internal</a:t>
            </a:r>
          </a:p>
          <a:p>
            <a:pPr>
              <a:buFont typeface="Arial" panose="020B0604020202020204" pitchFamily="34" charset="0"/>
              <a:buChar char="•"/>
            </a:pPr>
            <a:r>
              <a:rPr lang="en-US" sz="2400" dirty="0"/>
              <a:t> Protected Internal</a:t>
            </a:r>
          </a:p>
          <a:p>
            <a:pPr>
              <a:buFont typeface="Arial" panose="020B0604020202020204" pitchFamily="34" charset="0"/>
              <a:buChar char="•"/>
            </a:pPr>
            <a:r>
              <a:rPr lang="en-US" sz="2400" dirty="0"/>
              <a:t> Private Protected</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239162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D9-C1ED-480C-9971-0A0C04A65B46}"/>
              </a:ext>
            </a:extLst>
          </p:cNvPr>
          <p:cNvSpPr>
            <a:spLocks noGrp="1"/>
          </p:cNvSpPr>
          <p:nvPr>
            <p:ph type="title"/>
          </p:nvPr>
        </p:nvSpPr>
        <p:spPr/>
        <p:txBody>
          <a:bodyPr/>
          <a:lstStyle/>
          <a:p>
            <a:r>
              <a:rPr lang="en-US" dirty="0"/>
              <a:t>C# Access Modifiers</a:t>
            </a:r>
          </a:p>
        </p:txBody>
      </p:sp>
      <p:graphicFrame>
        <p:nvGraphicFramePr>
          <p:cNvPr id="4" name="Table 4">
            <a:extLst>
              <a:ext uri="{FF2B5EF4-FFF2-40B4-BE49-F238E27FC236}">
                <a16:creationId xmlns:a16="http://schemas.microsoft.com/office/drawing/2014/main" id="{2A465193-7653-495D-B4A8-9F5EF425EC2E}"/>
              </a:ext>
            </a:extLst>
          </p:cNvPr>
          <p:cNvGraphicFramePr>
            <a:graphicFrameLocks noGrp="1"/>
          </p:cNvGraphicFramePr>
          <p:nvPr>
            <p:ph idx="1"/>
            <p:extLst>
              <p:ext uri="{D42A27DB-BD31-4B8C-83A1-F6EECF244321}">
                <p14:modId xmlns:p14="http://schemas.microsoft.com/office/powerpoint/2010/main" val="1306128771"/>
              </p:ext>
            </p:extLst>
          </p:nvPr>
        </p:nvGraphicFramePr>
        <p:xfrm>
          <a:off x="822960" y="2308275"/>
          <a:ext cx="7543800" cy="2966720"/>
        </p:xfrm>
        <a:graphic>
          <a:graphicData uri="http://schemas.openxmlformats.org/drawingml/2006/table">
            <a:tbl>
              <a:tblPr firstRow="1" bandRow="1">
                <a:tableStyleId>{5C22544A-7EE6-4342-B048-85BDC9FD1C3A}</a:tableStyleId>
              </a:tblPr>
              <a:tblGrid>
                <a:gridCol w="2103755">
                  <a:extLst>
                    <a:ext uri="{9D8B030D-6E8A-4147-A177-3AD203B41FA5}">
                      <a16:colId xmlns:a16="http://schemas.microsoft.com/office/drawing/2014/main" val="1573858141"/>
                    </a:ext>
                  </a:extLst>
                </a:gridCol>
                <a:gridCol w="1376413">
                  <a:extLst>
                    <a:ext uri="{9D8B030D-6E8A-4147-A177-3AD203B41FA5}">
                      <a16:colId xmlns:a16="http://schemas.microsoft.com/office/drawing/2014/main" val="4172284620"/>
                    </a:ext>
                  </a:extLst>
                </a:gridCol>
                <a:gridCol w="1395663">
                  <a:extLst>
                    <a:ext uri="{9D8B030D-6E8A-4147-A177-3AD203B41FA5}">
                      <a16:colId xmlns:a16="http://schemas.microsoft.com/office/drawing/2014/main" val="2141690008"/>
                    </a:ext>
                  </a:extLst>
                </a:gridCol>
                <a:gridCol w="1318661">
                  <a:extLst>
                    <a:ext uri="{9D8B030D-6E8A-4147-A177-3AD203B41FA5}">
                      <a16:colId xmlns:a16="http://schemas.microsoft.com/office/drawing/2014/main" val="4163211326"/>
                    </a:ext>
                  </a:extLst>
                </a:gridCol>
                <a:gridCol w="1349308">
                  <a:extLst>
                    <a:ext uri="{9D8B030D-6E8A-4147-A177-3AD203B41FA5}">
                      <a16:colId xmlns:a16="http://schemas.microsoft.com/office/drawing/2014/main" val="3320199008"/>
                    </a:ext>
                  </a:extLst>
                </a:gridCol>
              </a:tblGrid>
              <a:tr h="370840">
                <a:tc>
                  <a:txBody>
                    <a:bodyPr/>
                    <a:lstStyle/>
                    <a:p>
                      <a:endParaRPr lang="en-US">
                        <a:solidFill>
                          <a:schemeClr val="tx1"/>
                        </a:solidFill>
                      </a:endParaRPr>
                    </a:p>
                  </a:txBody>
                  <a:tcPr>
                    <a:solidFill>
                      <a:schemeClr val="accent2"/>
                    </a:solidFill>
                  </a:tcPr>
                </a:tc>
                <a:tc gridSpan="2">
                  <a:txBody>
                    <a:bodyPr/>
                    <a:lstStyle/>
                    <a:p>
                      <a:pPr algn="ctr"/>
                      <a:r>
                        <a:rPr lang="en-US" b="1" dirty="0">
                          <a:solidFill>
                            <a:schemeClr val="tx1"/>
                          </a:solidFill>
                        </a:rPr>
                        <a:t>Same Assembly</a:t>
                      </a:r>
                    </a:p>
                  </a:txBody>
                  <a:tcPr/>
                </a:tc>
                <a:tc hMerge="1">
                  <a:txBody>
                    <a:bodyPr/>
                    <a:lstStyle/>
                    <a:p>
                      <a:endParaRPr lang="en-US" dirty="0"/>
                    </a:p>
                  </a:txBody>
                  <a:tcPr/>
                </a:tc>
                <a:tc gridSpan="2">
                  <a:txBody>
                    <a:bodyPr/>
                    <a:lstStyle/>
                    <a:p>
                      <a:pPr algn="ctr"/>
                      <a:r>
                        <a:rPr lang="en-US" b="1" dirty="0">
                          <a:solidFill>
                            <a:schemeClr val="tx1"/>
                          </a:solidFill>
                        </a:rPr>
                        <a:t>Different Assembly</a:t>
                      </a:r>
                    </a:p>
                  </a:txBody>
                  <a:tcPr/>
                </a:tc>
                <a:tc hMerge="1">
                  <a:txBody>
                    <a:bodyPr/>
                    <a:lstStyle/>
                    <a:p>
                      <a:endParaRPr lang="en-US" dirty="0"/>
                    </a:p>
                  </a:txBody>
                  <a:tcPr/>
                </a:tc>
                <a:extLst>
                  <a:ext uri="{0D108BD9-81ED-4DB2-BD59-A6C34878D82A}">
                    <a16:rowId xmlns:a16="http://schemas.microsoft.com/office/drawing/2014/main" val="1259474483"/>
                  </a:ext>
                </a:extLst>
              </a:tr>
              <a:tr h="370840">
                <a:tc>
                  <a:txBody>
                    <a:bodyPr/>
                    <a:lstStyle/>
                    <a:p>
                      <a:endParaRPr lang="en-US" dirty="0">
                        <a:solidFill>
                          <a:schemeClr val="tx1"/>
                        </a:solidFill>
                      </a:endParaRPr>
                    </a:p>
                  </a:txBody>
                  <a:tcPr>
                    <a:solidFill>
                      <a:schemeClr val="accent2"/>
                    </a:solidFill>
                  </a:tcPr>
                </a:tc>
                <a:tc>
                  <a:txBody>
                    <a:bodyPr/>
                    <a:lstStyle/>
                    <a:p>
                      <a:pPr algn="ctr"/>
                      <a:r>
                        <a:rPr lang="en-US" b="1" dirty="0">
                          <a:solidFill>
                            <a:schemeClr val="tx1"/>
                          </a:solidFill>
                        </a:rPr>
                        <a:t>Child Class</a:t>
                      </a:r>
                    </a:p>
                  </a:txBody>
                  <a:tcPr>
                    <a:solidFill>
                      <a:schemeClr val="accent1">
                        <a:lumMod val="60000"/>
                        <a:lumOff val="40000"/>
                      </a:schemeClr>
                    </a:solidFill>
                  </a:tcPr>
                </a:tc>
                <a:tc>
                  <a:txBody>
                    <a:bodyPr/>
                    <a:lstStyle/>
                    <a:p>
                      <a:pPr algn="ctr"/>
                      <a:r>
                        <a:rPr lang="en-US" b="1" dirty="0">
                          <a:solidFill>
                            <a:schemeClr val="tx1"/>
                          </a:solidFill>
                        </a:rPr>
                        <a:t>Via Object</a:t>
                      </a:r>
                    </a:p>
                  </a:txBody>
                  <a:tcPr>
                    <a:solidFill>
                      <a:schemeClr val="accent1">
                        <a:lumMod val="60000"/>
                        <a:lumOff val="40000"/>
                      </a:schemeClr>
                    </a:solidFill>
                  </a:tcPr>
                </a:tc>
                <a:tc>
                  <a:txBody>
                    <a:bodyPr/>
                    <a:lstStyle/>
                    <a:p>
                      <a:pPr algn="ctr"/>
                      <a:r>
                        <a:rPr lang="en-US" b="1" dirty="0">
                          <a:solidFill>
                            <a:schemeClr val="tx1"/>
                          </a:solidFill>
                        </a:rPr>
                        <a:t>Child Class</a:t>
                      </a:r>
                    </a:p>
                  </a:txBody>
                  <a:tcPr>
                    <a:solidFill>
                      <a:schemeClr val="accent1">
                        <a:lumMod val="60000"/>
                        <a:lumOff val="40000"/>
                      </a:schemeClr>
                    </a:solidFill>
                  </a:tcPr>
                </a:tc>
                <a:tc>
                  <a:txBody>
                    <a:bodyPr/>
                    <a:lstStyle/>
                    <a:p>
                      <a:pPr algn="ctr"/>
                      <a:r>
                        <a:rPr lang="en-US" b="1" dirty="0">
                          <a:solidFill>
                            <a:schemeClr val="tx1"/>
                          </a:solidFill>
                        </a:rPr>
                        <a:t>Via Object</a:t>
                      </a:r>
                    </a:p>
                  </a:txBody>
                  <a:tcPr>
                    <a:solidFill>
                      <a:schemeClr val="accent1">
                        <a:lumMod val="60000"/>
                        <a:lumOff val="40000"/>
                      </a:schemeClr>
                    </a:solidFill>
                  </a:tcPr>
                </a:tc>
                <a:extLst>
                  <a:ext uri="{0D108BD9-81ED-4DB2-BD59-A6C34878D82A}">
                    <a16:rowId xmlns:a16="http://schemas.microsoft.com/office/drawing/2014/main" val="1455456718"/>
                  </a:ext>
                </a:extLst>
              </a:tr>
              <a:tr h="370840">
                <a:tc>
                  <a:txBody>
                    <a:bodyPr/>
                    <a:lstStyle/>
                    <a:p>
                      <a:r>
                        <a:rPr lang="en-US" b="1" dirty="0">
                          <a:solidFill>
                            <a:schemeClr val="tx1"/>
                          </a:solidFill>
                        </a:rPr>
                        <a:t>Public</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extLst>
                  <a:ext uri="{0D108BD9-81ED-4DB2-BD59-A6C34878D82A}">
                    <a16:rowId xmlns:a16="http://schemas.microsoft.com/office/drawing/2014/main" val="2858489957"/>
                  </a:ext>
                </a:extLst>
              </a:tr>
              <a:tr h="370840">
                <a:tc>
                  <a:txBody>
                    <a:bodyPr/>
                    <a:lstStyle/>
                    <a:p>
                      <a:r>
                        <a:rPr lang="en-US" b="1" dirty="0">
                          <a:solidFill>
                            <a:schemeClr val="tx1"/>
                          </a:solidFill>
                        </a:rPr>
                        <a:t>Private</a:t>
                      </a:r>
                    </a:p>
                  </a:txBody>
                  <a:tcPr>
                    <a:solidFill>
                      <a:srgbClr val="92D050"/>
                    </a:solidFill>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497274749"/>
                  </a:ext>
                </a:extLst>
              </a:tr>
              <a:tr h="370840">
                <a:tc>
                  <a:txBody>
                    <a:bodyPr/>
                    <a:lstStyle/>
                    <a:p>
                      <a:r>
                        <a:rPr lang="en-US" b="1" dirty="0">
                          <a:solidFill>
                            <a:schemeClr val="tx1"/>
                          </a:solidFill>
                        </a:rPr>
                        <a:t>Protected</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3769346468"/>
                  </a:ext>
                </a:extLst>
              </a:tr>
              <a:tr h="370840">
                <a:tc>
                  <a:txBody>
                    <a:bodyPr/>
                    <a:lstStyle/>
                    <a:p>
                      <a:r>
                        <a:rPr lang="en-US" b="1" dirty="0">
                          <a:solidFill>
                            <a:schemeClr val="tx1"/>
                          </a:solidFill>
                        </a:rPr>
                        <a:t>Internal</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1279508267"/>
                  </a:ext>
                </a:extLst>
              </a:tr>
              <a:tr h="370840">
                <a:tc>
                  <a:txBody>
                    <a:bodyPr/>
                    <a:lstStyle/>
                    <a:p>
                      <a:r>
                        <a:rPr lang="en-US" b="1" dirty="0">
                          <a:solidFill>
                            <a:schemeClr val="tx1"/>
                          </a:solidFill>
                        </a:rPr>
                        <a:t>Protected Internal</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extLst>
                  <a:ext uri="{0D108BD9-81ED-4DB2-BD59-A6C34878D82A}">
                    <a16:rowId xmlns:a16="http://schemas.microsoft.com/office/drawing/2014/main" val="1858414022"/>
                  </a:ext>
                </a:extLst>
              </a:tr>
              <a:tr h="370840">
                <a:tc>
                  <a:txBody>
                    <a:bodyPr/>
                    <a:lstStyle/>
                    <a:p>
                      <a:r>
                        <a:rPr lang="en-US" b="1" dirty="0">
                          <a:solidFill>
                            <a:schemeClr val="tx1"/>
                          </a:solidFill>
                        </a:rPr>
                        <a:t>Private Protected</a:t>
                      </a:r>
                    </a:p>
                  </a:txBody>
                  <a:tcPr>
                    <a:solidFill>
                      <a:srgbClr val="92D050"/>
                    </a:solidFill>
                  </a:tcPr>
                </a:tc>
                <a:tc>
                  <a:txBody>
                    <a:bodyPr/>
                    <a:lstStyle/>
                    <a:p>
                      <a:pPr algn="ctr"/>
                      <a:r>
                        <a:rPr lang="en-US" dirty="0">
                          <a:solidFill>
                            <a:schemeClr val="tx1"/>
                          </a:solidFill>
                        </a:rPr>
                        <a:t>Y</a:t>
                      </a:r>
                    </a:p>
                  </a:txBody>
                  <a:tcPr/>
                </a:tc>
                <a:tc>
                  <a:txBody>
                    <a:bodyPr/>
                    <a:lstStyle/>
                    <a:p>
                      <a:pPr algn="ctr"/>
                      <a:r>
                        <a:rPr lang="en-US" dirty="0">
                          <a:solidFill>
                            <a:schemeClr val="tx1"/>
                          </a:solidFill>
                        </a:rPr>
                        <a:t>N</a:t>
                      </a:r>
                    </a:p>
                  </a:txBody>
                  <a:tcPr/>
                </a:tc>
                <a:tc>
                  <a:txBody>
                    <a:bodyPr/>
                    <a:lstStyle/>
                    <a:p>
                      <a:pPr algn="ctr"/>
                      <a:r>
                        <a:rPr lang="en-US" dirty="0">
                          <a:solidFill>
                            <a:schemeClr val="tx1"/>
                          </a:solidFill>
                        </a:rPr>
                        <a:t>N</a:t>
                      </a:r>
                    </a:p>
                  </a:txBody>
                  <a:tcPr/>
                </a:tc>
                <a:tc>
                  <a:txBody>
                    <a:bodyPr/>
                    <a:lstStyle/>
                    <a:p>
                      <a:pPr algn="ctr"/>
                      <a:r>
                        <a:rPr lang="en-US">
                          <a:solidFill>
                            <a:schemeClr val="tx1"/>
                          </a:solidFill>
                        </a:rPr>
                        <a:t>N</a:t>
                      </a:r>
                      <a:endParaRPr lang="en-US" dirty="0">
                        <a:solidFill>
                          <a:schemeClr val="tx1"/>
                        </a:solidFill>
                      </a:endParaRPr>
                    </a:p>
                  </a:txBody>
                  <a:tcPr/>
                </a:tc>
                <a:extLst>
                  <a:ext uri="{0D108BD9-81ED-4DB2-BD59-A6C34878D82A}">
                    <a16:rowId xmlns:a16="http://schemas.microsoft.com/office/drawing/2014/main" val="4093406390"/>
                  </a:ext>
                </a:extLst>
              </a:tr>
            </a:tbl>
          </a:graphicData>
        </a:graphic>
      </p:graphicFrame>
    </p:spTree>
    <p:extLst>
      <p:ext uri="{BB962C8B-B14F-4D97-AF65-F5344CB8AC3E}">
        <p14:creationId xmlns:p14="http://schemas.microsoft.com/office/powerpoint/2010/main" val="2921994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47C-19A0-4473-AA1D-089EF2704BA4}"/>
              </a:ext>
            </a:extLst>
          </p:cNvPr>
          <p:cNvSpPr>
            <a:spLocks noGrp="1"/>
          </p:cNvSpPr>
          <p:nvPr>
            <p:ph type="title"/>
          </p:nvPr>
        </p:nvSpPr>
        <p:spPr/>
        <p:txBody>
          <a:bodyPr/>
          <a:lstStyle/>
          <a:p>
            <a:r>
              <a:rPr lang="en-US" dirty="0"/>
              <a:t>Basic Code </a:t>
            </a:r>
            <a:r>
              <a:rPr lang="en-US"/>
              <a:t>and Syntax</a:t>
            </a:r>
            <a:endParaRPr lang="en-US" dirty="0"/>
          </a:p>
        </p:txBody>
      </p:sp>
      <p:pic>
        <p:nvPicPr>
          <p:cNvPr id="4" name="Picture 3">
            <a:extLst>
              <a:ext uri="{FF2B5EF4-FFF2-40B4-BE49-F238E27FC236}">
                <a16:creationId xmlns:a16="http://schemas.microsoft.com/office/drawing/2014/main" id="{B1D40B04-5307-43E7-ACB0-B2D9DEAEE6A0}"/>
              </a:ext>
            </a:extLst>
          </p:cNvPr>
          <p:cNvPicPr>
            <a:picLocks noChangeAspect="1"/>
          </p:cNvPicPr>
          <p:nvPr/>
        </p:nvPicPr>
        <p:blipFill>
          <a:blip r:embed="rId2"/>
          <a:stretch>
            <a:fillRect/>
          </a:stretch>
        </p:blipFill>
        <p:spPr>
          <a:xfrm>
            <a:off x="822960" y="1916319"/>
            <a:ext cx="6282608" cy="3793273"/>
          </a:xfrm>
          <a:prstGeom prst="rect">
            <a:avLst/>
          </a:prstGeom>
        </p:spPr>
      </p:pic>
    </p:spTree>
    <p:extLst>
      <p:ext uri="{BB962C8B-B14F-4D97-AF65-F5344CB8AC3E}">
        <p14:creationId xmlns:p14="http://schemas.microsoft.com/office/powerpoint/2010/main" val="481662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DE9-0C9D-4D48-97D3-831F597E673D}"/>
              </a:ext>
            </a:extLst>
          </p:cNvPr>
          <p:cNvSpPr>
            <a:spLocks noGrp="1"/>
          </p:cNvSpPr>
          <p:nvPr>
            <p:ph type="title"/>
          </p:nvPr>
        </p:nvSpPr>
        <p:spPr/>
        <p:txBody>
          <a:bodyPr/>
          <a:lstStyle/>
          <a:p>
            <a:r>
              <a:rPr lang="en-US" dirty="0"/>
              <a:t>Command Line Arguments</a:t>
            </a:r>
          </a:p>
        </p:txBody>
      </p:sp>
      <p:pic>
        <p:nvPicPr>
          <p:cNvPr id="4" name="Content Placeholder 3">
            <a:extLst>
              <a:ext uri="{FF2B5EF4-FFF2-40B4-BE49-F238E27FC236}">
                <a16:creationId xmlns:a16="http://schemas.microsoft.com/office/drawing/2014/main" id="{AD258FA8-AA4E-4FC9-9482-F941B3AFB573}"/>
              </a:ext>
            </a:extLst>
          </p:cNvPr>
          <p:cNvPicPr>
            <a:picLocks noGrp="1" noChangeAspect="1"/>
          </p:cNvPicPr>
          <p:nvPr>
            <p:ph idx="1"/>
          </p:nvPr>
        </p:nvPicPr>
        <p:blipFill>
          <a:blip r:embed="rId2"/>
          <a:stretch>
            <a:fillRect/>
          </a:stretch>
        </p:blipFill>
        <p:spPr>
          <a:xfrm>
            <a:off x="822960" y="2042439"/>
            <a:ext cx="6664455" cy="3078201"/>
          </a:xfrm>
          <a:prstGeom prst="rect">
            <a:avLst/>
          </a:prstGeom>
        </p:spPr>
      </p:pic>
    </p:spTree>
    <p:extLst>
      <p:ext uri="{BB962C8B-B14F-4D97-AF65-F5344CB8AC3E}">
        <p14:creationId xmlns:p14="http://schemas.microsoft.com/office/powerpoint/2010/main" val="1364503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FDE9-0C9D-4D48-97D3-831F597E673D}"/>
              </a:ext>
            </a:extLst>
          </p:cNvPr>
          <p:cNvSpPr>
            <a:spLocks noGrp="1"/>
          </p:cNvSpPr>
          <p:nvPr>
            <p:ph type="title"/>
          </p:nvPr>
        </p:nvSpPr>
        <p:spPr/>
        <p:txBody>
          <a:bodyPr/>
          <a:lstStyle/>
          <a:p>
            <a:r>
              <a:rPr lang="en-US" dirty="0"/>
              <a:t>Command Line Arguments</a:t>
            </a:r>
          </a:p>
        </p:txBody>
      </p:sp>
      <p:pic>
        <p:nvPicPr>
          <p:cNvPr id="6" name="Picture 5">
            <a:extLst>
              <a:ext uri="{FF2B5EF4-FFF2-40B4-BE49-F238E27FC236}">
                <a16:creationId xmlns:a16="http://schemas.microsoft.com/office/drawing/2014/main" id="{DCB1EE68-76F3-4813-B1F9-DDD3D0372EC1}"/>
              </a:ext>
            </a:extLst>
          </p:cNvPr>
          <p:cNvPicPr>
            <a:picLocks noChangeAspect="1"/>
          </p:cNvPicPr>
          <p:nvPr/>
        </p:nvPicPr>
        <p:blipFill>
          <a:blip r:embed="rId2"/>
          <a:stretch>
            <a:fillRect/>
          </a:stretch>
        </p:blipFill>
        <p:spPr>
          <a:xfrm>
            <a:off x="1178056" y="1836471"/>
            <a:ext cx="6833607" cy="4341653"/>
          </a:xfrm>
          <a:prstGeom prst="rect">
            <a:avLst/>
          </a:prstGeom>
        </p:spPr>
      </p:pic>
    </p:spTree>
    <p:extLst>
      <p:ext uri="{BB962C8B-B14F-4D97-AF65-F5344CB8AC3E}">
        <p14:creationId xmlns:p14="http://schemas.microsoft.com/office/powerpoint/2010/main" val="408229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86C7-D47F-4E4C-A8B3-334C5E3BE501}"/>
              </a:ext>
            </a:extLst>
          </p:cNvPr>
          <p:cNvSpPr>
            <a:spLocks noGrp="1"/>
          </p:cNvSpPr>
          <p:nvPr>
            <p:ph type="title"/>
          </p:nvPr>
        </p:nvSpPr>
        <p:spPr/>
        <p:txBody>
          <a:bodyPr/>
          <a:lstStyle/>
          <a:p>
            <a:r>
              <a:rPr lang="en-US" dirty="0"/>
              <a:t>Course Outline </a:t>
            </a:r>
          </a:p>
        </p:txBody>
      </p:sp>
      <p:sp>
        <p:nvSpPr>
          <p:cNvPr id="3" name="Content Placeholder 2">
            <a:extLst>
              <a:ext uri="{FF2B5EF4-FFF2-40B4-BE49-F238E27FC236}">
                <a16:creationId xmlns:a16="http://schemas.microsoft.com/office/drawing/2014/main" id="{E673A151-2CD3-4646-8C20-D7796CDA2FCE}"/>
              </a:ext>
            </a:extLst>
          </p:cNvPr>
          <p:cNvSpPr>
            <a:spLocks noGrp="1"/>
          </p:cNvSpPr>
          <p:nvPr>
            <p:ph idx="1"/>
          </p:nvPr>
        </p:nvSpPr>
        <p:spPr/>
        <p:txBody>
          <a:bodyPr/>
          <a:lstStyle/>
          <a:p>
            <a:endParaRPr lang="en-US" dirty="0"/>
          </a:p>
          <a:p>
            <a:r>
              <a:rPr lang="en-US" dirty="0"/>
              <a:t>- You may find the course outline on Google Classroom.</a:t>
            </a:r>
          </a:p>
          <a:p>
            <a:r>
              <a:rPr lang="en-US" dirty="0"/>
              <a:t>- Assignments:</a:t>
            </a:r>
          </a:p>
          <a:p>
            <a:pPr lvl="1"/>
            <a:r>
              <a:rPr lang="en-US" dirty="0"/>
              <a:t>Assignment # 1 – Week 3</a:t>
            </a:r>
          </a:p>
          <a:p>
            <a:pPr lvl="1"/>
            <a:r>
              <a:rPr lang="en-US" dirty="0"/>
              <a:t>Assignment # 2 – Week 7</a:t>
            </a:r>
          </a:p>
          <a:p>
            <a:pPr lvl="1"/>
            <a:r>
              <a:rPr lang="en-US" dirty="0"/>
              <a:t>Assignment # 3 – Week 12</a:t>
            </a:r>
          </a:p>
          <a:p>
            <a:r>
              <a:rPr lang="en-US" dirty="0"/>
              <a:t>- Project: </a:t>
            </a:r>
          </a:p>
          <a:p>
            <a:pPr lvl="1"/>
            <a:r>
              <a:rPr lang="en-US" dirty="0"/>
              <a:t>Project Proposal – Week 2</a:t>
            </a:r>
          </a:p>
          <a:p>
            <a:pPr lvl="1"/>
            <a:r>
              <a:rPr lang="en-US" dirty="0"/>
              <a:t>Project Prototype – Week 5</a:t>
            </a:r>
          </a:p>
          <a:p>
            <a:pPr lvl="1"/>
            <a:r>
              <a:rPr lang="en-US" dirty="0"/>
              <a:t>Project API – Week 10</a:t>
            </a:r>
          </a:p>
          <a:p>
            <a:pPr lvl="1"/>
            <a:r>
              <a:rPr lang="en-US" dirty="0"/>
              <a:t>Project Presentations and Demos – Week 16</a:t>
            </a:r>
          </a:p>
        </p:txBody>
      </p:sp>
    </p:spTree>
    <p:extLst>
      <p:ext uri="{BB962C8B-B14F-4D97-AF65-F5344CB8AC3E}">
        <p14:creationId xmlns:p14="http://schemas.microsoft.com/office/powerpoint/2010/main" val="311595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FABA-2773-4CA4-85CC-8426307B2653}"/>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FB160D4C-FC91-4448-9445-DD34BFB8B038}"/>
              </a:ext>
            </a:extLst>
          </p:cNvPr>
          <p:cNvSpPr>
            <a:spLocks noGrp="1"/>
          </p:cNvSpPr>
          <p:nvPr>
            <p:ph idx="1"/>
          </p:nvPr>
        </p:nvSpPr>
        <p:spPr/>
        <p:txBody>
          <a:bodyPr/>
          <a:lstStyle/>
          <a:p>
            <a:endParaRPr lang="en-US" dirty="0"/>
          </a:p>
          <a:p>
            <a:pPr>
              <a:buFont typeface="Wingdings" panose="05000000000000000000" pitchFamily="2" charset="2"/>
              <a:buChar char="Ø"/>
            </a:pPr>
            <a:r>
              <a:rPr lang="en-US" dirty="0"/>
              <a:t>  Programming Assignments 	10 % </a:t>
            </a:r>
          </a:p>
          <a:p>
            <a:pPr>
              <a:buFont typeface="Wingdings" panose="05000000000000000000" pitchFamily="2" charset="2"/>
              <a:buChar char="Ø"/>
            </a:pPr>
            <a:r>
              <a:rPr lang="en-US" dirty="0"/>
              <a:t>  Labs				 3 % </a:t>
            </a:r>
          </a:p>
          <a:p>
            <a:pPr>
              <a:buFont typeface="Wingdings" panose="05000000000000000000" pitchFamily="2" charset="2"/>
              <a:buChar char="Ø"/>
            </a:pPr>
            <a:r>
              <a:rPr lang="en-US" dirty="0"/>
              <a:t>  Project 			12 % </a:t>
            </a:r>
          </a:p>
          <a:p>
            <a:pPr>
              <a:buFont typeface="Wingdings" panose="05000000000000000000" pitchFamily="2" charset="2"/>
              <a:buChar char="Ø"/>
            </a:pPr>
            <a:r>
              <a:rPr lang="en-US" dirty="0"/>
              <a:t>  Midterms (2) 			25 % </a:t>
            </a:r>
          </a:p>
          <a:p>
            <a:pPr>
              <a:buFont typeface="Wingdings" panose="05000000000000000000" pitchFamily="2" charset="2"/>
              <a:buChar char="Ø"/>
            </a:pPr>
            <a:r>
              <a:rPr lang="en-US" dirty="0"/>
              <a:t>  Final 				50 %</a:t>
            </a:r>
          </a:p>
        </p:txBody>
      </p:sp>
    </p:spTree>
    <p:extLst>
      <p:ext uri="{BB962C8B-B14F-4D97-AF65-F5344CB8AC3E}">
        <p14:creationId xmlns:p14="http://schemas.microsoft.com/office/powerpoint/2010/main" val="288560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C30D-1F0B-434D-B750-B3B493FB8EB3}"/>
              </a:ext>
            </a:extLst>
          </p:cNvPr>
          <p:cNvSpPr>
            <a:spLocks noGrp="1"/>
          </p:cNvSpPr>
          <p:nvPr>
            <p:ph type="title"/>
          </p:nvPr>
        </p:nvSpPr>
        <p:spPr/>
        <p:txBody>
          <a:bodyPr>
            <a:normAutofit/>
          </a:bodyPr>
          <a:lstStyle/>
          <a:p>
            <a:r>
              <a:rPr lang="en-US" sz="3600" dirty="0"/>
              <a:t>Assignments Policies</a:t>
            </a:r>
          </a:p>
        </p:txBody>
      </p:sp>
      <p:sp>
        <p:nvSpPr>
          <p:cNvPr id="3" name="Content Placeholder 2">
            <a:extLst>
              <a:ext uri="{FF2B5EF4-FFF2-40B4-BE49-F238E27FC236}">
                <a16:creationId xmlns:a16="http://schemas.microsoft.com/office/drawing/2014/main" id="{EB9227B9-FA38-46D7-8D20-A07A3594BE52}"/>
              </a:ext>
            </a:extLst>
          </p:cNvPr>
          <p:cNvSpPr>
            <a:spLocks noGrp="1"/>
          </p:cNvSpPr>
          <p:nvPr>
            <p:ph idx="1"/>
          </p:nvPr>
        </p:nvSpPr>
        <p:spPr/>
        <p:txBody>
          <a:bodyPr/>
          <a:lstStyle/>
          <a:p>
            <a:endParaRPr lang="en-US" dirty="0"/>
          </a:p>
          <a:p>
            <a:pPr>
              <a:buFont typeface="Arial" panose="020B0604020202020204" pitchFamily="34" charset="0"/>
              <a:buChar char="•"/>
            </a:pPr>
            <a:r>
              <a:rPr lang="en-US" sz="2400" dirty="0"/>
              <a:t> No late submissions</a:t>
            </a:r>
          </a:p>
          <a:p>
            <a:pPr>
              <a:buFont typeface="Arial" panose="020B0604020202020204" pitchFamily="34" charset="0"/>
              <a:buChar char="•"/>
            </a:pPr>
            <a:endParaRPr lang="en-US" sz="2400" dirty="0"/>
          </a:p>
          <a:p>
            <a:pPr>
              <a:buFont typeface="Arial" panose="020B0604020202020204" pitchFamily="34" charset="0"/>
              <a:buChar char="•"/>
            </a:pPr>
            <a:r>
              <a:rPr lang="en-US" sz="2400" dirty="0"/>
              <a:t> Plagiarism on 1</a:t>
            </a:r>
            <a:r>
              <a:rPr lang="en-US" sz="2400" baseline="30000" dirty="0"/>
              <a:t>st</a:t>
            </a:r>
            <a:r>
              <a:rPr lang="en-US" sz="2400" dirty="0"/>
              <a:t> assignment: 0 for that question</a:t>
            </a:r>
          </a:p>
          <a:p>
            <a:pPr>
              <a:buFont typeface="Arial" panose="020B0604020202020204" pitchFamily="34" charset="0"/>
              <a:buChar char="•"/>
            </a:pPr>
            <a:endParaRPr lang="en-US" sz="2400" dirty="0"/>
          </a:p>
          <a:p>
            <a:pPr>
              <a:buFont typeface="Arial" panose="020B0604020202020204" pitchFamily="34" charset="0"/>
              <a:buChar char="•"/>
            </a:pPr>
            <a:r>
              <a:rPr lang="en-US" sz="2400" dirty="0"/>
              <a:t> Plagiarism on 2</a:t>
            </a:r>
            <a:r>
              <a:rPr lang="en-US" sz="2400" baseline="30000" dirty="0"/>
              <a:t>nd</a:t>
            </a:r>
            <a:r>
              <a:rPr lang="en-US" sz="2400" dirty="0"/>
              <a:t> assignment: 0 for that assignment</a:t>
            </a:r>
          </a:p>
        </p:txBody>
      </p:sp>
    </p:spTree>
    <p:extLst>
      <p:ext uri="{BB962C8B-B14F-4D97-AF65-F5344CB8AC3E}">
        <p14:creationId xmlns:p14="http://schemas.microsoft.com/office/powerpoint/2010/main" val="26505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561D-8FE6-30AF-7456-4D9B27DE7F33}"/>
              </a:ext>
            </a:extLst>
          </p:cNvPr>
          <p:cNvSpPr>
            <a:spLocks noGrp="1"/>
          </p:cNvSpPr>
          <p:nvPr>
            <p:ph type="title"/>
          </p:nvPr>
        </p:nvSpPr>
        <p:spPr/>
        <p:txBody>
          <a:bodyPr/>
          <a:lstStyle/>
          <a:p>
            <a:r>
              <a:rPr lang="en-US" dirty="0"/>
              <a:t>Classroom Policies</a:t>
            </a:r>
          </a:p>
        </p:txBody>
      </p:sp>
      <p:sp>
        <p:nvSpPr>
          <p:cNvPr id="3" name="Content Placeholder 2">
            <a:extLst>
              <a:ext uri="{FF2B5EF4-FFF2-40B4-BE49-F238E27FC236}">
                <a16:creationId xmlns:a16="http://schemas.microsoft.com/office/drawing/2014/main" id="{2C3ABB57-1CDF-0859-F949-4426F5A94F2E}"/>
              </a:ext>
            </a:extLst>
          </p:cNvPr>
          <p:cNvSpPr>
            <a:spLocks noGrp="1"/>
          </p:cNvSpPr>
          <p:nvPr>
            <p:ph idx="1"/>
          </p:nvPr>
        </p:nvSpPr>
        <p:spPr>
          <a:xfrm>
            <a:off x="822959" y="1845733"/>
            <a:ext cx="7543801" cy="4508767"/>
          </a:xfrm>
        </p:spPr>
        <p:txBody>
          <a:bodyPr>
            <a:normAutofit/>
          </a:bodyPr>
          <a:lstStyle/>
          <a:p>
            <a:pPr>
              <a:buFont typeface="Arial" panose="020B0604020202020204" pitchFamily="34" charset="0"/>
              <a:buChar char="•"/>
            </a:pPr>
            <a:r>
              <a:rPr lang="en-US" sz="2400" dirty="0"/>
              <a:t>Attendance:</a:t>
            </a:r>
          </a:p>
          <a:p>
            <a:pPr lvl="1">
              <a:buFont typeface="Arial" panose="020B0604020202020204" pitchFamily="34" charset="0"/>
              <a:buChar char="•"/>
            </a:pPr>
            <a:r>
              <a:rPr lang="en-US" sz="2200" dirty="0"/>
              <a:t>Should have 80% attendance. </a:t>
            </a:r>
          </a:p>
          <a:p>
            <a:pPr lvl="1">
              <a:buFont typeface="Arial" panose="020B0604020202020204" pitchFamily="34" charset="0"/>
              <a:buChar char="•"/>
            </a:pPr>
            <a:r>
              <a:rPr lang="en-US" sz="2200" dirty="0"/>
              <a:t>Do not come to me for attendance related issues. If I have marked it incorrectly, make sure to get it fixed on a weekly basis.</a:t>
            </a:r>
          </a:p>
          <a:p>
            <a:pPr>
              <a:buFont typeface="Arial" panose="020B0604020202020204" pitchFamily="34" charset="0"/>
              <a:buChar char="•"/>
            </a:pPr>
            <a:r>
              <a:rPr lang="en-US" sz="2400" dirty="0"/>
              <a:t>Marks/Weightage:</a:t>
            </a:r>
          </a:p>
          <a:p>
            <a:pPr lvl="1">
              <a:buFont typeface="Arial" panose="020B0604020202020204" pitchFamily="34" charset="0"/>
              <a:buChar char="•"/>
            </a:pPr>
            <a:r>
              <a:rPr lang="en-US" sz="2200" dirty="0"/>
              <a:t>Do not come to me for marks related issues at the end of the semester. All emails regarding “please give me X weightage” will be ignored.</a:t>
            </a:r>
          </a:p>
          <a:p>
            <a:pPr>
              <a:buFont typeface="Arial" panose="020B0604020202020204" pitchFamily="34" charset="0"/>
              <a:buChar char="•"/>
            </a:pPr>
            <a:r>
              <a:rPr lang="en-US" sz="2400" dirty="0"/>
              <a:t>Class Behavior:</a:t>
            </a:r>
          </a:p>
          <a:p>
            <a:pPr lvl="1">
              <a:buFont typeface="Arial" panose="020B0604020202020204" pitchFamily="34" charset="0"/>
              <a:buChar char="•"/>
            </a:pPr>
            <a:r>
              <a:rPr lang="en-US" sz="2200" dirty="0"/>
              <a:t>A blacklist will be maintained for students that misbehave/ do not pay attention during class. …</a:t>
            </a:r>
            <a:r>
              <a:rPr lang="en-US" sz="2200"/>
              <a:t>Consequences will be?</a:t>
            </a:r>
            <a:endParaRPr lang="en-US" sz="2200" dirty="0"/>
          </a:p>
        </p:txBody>
      </p:sp>
    </p:spTree>
    <p:extLst>
      <p:ext uri="{BB962C8B-B14F-4D97-AF65-F5344CB8AC3E}">
        <p14:creationId xmlns:p14="http://schemas.microsoft.com/office/powerpoint/2010/main" val="2301512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41B8-D366-404A-A880-164A9FD4B8EE}"/>
              </a:ext>
            </a:extLst>
          </p:cNvPr>
          <p:cNvSpPr>
            <a:spLocks noGrp="1"/>
          </p:cNvSpPr>
          <p:nvPr>
            <p:ph type="title"/>
          </p:nvPr>
        </p:nvSpPr>
        <p:spPr/>
        <p:txBody>
          <a:bodyPr/>
          <a:lstStyle/>
          <a:p>
            <a:r>
              <a:rPr lang="en-US" dirty="0"/>
              <a:t>Reference Book</a:t>
            </a:r>
          </a:p>
        </p:txBody>
      </p:sp>
      <p:sp>
        <p:nvSpPr>
          <p:cNvPr id="3" name="Content Placeholder 2">
            <a:extLst>
              <a:ext uri="{FF2B5EF4-FFF2-40B4-BE49-F238E27FC236}">
                <a16:creationId xmlns:a16="http://schemas.microsoft.com/office/drawing/2014/main" id="{74EC86DF-4AD5-483F-913B-3264509984D9}"/>
              </a:ext>
            </a:extLst>
          </p:cNvPr>
          <p:cNvSpPr>
            <a:spLocks noGrp="1"/>
          </p:cNvSpPr>
          <p:nvPr>
            <p:ph idx="1"/>
          </p:nvPr>
        </p:nvSpPr>
        <p:spPr/>
        <p:txBody>
          <a:bodyPr/>
          <a:lstStyle/>
          <a:p>
            <a:endParaRPr lang="en-US" dirty="0"/>
          </a:p>
          <a:p>
            <a:endParaRPr lang="en-US" dirty="0"/>
          </a:p>
          <a:p>
            <a:pPr marL="201168" lvl="1" indent="0">
              <a:buNone/>
            </a:pPr>
            <a:r>
              <a:rPr lang="en-US" dirty="0"/>
              <a:t>	</a:t>
            </a:r>
            <a:r>
              <a:rPr lang="en-US" sz="2400" dirty="0"/>
              <a:t>Pro C# 7 With </a:t>
            </a:r>
            <a:r>
              <a:rPr lang="en-US" sz="2400" dirty="0" err="1"/>
              <a:t>.Net</a:t>
            </a:r>
            <a:r>
              <a:rPr lang="en-US" sz="2400" dirty="0"/>
              <a:t> and </a:t>
            </a:r>
            <a:r>
              <a:rPr lang="en-US" sz="2400" dirty="0" err="1"/>
              <a:t>.Net</a:t>
            </a:r>
            <a:r>
              <a:rPr lang="en-US" sz="2400" dirty="0"/>
              <a:t> Core </a:t>
            </a:r>
            <a:endParaRPr lang="en-US" dirty="0"/>
          </a:p>
          <a:p>
            <a:pPr marL="201168" lvl="1" indent="0">
              <a:buNone/>
            </a:pPr>
            <a:r>
              <a:rPr lang="en-US" dirty="0"/>
              <a:t>		by Andrew </a:t>
            </a:r>
            <a:r>
              <a:rPr lang="en-US" dirty="0" err="1"/>
              <a:t>Troelsen</a:t>
            </a:r>
            <a:r>
              <a:rPr lang="en-US" dirty="0"/>
              <a:t> and Philip </a:t>
            </a:r>
            <a:r>
              <a:rPr lang="en-US" dirty="0" err="1"/>
              <a:t>Japikse</a:t>
            </a:r>
            <a:r>
              <a:rPr lang="en-US" dirty="0"/>
              <a:t> </a:t>
            </a:r>
          </a:p>
          <a:p>
            <a:pPr marL="201168" lvl="1" indent="0">
              <a:buNone/>
            </a:pPr>
            <a:r>
              <a:rPr lang="en-US" dirty="0"/>
              <a:t>		(</a:t>
            </a:r>
            <a:r>
              <a:rPr lang="en-US" dirty="0" err="1"/>
              <a:t>Apress</a:t>
            </a:r>
            <a:r>
              <a:rPr lang="en-US" dirty="0"/>
              <a:t> Publications)</a:t>
            </a:r>
          </a:p>
          <a:p>
            <a:endParaRPr lang="en-US" dirty="0"/>
          </a:p>
        </p:txBody>
      </p:sp>
    </p:spTree>
    <p:extLst>
      <p:ext uri="{BB962C8B-B14F-4D97-AF65-F5344CB8AC3E}">
        <p14:creationId xmlns:p14="http://schemas.microsoft.com/office/powerpoint/2010/main" val="142731594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3062</TotalTime>
  <Words>2922</Words>
  <Application>Microsoft Office PowerPoint</Application>
  <PresentationFormat>On-screen Show (4:3)</PresentationFormat>
  <Paragraphs>435</Paragraphs>
  <Slides>46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Wingdings</vt:lpstr>
      <vt:lpstr>Retrospect</vt:lpstr>
      <vt:lpstr>Information Processing Techniques</vt:lpstr>
      <vt:lpstr>Let’s Introduce Ourselves</vt:lpstr>
      <vt:lpstr>Consultation Hours</vt:lpstr>
      <vt:lpstr>Pre- Requisites </vt:lpstr>
      <vt:lpstr>Course Outline </vt:lpstr>
      <vt:lpstr>Grading Scheme</vt:lpstr>
      <vt:lpstr>Assignments Policies</vt:lpstr>
      <vt:lpstr>Classroom Policies</vt:lpstr>
      <vt:lpstr>Reference Book</vt:lpstr>
      <vt:lpstr>Tools Required</vt:lpstr>
      <vt:lpstr>What is an Information Processing Technique?</vt:lpstr>
      <vt:lpstr>The .NET Framework</vt:lpstr>
      <vt:lpstr>Common Language Runtime </vt:lpstr>
      <vt:lpstr>Common Language Runtime </vt:lpstr>
      <vt:lpstr>Common Type System</vt:lpstr>
      <vt:lpstr>PowerPoint Presentation</vt:lpstr>
      <vt:lpstr>Common Language Specification</vt:lpstr>
      <vt:lpstr>Base Class Libraries</vt:lpstr>
      <vt:lpstr>The CLR, CTS, CLS, and Base Class Library Relationship</vt:lpstr>
      <vt:lpstr>C# Features</vt:lpstr>
      <vt:lpstr>Managed &amp; Unmanaged Code</vt:lpstr>
      <vt:lpstr>An Overview of .NET Assemblies</vt:lpstr>
      <vt:lpstr>An Overview of .NET Assemblies</vt:lpstr>
      <vt:lpstr>An Overview of .NET Assemblies</vt:lpstr>
      <vt:lpstr>Benefits of CIL/IL</vt:lpstr>
      <vt:lpstr>.NET Framework and CLR    CLR Execution Model</vt:lpstr>
      <vt:lpstr>Understanding the Common Type System</vt:lpstr>
      <vt:lpstr>CTS Class Types</vt:lpstr>
      <vt:lpstr>CTS Class Types</vt:lpstr>
      <vt:lpstr>CTS Interface Types</vt:lpstr>
      <vt:lpstr>CTS Structure Types</vt:lpstr>
      <vt:lpstr>CTS Enumeration Types</vt:lpstr>
      <vt:lpstr>CTS Delegate Types</vt:lpstr>
      <vt:lpstr>Language Features Type System</vt:lpstr>
      <vt:lpstr>Language Features Type System</vt:lpstr>
      <vt:lpstr>Language Features Predicted Types</vt:lpstr>
      <vt:lpstr>Language Features Unified Type System</vt:lpstr>
      <vt:lpstr>Namespace</vt:lpstr>
      <vt:lpstr>Solution v/s Project</vt:lpstr>
      <vt:lpstr>Recap of OOP</vt:lpstr>
      <vt:lpstr>Access Specifiers</vt:lpstr>
      <vt:lpstr>C# Access Modifiers</vt:lpstr>
      <vt:lpstr>Basic Code and Syntax</vt:lpstr>
      <vt:lpstr>Command Line Arguments</vt:lpstr>
      <vt:lpstr>Command Line Arguments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212</cp:revision>
  <dcterms:created xsi:type="dcterms:W3CDTF">2021-08-26T05:50:28Z</dcterms:created>
  <dcterms:modified xsi:type="dcterms:W3CDTF">2022-08-22T05:48:50Z</dcterms:modified>
</cp:coreProperties>
</file>