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02" r:id="rId1"/>
  </p:sldMasterIdLst>
  <p:notesMasterIdLst>
    <p:notesMasterId r:id="rId32"/>
  </p:notesMasterIdLst>
  <p:sldIdLst>
    <p:sldId id="256" r:id="rId2"/>
    <p:sldId id="304" r:id="rId3"/>
    <p:sldId id="306" r:id="rId4"/>
    <p:sldId id="294" r:id="rId5"/>
    <p:sldId id="297" r:id="rId6"/>
    <p:sldId id="307" r:id="rId7"/>
    <p:sldId id="308" r:id="rId8"/>
    <p:sldId id="309" r:id="rId9"/>
    <p:sldId id="305" r:id="rId10"/>
    <p:sldId id="298" r:id="rId11"/>
    <p:sldId id="299" r:id="rId12"/>
    <p:sldId id="311" r:id="rId13"/>
    <p:sldId id="310" r:id="rId14"/>
    <p:sldId id="312" r:id="rId15"/>
    <p:sldId id="315" r:id="rId16"/>
    <p:sldId id="314" r:id="rId17"/>
    <p:sldId id="316" r:id="rId18"/>
    <p:sldId id="319" r:id="rId19"/>
    <p:sldId id="317" r:id="rId20"/>
    <p:sldId id="318" r:id="rId21"/>
    <p:sldId id="320" r:id="rId22"/>
    <p:sldId id="300" r:id="rId23"/>
    <p:sldId id="321" r:id="rId24"/>
    <p:sldId id="322" r:id="rId25"/>
    <p:sldId id="323" r:id="rId26"/>
    <p:sldId id="301" r:id="rId27"/>
    <p:sldId id="302" r:id="rId28"/>
    <p:sldId id="303" r:id="rId29"/>
    <p:sldId id="324" r:id="rId30"/>
    <p:sldId id="29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CFB4"/>
    <a:srgbClr val="C09200"/>
    <a:srgbClr val="FFE893"/>
    <a:srgbClr val="FFE089"/>
    <a:srgbClr val="FFB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77572" autoAdjust="0"/>
  </p:normalViewPr>
  <p:slideViewPr>
    <p:cSldViewPr snapToGrid="0">
      <p:cViewPr varScale="1">
        <p:scale>
          <a:sx n="87" d="100"/>
          <a:sy n="87" d="100"/>
        </p:scale>
        <p:origin x="25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43A18-0DC0-49E2-8CE5-AB068FFD13D7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D6DE1-26EE-495E-8F92-5928125F8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29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 Hyper Text </a:t>
            </a:r>
            <a:r>
              <a:rPr lang="en-US"/>
              <a:t>Transfer Protocol</a:t>
            </a:r>
          </a:p>
          <a:p>
            <a:r>
              <a:rPr lang="en-US" dirty="0"/>
              <a:t>Other methods: </a:t>
            </a:r>
          </a:p>
          <a:p>
            <a:r>
              <a:rPr lang="en-US" dirty="0"/>
              <a:t>PUT	to update resource</a:t>
            </a:r>
            <a:br>
              <a:rPr lang="en-US" dirty="0"/>
            </a:br>
            <a:r>
              <a:rPr lang="en-US" dirty="0"/>
              <a:t>HEAD 	is similar to GET but no response body</a:t>
            </a:r>
          </a:p>
          <a:p>
            <a:r>
              <a:rPr lang="en-US" dirty="0"/>
              <a:t>DELETE	to delete resource</a:t>
            </a:r>
          </a:p>
          <a:p>
            <a:r>
              <a:rPr lang="en-US" dirty="0"/>
              <a:t>OPTIONS	describes communication options for the target resource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D6DE1-26EE-495E-8F92-5928125F87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49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 Side languages: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VBScript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HTML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 CSS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5) AJAX</a:t>
            </a:r>
            <a:endParaRPr lang="en-US" dirty="0"/>
          </a:p>
          <a:p>
            <a:endParaRPr lang="en-US" dirty="0"/>
          </a:p>
          <a:p>
            <a:r>
              <a:rPr lang="en-US" dirty="0"/>
              <a:t>Server Side languages: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PHP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C++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Java and JSP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 Python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5) Ruby on Rails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D6DE1-26EE-495E-8F92-5928125F87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97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Example : Login Page for any website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D6DE1-26EE-495E-8F92-5928125F87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08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	Your twitter or </a:t>
            </a:r>
            <a:r>
              <a:rPr lang="en-US" dirty="0" err="1"/>
              <a:t>facebook</a:t>
            </a:r>
            <a:r>
              <a:rPr lang="en-US" dirty="0"/>
              <a:t> feed</a:t>
            </a:r>
          </a:p>
          <a:p>
            <a:r>
              <a:rPr lang="en-US" dirty="0"/>
              <a:t>	Is customized for you</a:t>
            </a:r>
          </a:p>
          <a:p>
            <a:endParaRPr lang="en-US" dirty="0"/>
          </a:p>
          <a:p>
            <a:r>
              <a:rPr lang="en-US" dirty="0"/>
              <a:t>Comparing static and dynamic pages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Content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Language used HTML v/s PHP, ASP.NET </a:t>
            </a:r>
            <a:r>
              <a:rPr lang="en-US" dirty="0" err="1"/>
              <a:t>etc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Response: same HTML or different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D6DE1-26EE-495E-8F92-5928125F87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86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 1.0		Web 2.0		Web 3.0</a:t>
            </a:r>
          </a:p>
          <a:p>
            <a:r>
              <a:rPr lang="en-US" sz="1200" b="0" dirty="0">
                <a:effectLst/>
              </a:rPr>
              <a:t>Mostly Read-Only	Wildly Read-Write	Portable and Personal</a:t>
            </a:r>
          </a:p>
          <a:p>
            <a:r>
              <a:rPr lang="en-US" sz="1200" b="0" dirty="0">
                <a:effectLst/>
              </a:rPr>
              <a:t>Company Focus	Community Focus	Individual Focus</a:t>
            </a:r>
          </a:p>
          <a:p>
            <a:r>
              <a:rPr lang="en-US" sz="1200" b="0" dirty="0">
                <a:effectLst/>
              </a:rPr>
              <a:t>Home Pages		Blogs / Wikis		Live-streams / Waves</a:t>
            </a:r>
          </a:p>
          <a:p>
            <a:r>
              <a:rPr lang="en-US" sz="1200" b="0" dirty="0">
                <a:effectLst/>
              </a:rPr>
              <a:t>Owning Content	Sharing Content	Consolidating Content</a:t>
            </a:r>
          </a:p>
          <a:p>
            <a:r>
              <a:rPr lang="en-US" sz="1200" b="0" dirty="0">
                <a:effectLst/>
              </a:rPr>
              <a:t>Web Forms		Web Applications	Smart Applications</a:t>
            </a:r>
          </a:p>
          <a:p>
            <a:r>
              <a:rPr lang="en-US" sz="1200" b="0" dirty="0">
                <a:effectLst/>
              </a:rPr>
              <a:t>Directories		Tagging		User Behavior</a:t>
            </a:r>
          </a:p>
          <a:p>
            <a:r>
              <a:rPr lang="en-US" sz="1200" b="0" dirty="0">
                <a:effectLst/>
              </a:rPr>
              <a:t>Page Views		Cost Per Click		User Engagement</a:t>
            </a:r>
          </a:p>
          <a:p>
            <a:r>
              <a:rPr lang="en-US" sz="1200" b="0" dirty="0">
                <a:effectLst/>
              </a:rPr>
              <a:t>Banner Advertising	Interactive Advertising	Behavioral Advertising</a:t>
            </a:r>
          </a:p>
          <a:p>
            <a:r>
              <a:rPr lang="en-US" sz="1200" b="0" dirty="0">
                <a:effectLst/>
              </a:rPr>
              <a:t>Britannica Online	Wikipedia		The Semantic Web</a:t>
            </a:r>
          </a:p>
          <a:p>
            <a:r>
              <a:rPr lang="en-US" sz="1200" b="0" dirty="0">
                <a:effectLst/>
              </a:rPr>
              <a:t>HTML/Portals		XML / RSS		RDF / RDFS / OWL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D6DE1-26EE-495E-8F92-5928125F87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95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 </a:t>
            </a:r>
            <a:r>
              <a:rPr lang="en-US" dirty="0" err="1"/>
              <a:t>facebook</a:t>
            </a:r>
            <a:r>
              <a:rPr lang="en-US" baseline="0" dirty="0"/>
              <a:t> comments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D6DE1-26EE-495E-8F92-5928125F87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84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21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6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8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1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3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9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7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8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0E89489-AEBE-439C-933E-91ED45DA7F2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2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1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E89489-AEBE-439C-933E-91ED45DA7F2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56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3" r:id="rId1"/>
    <p:sldLayoutId id="2147484804" r:id="rId2"/>
    <p:sldLayoutId id="2147484805" r:id="rId3"/>
    <p:sldLayoutId id="2147484806" r:id="rId4"/>
    <p:sldLayoutId id="2147484807" r:id="rId5"/>
    <p:sldLayoutId id="2147484808" r:id="rId6"/>
    <p:sldLayoutId id="2147484809" r:id="rId7"/>
    <p:sldLayoutId id="2147484810" r:id="rId8"/>
    <p:sldLayoutId id="2147484811" r:id="rId9"/>
    <p:sldLayoutId id="2147484812" r:id="rId10"/>
    <p:sldLayoutId id="21474848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ple.com/path/itemname=shirt&amp;color=purpl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B527-8687-4640-9FFE-FD5559310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Information Processing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3FB99-E02A-4F6C-8B10-D860A567D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/>
              <a:t>Week 02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DB64-FC64-40A1-A7C5-E82A9AB90044}"/>
              </a:ext>
            </a:extLst>
          </p:cNvPr>
          <p:cNvSpPr txBox="1"/>
          <p:nvPr/>
        </p:nvSpPr>
        <p:spPr>
          <a:xfrm>
            <a:off x="7181636" y="5345039"/>
            <a:ext cx="11851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Abeeha Sattar</a:t>
            </a:r>
          </a:p>
        </p:txBody>
      </p:sp>
    </p:spTree>
    <p:extLst>
      <p:ext uri="{BB962C8B-B14F-4D97-AF65-F5344CB8AC3E}">
        <p14:creationId xmlns:p14="http://schemas.microsoft.com/office/powerpoint/2010/main" val="415599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DF17-A3C9-4A04-98A8-84AD377D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</a:t>
            </a:r>
            <a:r>
              <a:rPr lang="en-US" dirty="0" err="1"/>
              <a:t>Postback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926E4-6C89-410B-8E42-2D51EB28F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 </a:t>
            </a:r>
            <a:r>
              <a:rPr lang="en-US" sz="2400" dirty="0" err="1"/>
              <a:t>postback</a:t>
            </a:r>
            <a:r>
              <a:rPr lang="en-US" sz="2400" dirty="0"/>
              <a:t> is an HTTP POST to the same page that the form is 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 full </a:t>
            </a:r>
            <a:r>
              <a:rPr lang="en-US" sz="2400" dirty="0" err="1"/>
              <a:t>postback</a:t>
            </a:r>
            <a:r>
              <a:rPr lang="en-US" sz="2400" dirty="0"/>
              <a:t> leads to refreshing the whole page</a:t>
            </a:r>
          </a:p>
        </p:txBody>
      </p:sp>
    </p:spTree>
    <p:extLst>
      <p:ext uri="{BB962C8B-B14F-4D97-AF65-F5344CB8AC3E}">
        <p14:creationId xmlns:p14="http://schemas.microsoft.com/office/powerpoint/2010/main" val="248671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8912-00B7-411E-B176-945E6246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</a:t>
            </a:r>
            <a:r>
              <a:rPr lang="en-US" dirty="0" err="1"/>
              <a:t>Postback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0A976-4373-42E9-8253-43048F59A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When you do not want to refresh the whole page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Only the specified section is refreshed</a:t>
            </a:r>
          </a:p>
        </p:txBody>
      </p:sp>
    </p:spTree>
    <p:extLst>
      <p:ext uri="{BB962C8B-B14F-4D97-AF65-F5344CB8AC3E}">
        <p14:creationId xmlns:p14="http://schemas.microsoft.com/office/powerpoint/2010/main" val="2448415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4DE2-F433-453F-BE66-79A74C8B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</a:t>
            </a:r>
            <a:r>
              <a:rPr lang="en-US" dirty="0" err="1"/>
              <a:t>Postback</a:t>
            </a:r>
            <a:r>
              <a:rPr lang="en-US" dirty="0"/>
              <a:t>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F82712-33A9-46EE-8809-4FB0DB1B8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368" y="1811789"/>
            <a:ext cx="4171263" cy="45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84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4DE2-F433-453F-BE66-79A74C8B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</a:t>
            </a:r>
            <a:r>
              <a:rPr lang="en-US" dirty="0" err="1"/>
              <a:t>Postback</a:t>
            </a:r>
            <a:r>
              <a:rPr lang="en-US" dirty="0"/>
              <a:t>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7F993-A508-4BD5-BFEA-C8F459777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7922"/>
            <a:ext cx="9144000" cy="362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07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4DE2-F433-453F-BE66-79A74C8B4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594358"/>
            <a:ext cx="2400300" cy="3637399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Full </a:t>
            </a:r>
            <a:r>
              <a:rPr lang="en-US" sz="4400" b="1" dirty="0" err="1"/>
              <a:t>Postback</a:t>
            </a:r>
            <a:r>
              <a:rPr lang="en-US" sz="4400" b="1" dirty="0"/>
              <a:t>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1EA62B-3210-4984-8FB0-27FA94308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1C5954-0C99-4530-A150-3289CEE50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176" y="0"/>
            <a:ext cx="6081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62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4DE2-F433-453F-BE66-79A74C8B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</a:t>
            </a:r>
            <a:r>
              <a:rPr lang="en-US" dirty="0" err="1"/>
              <a:t>Postback</a:t>
            </a:r>
            <a:r>
              <a:rPr lang="en-US" dirty="0"/>
              <a:t>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3398DB-7715-4FE7-A239-2BDE9983B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475" y="1822420"/>
            <a:ext cx="7279049" cy="488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55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4DE2-F433-453F-BE66-79A74C8B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</a:t>
            </a:r>
            <a:r>
              <a:rPr lang="en-US" dirty="0" err="1"/>
              <a:t>Postback</a:t>
            </a:r>
            <a:r>
              <a:rPr lang="en-US" dirty="0"/>
              <a:t>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C6EEEF-6A24-4AD0-AEDE-F104E8498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455" y="1786379"/>
            <a:ext cx="2724150" cy="1857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D920D7-6131-458E-8B95-3AE0BF7C9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460" y="2010216"/>
            <a:ext cx="1333500" cy="7048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1A7D5E-98FA-4EDE-944E-D805AEDEB42E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669340" y="2362641"/>
            <a:ext cx="19371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C805492-18A7-4C34-A8FB-CA8CD2203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040" y="3429000"/>
            <a:ext cx="52863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99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4DE2-F433-453F-BE66-79A74C8B4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594358"/>
            <a:ext cx="2400300" cy="3637399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Full </a:t>
            </a:r>
            <a:r>
              <a:rPr lang="en-US" sz="4400" b="1" dirty="0" err="1"/>
              <a:t>Postback</a:t>
            </a:r>
            <a:r>
              <a:rPr lang="en-US" sz="4400" b="1" dirty="0"/>
              <a:t>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1EA62B-3210-4984-8FB0-27FA94308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DB6C1E-778B-43CB-BFA4-91C45709E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442" y="0"/>
            <a:ext cx="6060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33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4DE2-F433-453F-BE66-79A74C8B4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594358"/>
            <a:ext cx="2400300" cy="3637399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Partial </a:t>
            </a:r>
            <a:r>
              <a:rPr lang="en-US" sz="4400" b="1" dirty="0" err="1"/>
              <a:t>Postback</a:t>
            </a:r>
            <a:r>
              <a:rPr lang="en-US" sz="4400" b="1" dirty="0"/>
              <a:t>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847EB6-5321-4DD3-9D5A-0D304AAA6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544" y="0"/>
            <a:ext cx="60924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50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4DE2-F433-453F-BE66-79A74C8B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</a:t>
            </a:r>
            <a:r>
              <a:rPr lang="en-US" dirty="0" err="1"/>
              <a:t>Postback</a:t>
            </a:r>
            <a:r>
              <a:rPr lang="en-US" dirty="0"/>
              <a:t>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568F17-FDFC-4B28-B9D6-EC9C04F65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3" y="2344589"/>
            <a:ext cx="9056354" cy="347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13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7E2B6-F67A-4142-88A0-EFF06A964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84C10-8A90-4C09-B3A4-224E8A144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Work involved in developing a website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Client side languages: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HTML, CSS, JavaScript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POST and GET methods (Some HTTP Methods)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GET:  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https://example.com/path/itemname=shirt&amp;color=purple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POST : has parameters in the message header</a:t>
            </a:r>
          </a:p>
          <a:p>
            <a:pPr marL="201168" lvl="1" indent="0">
              <a:buNone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 /test/</a:t>
            </a:r>
            <a:r>
              <a:rPr lang="en-US" sz="17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demo_form.php</a:t>
            </a:r>
            <a:r>
              <a:rPr lang="en-US" sz="17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HTTP/1.1</a:t>
            </a:r>
            <a:br>
              <a:rPr lang="en-US" sz="17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Host: w3schools.com</a:t>
            </a:r>
            <a:br>
              <a:rPr lang="en-US" sz="17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name1=value1&amp;name2=value2</a:t>
            </a:r>
          </a:p>
        </p:txBody>
      </p:sp>
    </p:spTree>
    <p:extLst>
      <p:ext uri="{BB962C8B-B14F-4D97-AF65-F5344CB8AC3E}">
        <p14:creationId xmlns:p14="http://schemas.microsoft.com/office/powerpoint/2010/main" val="3103930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4DE2-F433-453F-BE66-79A74C8B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</a:t>
            </a:r>
            <a:r>
              <a:rPr lang="en-US" dirty="0" err="1"/>
              <a:t>Postback</a:t>
            </a:r>
            <a:r>
              <a:rPr lang="en-US" dirty="0"/>
              <a:t>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F3B3F0-AB98-4277-B9BD-44EE7A6F8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401" y="1751746"/>
            <a:ext cx="2609850" cy="1924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092375-661F-4EF1-86CB-2DA0A59324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400"/>
          <a:stretch/>
        </p:blipFill>
        <p:spPr>
          <a:xfrm>
            <a:off x="1693788" y="3696085"/>
            <a:ext cx="5267325" cy="2333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2EB38F-A8F8-41CA-BBDC-A44E1526E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6460" y="2255203"/>
            <a:ext cx="1190625" cy="3714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A8DFF0-772A-4AF6-9A84-BEF11F0897BE}"/>
              </a:ext>
            </a:extLst>
          </p:cNvPr>
          <p:cNvCxnSpPr>
            <a:cxnSpLocks/>
          </p:cNvCxnSpPr>
          <p:nvPr/>
        </p:nvCxnSpPr>
        <p:spPr>
          <a:xfrm>
            <a:off x="3669340" y="2362641"/>
            <a:ext cx="19371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523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4DE2-F433-453F-BE66-79A74C8B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</a:t>
            </a:r>
            <a:r>
              <a:rPr lang="en-US" dirty="0" err="1"/>
              <a:t>Postback</a:t>
            </a:r>
            <a:r>
              <a:rPr lang="en-US" dirty="0"/>
              <a:t>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C2993-8EB8-4A2D-B4AD-0FBC87082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09" y="1805145"/>
            <a:ext cx="5154343" cy="33154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887749-09EA-471A-9C17-E87B35250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384" y="5052856"/>
            <a:ext cx="3371850" cy="10287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85A110-2BF2-401A-8786-30B79CF3F36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234484" y="4765599"/>
            <a:ext cx="4256900" cy="8016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886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070C-89BA-432C-9FC2-4B529D75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- MVC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868FF-C795-42BB-9447-AD917B7E9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Model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View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Controller</a:t>
            </a:r>
          </a:p>
        </p:txBody>
      </p:sp>
    </p:spTree>
    <p:extLst>
      <p:ext uri="{BB962C8B-B14F-4D97-AF65-F5344CB8AC3E}">
        <p14:creationId xmlns:p14="http://schemas.microsoft.com/office/powerpoint/2010/main" val="3773551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Represents the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Rules for updating and accessing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Software approximation of a real-world process</a:t>
            </a:r>
          </a:p>
        </p:txBody>
      </p:sp>
    </p:spTree>
    <p:extLst>
      <p:ext uri="{BB962C8B-B14F-4D97-AF65-F5344CB8AC3E}">
        <p14:creationId xmlns:p14="http://schemas.microsoft.com/office/powerpoint/2010/main" val="443443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Reflection of the Data Model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Renders and displays the content of the model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Changes to model should be reflected by the view</a:t>
            </a:r>
          </a:p>
        </p:txBody>
      </p:sp>
    </p:spTree>
    <p:extLst>
      <p:ext uri="{BB962C8B-B14F-4D97-AF65-F5344CB8AC3E}">
        <p14:creationId xmlns:p14="http://schemas.microsoft.com/office/powerpoint/2010/main" val="991711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Translates user interaction into actions that the model will perform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Controls the data flow into model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Updates the view if data in the model changes </a:t>
            </a:r>
          </a:p>
        </p:txBody>
      </p:sp>
    </p:spTree>
    <p:extLst>
      <p:ext uri="{BB962C8B-B14F-4D97-AF65-F5344CB8AC3E}">
        <p14:creationId xmlns:p14="http://schemas.microsoft.com/office/powerpoint/2010/main" val="3499775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2E24-8452-437E-BB80-66E23B87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29EC9-6391-4926-8C2B-193D9BDCF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One to one data mapping from view to model.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Each object in a view will have a object in the model class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It is not the same as the models being stored on the DBMS</a:t>
            </a:r>
          </a:p>
        </p:txBody>
      </p:sp>
    </p:spTree>
    <p:extLst>
      <p:ext uri="{BB962C8B-B14F-4D97-AF65-F5344CB8AC3E}">
        <p14:creationId xmlns:p14="http://schemas.microsoft.com/office/powerpoint/2010/main" val="631510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13CC1-B1D0-4153-91E3-73B6692E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51BA2-3689-42B9-8058-454490543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The logical structure of a database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ER Models, schemas etc.</a:t>
            </a:r>
          </a:p>
        </p:txBody>
      </p:sp>
    </p:spTree>
    <p:extLst>
      <p:ext uri="{BB962C8B-B14F-4D97-AF65-F5344CB8AC3E}">
        <p14:creationId xmlns:p14="http://schemas.microsoft.com/office/powerpoint/2010/main" val="1690791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FEFA-8D2C-45EF-92E1-5EA03100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IIS v/s </a:t>
            </a:r>
            <a:r>
              <a:rPr lang="en-US"/>
              <a:t>IIS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1F7EA-B1DA-4B70-83B4-77AE5D7EB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IIS Express – On Visual Studio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IIS – You will need to activate this on Windows before you can deploy a website</a:t>
            </a:r>
          </a:p>
        </p:txBody>
      </p:sp>
    </p:spTree>
    <p:extLst>
      <p:ext uri="{BB962C8B-B14F-4D97-AF65-F5344CB8AC3E}">
        <p14:creationId xmlns:p14="http://schemas.microsoft.com/office/powerpoint/2010/main" val="3019334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app.config</a:t>
            </a:r>
            <a:r>
              <a:rPr lang="en-US" dirty="0"/>
              <a:t> and </a:t>
            </a:r>
            <a:r>
              <a:rPr lang="en-US" dirty="0" err="1"/>
              <a:t>web.config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Why do we use </a:t>
            </a:r>
            <a:r>
              <a:rPr lang="en-US" sz="2400" dirty="0" err="1"/>
              <a:t>config</a:t>
            </a:r>
            <a:r>
              <a:rPr lang="en-US" sz="2400" dirty="0"/>
              <a:t> files?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key-value pairs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json</a:t>
            </a:r>
            <a:r>
              <a:rPr lang="en-US" sz="2400" dirty="0"/>
              <a:t> or xml format</a:t>
            </a:r>
          </a:p>
        </p:txBody>
      </p:sp>
    </p:spTree>
    <p:extLst>
      <p:ext uri="{BB962C8B-B14F-4D97-AF65-F5344CB8AC3E}">
        <p14:creationId xmlns:p14="http://schemas.microsoft.com/office/powerpoint/2010/main" val="85016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5D9F-578B-4B3E-94D5-F7F89C6FC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267" y="286604"/>
            <a:ext cx="7883091" cy="1450757"/>
          </a:xfrm>
        </p:spPr>
        <p:txBody>
          <a:bodyPr/>
          <a:lstStyle/>
          <a:p>
            <a:r>
              <a:rPr lang="en-US" dirty="0"/>
              <a:t>Client-Side v/s Server-Side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43510-9631-4137-8635-1D64F8D9C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Client-Side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Interface between server and user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Interaction with local storage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Sending requests to server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Server-Side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Accessing the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Reading/Writing files on a server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Interacting with other servers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Processing user input</a:t>
            </a:r>
          </a:p>
        </p:txBody>
      </p:sp>
    </p:spTree>
    <p:extLst>
      <p:ext uri="{BB962C8B-B14F-4D97-AF65-F5344CB8AC3E}">
        <p14:creationId xmlns:p14="http://schemas.microsoft.com/office/powerpoint/2010/main" val="3665790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EAE94E-849E-49C5-84E3-A6E172E0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58782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AC86-FE96-41CE-A984-57705F03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Web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79FE0-2306-4A2B-ADED-51B92E8A9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 very basic type of webpage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Can be coded in HTML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Only displays the same content every time</a:t>
            </a:r>
          </a:p>
        </p:txBody>
      </p:sp>
    </p:spTree>
    <p:extLst>
      <p:ext uri="{BB962C8B-B14F-4D97-AF65-F5344CB8AC3E}">
        <p14:creationId xmlns:p14="http://schemas.microsoft.com/office/powerpoint/2010/main" val="223916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1551-933F-4E99-B694-3EC7D6591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Web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10794-217D-4E4E-9AC2-9C004C54B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Content of the web page may vary from user to user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Uses client-side scripting (ASP.NET, JSP,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Contains database access</a:t>
            </a:r>
          </a:p>
        </p:txBody>
      </p:sp>
    </p:spTree>
    <p:extLst>
      <p:ext uri="{BB962C8B-B14F-4D97-AF65-F5344CB8AC3E}">
        <p14:creationId xmlns:p14="http://schemas.microsoft.com/office/powerpoint/2010/main" val="417858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AE37-442A-46E1-AB85-03FC5B2C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1.0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47C88-F3AA-46D0-B985-86B3CF407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The first stage of the World Wide Web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Mainly static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Content on the server’s file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Frames and Tables used for Alignment</a:t>
            </a:r>
          </a:p>
        </p:txBody>
      </p:sp>
    </p:spTree>
    <p:extLst>
      <p:ext uri="{BB962C8B-B14F-4D97-AF65-F5344CB8AC3E}">
        <p14:creationId xmlns:p14="http://schemas.microsoft.com/office/powerpoint/2010/main" val="3446691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AE37-442A-46E1-AB85-03FC5B2C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47C88-F3AA-46D0-B985-86B3CF407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“Participative Social Web”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Dynamic Content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Social Media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Social Networking</a:t>
            </a:r>
          </a:p>
        </p:txBody>
      </p:sp>
    </p:spTree>
    <p:extLst>
      <p:ext uri="{BB962C8B-B14F-4D97-AF65-F5344CB8AC3E}">
        <p14:creationId xmlns:p14="http://schemas.microsoft.com/office/powerpoint/2010/main" val="3528646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AE37-442A-46E1-AB85-03FC5B2C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3.0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47C88-F3AA-46D0-B985-86B3CF407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Altering the web into a database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Semantic Web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AI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Using a specific ontological language</a:t>
            </a:r>
          </a:p>
        </p:txBody>
      </p:sp>
    </p:spTree>
    <p:extLst>
      <p:ext uri="{BB962C8B-B14F-4D97-AF65-F5344CB8AC3E}">
        <p14:creationId xmlns:p14="http://schemas.microsoft.com/office/powerpoint/2010/main" val="1089173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639B-261F-4B71-9752-2FC88E683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 .NET Architecture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94EBE1-1A7F-4996-B215-08DEA21BFFC3}"/>
              </a:ext>
            </a:extLst>
          </p:cNvPr>
          <p:cNvSpPr/>
          <p:nvPr/>
        </p:nvSpPr>
        <p:spPr>
          <a:xfrm>
            <a:off x="822959" y="1845734"/>
            <a:ext cx="1118857" cy="4006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EEBEF9-5A95-43F0-AD90-084824894481}"/>
              </a:ext>
            </a:extLst>
          </p:cNvPr>
          <p:cNvSpPr/>
          <p:nvPr/>
        </p:nvSpPr>
        <p:spPr>
          <a:xfrm>
            <a:off x="2054146" y="1845734"/>
            <a:ext cx="1118857" cy="4006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C++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2744B3-50FB-4A00-B071-3EBB485EC4C0}"/>
              </a:ext>
            </a:extLst>
          </p:cNvPr>
          <p:cNvSpPr/>
          <p:nvPr/>
        </p:nvSpPr>
        <p:spPr>
          <a:xfrm>
            <a:off x="3285333" y="1845734"/>
            <a:ext cx="1118857" cy="4006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04114D-9D72-4CDD-952E-5E30DC1781AC}"/>
              </a:ext>
            </a:extLst>
          </p:cNvPr>
          <p:cNvSpPr/>
          <p:nvPr/>
        </p:nvSpPr>
        <p:spPr>
          <a:xfrm>
            <a:off x="4516520" y="1845734"/>
            <a:ext cx="1118857" cy="4006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JScript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ACE0D3-61AA-4CE8-92FE-4B2B3D963705}"/>
              </a:ext>
            </a:extLst>
          </p:cNvPr>
          <p:cNvSpPr/>
          <p:nvPr/>
        </p:nvSpPr>
        <p:spPr>
          <a:xfrm>
            <a:off x="5747707" y="1845734"/>
            <a:ext cx="1118857" cy="4006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0F7CBF-3E66-4249-B6EF-FFEFB1317E4A}"/>
              </a:ext>
            </a:extLst>
          </p:cNvPr>
          <p:cNvSpPr/>
          <p:nvPr/>
        </p:nvSpPr>
        <p:spPr>
          <a:xfrm>
            <a:off x="7089854" y="1845734"/>
            <a:ext cx="1276906" cy="40233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A7FFD2-2A7F-4BB7-8B5F-AA38D1A95709}"/>
              </a:ext>
            </a:extLst>
          </p:cNvPr>
          <p:cNvSpPr/>
          <p:nvPr/>
        </p:nvSpPr>
        <p:spPr>
          <a:xfrm>
            <a:off x="822958" y="2350880"/>
            <a:ext cx="6043605" cy="4006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Common Language Specification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042B4F-1DCE-4A39-87A5-7C92D2471530}"/>
              </a:ext>
            </a:extLst>
          </p:cNvPr>
          <p:cNvSpPr/>
          <p:nvPr/>
        </p:nvSpPr>
        <p:spPr>
          <a:xfrm>
            <a:off x="822958" y="2907587"/>
            <a:ext cx="3581232" cy="87330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ASP.NET: Web Services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And Web Forms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4E68DB-19BA-47EE-AF19-3987E2C81DE1}"/>
              </a:ext>
            </a:extLst>
          </p:cNvPr>
          <p:cNvSpPr/>
          <p:nvPr/>
        </p:nvSpPr>
        <p:spPr>
          <a:xfrm>
            <a:off x="4516520" y="2907586"/>
            <a:ext cx="2350043" cy="87330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Windows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Forms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B9D49BC-5FDA-4A65-97CC-76517B583FF0}"/>
              </a:ext>
            </a:extLst>
          </p:cNvPr>
          <p:cNvSpPr/>
          <p:nvPr/>
        </p:nvSpPr>
        <p:spPr>
          <a:xfrm>
            <a:off x="822958" y="3933118"/>
            <a:ext cx="5997886" cy="40069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ADO.NET Data and XML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76D6EC-F0A3-495F-A000-D51E20631180}"/>
              </a:ext>
            </a:extLst>
          </p:cNvPr>
          <p:cNvSpPr/>
          <p:nvPr/>
        </p:nvSpPr>
        <p:spPr>
          <a:xfrm>
            <a:off x="822958" y="4486040"/>
            <a:ext cx="5997886" cy="40069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Base Classes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C0F9CF-9758-42FA-915E-B3E760A9E3CA}"/>
              </a:ext>
            </a:extLst>
          </p:cNvPr>
          <p:cNvSpPr/>
          <p:nvPr/>
        </p:nvSpPr>
        <p:spPr>
          <a:xfrm>
            <a:off x="822958" y="5044782"/>
            <a:ext cx="5997886" cy="825699"/>
          </a:xfrm>
          <a:prstGeom prst="roundRect">
            <a:avLst/>
          </a:prstGeom>
          <a:solidFill>
            <a:srgbClr val="FFE08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Common Language Runtime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DD3EC4-60C5-4C34-9936-AE92DCA6BA9C}"/>
              </a:ext>
            </a:extLst>
          </p:cNvPr>
          <p:cNvSpPr txBox="1"/>
          <p:nvPr/>
        </p:nvSpPr>
        <p:spPr>
          <a:xfrm rot="5400000">
            <a:off x="6606283" y="3534248"/>
            <a:ext cx="2006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 Studio .NET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0325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1956</TotalTime>
  <Words>824</Words>
  <Application>Microsoft Office PowerPoint</Application>
  <PresentationFormat>On-screen Show (4:3)</PresentationFormat>
  <Paragraphs>184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Retrospect</vt:lpstr>
      <vt:lpstr>Information Processing Techniques</vt:lpstr>
      <vt:lpstr>Web Development</vt:lpstr>
      <vt:lpstr>Client-Side v/s Server-Side Code</vt:lpstr>
      <vt:lpstr>Static Web Pages</vt:lpstr>
      <vt:lpstr>Dynamic Web Pages</vt:lpstr>
      <vt:lpstr>Web 1.0</vt:lpstr>
      <vt:lpstr>Web 2.0</vt:lpstr>
      <vt:lpstr>Web 3.0</vt:lpstr>
      <vt:lpstr>ASP .NET Architecture</vt:lpstr>
      <vt:lpstr>Full Postback</vt:lpstr>
      <vt:lpstr>Partial Postback</vt:lpstr>
      <vt:lpstr>Full Postback Demo</vt:lpstr>
      <vt:lpstr>Full Postback Demo</vt:lpstr>
      <vt:lpstr>Full Postback Demo</vt:lpstr>
      <vt:lpstr>Full Postback Demo</vt:lpstr>
      <vt:lpstr>Full Postback Demo</vt:lpstr>
      <vt:lpstr>Full Postback Demo</vt:lpstr>
      <vt:lpstr>Partial Postback Demo</vt:lpstr>
      <vt:lpstr>Partial Postback Demo</vt:lpstr>
      <vt:lpstr>Partial Postback Demo</vt:lpstr>
      <vt:lpstr>Partial Postback Demo</vt:lpstr>
      <vt:lpstr>ASP.NET - MVC Pattern</vt:lpstr>
      <vt:lpstr>Model</vt:lpstr>
      <vt:lpstr>View</vt:lpstr>
      <vt:lpstr>Controller</vt:lpstr>
      <vt:lpstr>View Model</vt:lpstr>
      <vt:lpstr>DB Models</vt:lpstr>
      <vt:lpstr>IIS v/s IIS Express</vt:lpstr>
      <vt:lpstr>app.config and web.config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Processing Techniques</dc:title>
  <dc:creator>Fast</dc:creator>
  <cp:lastModifiedBy>abeeha.sattar13@outlook.com</cp:lastModifiedBy>
  <cp:revision>284</cp:revision>
  <dcterms:created xsi:type="dcterms:W3CDTF">2021-08-26T05:50:28Z</dcterms:created>
  <dcterms:modified xsi:type="dcterms:W3CDTF">2022-09-02T04:08:27Z</dcterms:modified>
</cp:coreProperties>
</file>