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1994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84" r:id="rId10"/>
    <p:sldId id="277" r:id="rId11"/>
    <p:sldId id="278" r:id="rId12"/>
    <p:sldId id="279" r:id="rId13"/>
    <p:sldId id="280" r:id="rId14"/>
    <p:sldId id="262" r:id="rId15"/>
    <p:sldId id="263" r:id="rId16"/>
    <p:sldId id="265" r:id="rId17"/>
    <p:sldId id="268" r:id="rId18"/>
    <p:sldId id="270" r:id="rId19"/>
    <p:sldId id="272" r:id="rId20"/>
    <p:sldId id="281" r:id="rId21"/>
    <p:sldId id="282" r:id="rId22"/>
    <p:sldId id="28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8D4DF-728E-4508-83E3-9DD6B590AE5B}" v="1" dt="2021-03-11T04:50:4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271" autoAdjust="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aza Fazal" userId="7b137bd539ee2022" providerId="LiveId" clId="{D7F85728-B6F8-4F09-BE06-A53B8FDE5C58}"/>
    <pc:docChg chg="modSld">
      <pc:chgData name="Murtaza Fazal" userId="7b137bd539ee2022" providerId="LiveId" clId="{D7F85728-B6F8-4F09-BE06-A53B8FDE5C58}" dt="2019-09-18T19:19:51.909" v="0" actId="20577"/>
      <pc:docMkLst>
        <pc:docMk/>
      </pc:docMkLst>
      <pc:sldChg chg="modSp">
        <pc:chgData name="Murtaza Fazal" userId="7b137bd539ee2022" providerId="LiveId" clId="{D7F85728-B6F8-4F09-BE06-A53B8FDE5C58}" dt="2019-09-18T19:19:51.909" v="0" actId="20577"/>
        <pc:sldMkLst>
          <pc:docMk/>
          <pc:sldMk cId="4110020083" sldId="257"/>
        </pc:sldMkLst>
        <pc:spChg chg="mod">
          <ac:chgData name="Murtaza Fazal" userId="7b137bd539ee2022" providerId="LiveId" clId="{D7F85728-B6F8-4F09-BE06-A53B8FDE5C58}" dt="2019-09-18T19:19:51.909" v="0" actId="20577"/>
          <ac:spMkLst>
            <pc:docMk/>
            <pc:sldMk cId="4110020083" sldId="257"/>
            <ac:spMk id="76803" creationId="{00000000-0000-0000-0000-000000000000}"/>
          </ac:spMkLst>
        </pc:spChg>
      </pc:sldChg>
    </pc:docChg>
  </pc:docChgLst>
  <pc:docChgLst>
    <pc:chgData name="Murtaza Fazal" userId="7b137bd539ee2022" providerId="LiveId" clId="{C78AE66B-6A31-4CBF-9D4A-ECBF6FE7919F}"/>
    <pc:docChg chg="modSld">
      <pc:chgData name="Murtaza Fazal" userId="7b137bd539ee2022" providerId="LiveId" clId="{C78AE66B-6A31-4CBF-9D4A-ECBF6FE7919F}" dt="2020-02-18T10:25:38.566" v="1" actId="20577"/>
      <pc:docMkLst>
        <pc:docMk/>
      </pc:docMkLst>
      <pc:sldChg chg="modSp">
        <pc:chgData name="Murtaza Fazal" userId="7b137bd539ee2022" providerId="LiveId" clId="{C78AE66B-6A31-4CBF-9D4A-ECBF6FE7919F}" dt="2020-02-18T10:25:38.566" v="1" actId="20577"/>
        <pc:sldMkLst>
          <pc:docMk/>
          <pc:sldMk cId="4110020083" sldId="257"/>
        </pc:sldMkLst>
        <pc:spChg chg="mod">
          <ac:chgData name="Murtaza Fazal" userId="7b137bd539ee2022" providerId="LiveId" clId="{C78AE66B-6A31-4CBF-9D4A-ECBF6FE7919F}" dt="2020-02-18T10:25:38.566" v="1" actId="20577"/>
          <ac:spMkLst>
            <pc:docMk/>
            <pc:sldMk cId="4110020083" sldId="257"/>
            <ac:spMk id="768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20703-09F8-401D-BFA1-D2CB1EFC51D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JSON Injections = https://www.acunetix.com/blog/web-security-zone/what-are-json-injections/</a:t>
            </a:r>
          </a:p>
        </p:txBody>
      </p:sp>
    </p:spTree>
    <p:extLst>
      <p:ext uri="{BB962C8B-B14F-4D97-AF65-F5344CB8AC3E}">
        <p14:creationId xmlns:p14="http://schemas.microsoft.com/office/powerpoint/2010/main" val="308958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E9073-D1EF-44DC-81BB-4271684E7A0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73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AB483-E908-412E-B867-895C8425DD2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6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4E847-2E72-435B-83B0-758F305C0CD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11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547D6-60BB-4DC7-9F0C-763B437B134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61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EF7C1-12D9-48AC-994E-03B3A9B03A8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array can contain objects</a:t>
            </a:r>
          </a:p>
        </p:txBody>
      </p:sp>
    </p:spTree>
    <p:extLst>
      <p:ext uri="{BB962C8B-B14F-4D97-AF65-F5344CB8AC3E}">
        <p14:creationId xmlns:p14="http://schemas.microsoft.com/office/powerpoint/2010/main" val="351756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object can contain arrays</a:t>
            </a:r>
          </a:p>
          <a:p>
            <a:r>
              <a:rPr lang="en-US" dirty="0"/>
              <a:t>An object can further contain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3DCC8-E7E5-405B-8781-FF040D87E27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2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D00A5-E7A4-44AA-AA36-D8A53931CC8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31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EA150-8D4C-4102-A75B-E11F336B532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Objects are unordered containers of key/value pairs</a:t>
            </a:r>
          </a:p>
          <a:p>
            <a:r>
              <a:rPr lang="en-US" altLang="en-US"/>
              <a:t>Objects are wrapped in </a:t>
            </a:r>
            <a:r>
              <a:rPr lang="en-US" altLang="en-US" b="1">
                <a:latin typeface="Courier New" panose="02070309020205020404" pitchFamily="49" charset="0"/>
              </a:rPr>
              <a:t>{ 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,</a:t>
            </a:r>
            <a:r>
              <a:rPr lang="en-US" altLang="en-US"/>
              <a:t> separates key/value pairs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:</a:t>
            </a:r>
            <a:r>
              <a:rPr lang="en-US" altLang="en-US"/>
              <a:t> separates keys and values</a:t>
            </a:r>
          </a:p>
          <a:p>
            <a:r>
              <a:rPr lang="en-US" altLang="en-US"/>
              <a:t>Keys are strings </a:t>
            </a:r>
          </a:p>
          <a:p>
            <a:r>
              <a:rPr lang="en-US" altLang="en-US"/>
              <a:t>Values are JSON values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struct, record, hashtable, object</a:t>
            </a:r>
          </a:p>
        </p:txBody>
      </p:sp>
    </p:spTree>
    <p:extLst>
      <p:ext uri="{BB962C8B-B14F-4D97-AF65-F5344CB8AC3E}">
        <p14:creationId xmlns:p14="http://schemas.microsoft.com/office/powerpoint/2010/main" val="106864869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097280" y="1828800"/>
            <a:ext cx="10058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{"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name":"Jack</a:t>
            </a:r>
            <a:r>
              <a:rPr lang="en-US" altLang="en-US" sz="2400" b="1" dirty="0">
                <a:latin typeface="Courier New" panose="02070309020205020404" pitchFamily="49" charset="0"/>
              </a:rPr>
              <a:t> B. Nimble",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"at large": true,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grade":"A</a:t>
            </a:r>
            <a:r>
              <a:rPr lang="en-US" altLang="en-US" sz="2400" b="1" dirty="0">
                <a:latin typeface="Courier New" panose="02070309020205020404" pitchFamily="49" charset="0"/>
              </a:rPr>
              <a:t>",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"level":3,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"format":{"type":"rect","width":1920, "height":1080,"interlace":false, "framerate":24}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287934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246909" y="1737360"/>
            <a:ext cx="873529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"name":     "Jack B. Nimble",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"at large": true,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"grade":    "A",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"format": {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"type":      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rect</a:t>
            </a:r>
            <a:r>
              <a:rPr lang="en-US" altLang="en-US" sz="2400" b="1" dirty="0">
                <a:latin typeface="Courier New" panose="02070309020205020404" pitchFamily="49" charset="0"/>
              </a:rPr>
              <a:t>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"width":     1920,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"height":    1080,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"interlace": false,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"framerate": 24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96659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vs Objects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objects when the key names are arbitrary strings.</a:t>
            </a:r>
          </a:p>
          <a:p>
            <a:endParaRPr lang="en-US" altLang="en-US" dirty="0"/>
          </a:p>
          <a:p>
            <a:r>
              <a:rPr lang="en-US" altLang="en-US" dirty="0"/>
              <a:t>Use arrays when the key names are sequential integers.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6960316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JSON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It's simultaneously human- and machine-readable format.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It has support for Unicode, allowing almost any information in any human language to be communicated; 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self-documenting format that describes structure and field names as well as specific values. 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strict syntax and parsing requirements that allow the necessary parsing algorithms to remain simple, efficient, and consistent;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ability to represent the most general computer science data structures: records, lists and trees.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96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in AJAX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can be used in AJAX as follows:</a:t>
            </a:r>
          </a:p>
          <a:p>
            <a:r>
              <a:rPr lang="en-US" altLang="en-US"/>
              <a:t>Include it in HTML directly</a:t>
            </a:r>
          </a:p>
          <a:p>
            <a:r>
              <a:rPr lang="en-US" altLang="en-US"/>
              <a:t>&lt;html&gt;... &lt;script&gt; var data = </a:t>
            </a:r>
            <a:r>
              <a:rPr lang="en-US" altLang="en-US" i="1"/>
              <a:t>JSONdata</a:t>
            </a:r>
            <a:r>
              <a:rPr lang="en-US" altLang="en-US"/>
              <a:t>; &lt;/script&gt;... &lt;/html&gt; </a:t>
            </a:r>
          </a:p>
          <a:p>
            <a:r>
              <a:rPr lang="en-US" altLang="en-US"/>
              <a:t>JSON is used with XMLHttpRequest and can be converted into a JavaScript structure</a:t>
            </a:r>
          </a:p>
          <a:p>
            <a:r>
              <a:rPr lang="en-US" altLang="en-US"/>
              <a:t>responseData = eval('(' + responseText + ')'); </a:t>
            </a:r>
          </a:p>
        </p:txBody>
      </p:sp>
    </p:spTree>
    <p:extLst>
      <p:ext uri="{BB962C8B-B14F-4D97-AF65-F5344CB8AC3E}">
        <p14:creationId xmlns:p14="http://schemas.microsoft.com/office/powerpoint/2010/main" val="163697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JSON better suited for AJAX?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JSON is widely used in AJAX. The X in AJAX stands for XML.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E.g.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"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": “Jane Doe",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"org": “America",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}</a:t>
            </a:r>
          </a:p>
          <a:p>
            <a:pPr>
              <a:lnSpc>
                <a:spcPct val="90000"/>
              </a:lnSpc>
            </a:pPr>
            <a:endParaRPr lang="en-US" altLang="en-US" sz="2100" dirty="0"/>
          </a:p>
          <a:p>
            <a:pPr>
              <a:lnSpc>
                <a:spcPct val="90000"/>
              </a:lnSpc>
            </a:pPr>
            <a:r>
              <a:rPr lang="en-US" altLang="en-US" sz="2100" dirty="0"/>
              <a:t>&lt;?xml version='1.0‘ encoding='UTF-8'?&gt;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&lt;element&gt;</a:t>
            </a:r>
          </a:p>
          <a:p>
            <a:r>
              <a:rPr lang="en-US" altLang="en-US" sz="2100" dirty="0"/>
              <a:t>&lt;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&gt;Jane Doe&lt;/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&gt;</a:t>
            </a:r>
          </a:p>
          <a:p>
            <a:r>
              <a:rPr lang="en-US" altLang="en-US" sz="2100" dirty="0"/>
              <a:t>&lt;org&gt;America&lt;/org&gt;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&lt;/element&gt;</a:t>
            </a:r>
          </a:p>
        </p:txBody>
      </p:sp>
    </p:spTree>
    <p:extLst>
      <p:ext uri="{BB962C8B-B14F-4D97-AF65-F5344CB8AC3E}">
        <p14:creationId xmlns:p14="http://schemas.microsoft.com/office/powerpoint/2010/main" val="255017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Concerns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Same Origin Policy - JavaScript to access the contents of a Webpage, both the JavaScript and the Web page must originate from the same domain.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Malicious website could serve up JavaScript that loads sensitive information from other websites using a client's credentials and communicates it back to the attacker.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Although the malicious JavaScript can’t directly manipulate the contents, it can view the execution of the JavaScript and store the results it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This </a:t>
            </a:r>
            <a:r>
              <a:rPr lang="en-US" altLang="en-US" dirty="0"/>
              <a:t>problem gets aggravated with JSON as the JSON arrays are themselves JavaScript objects and any malicious user can view them directly.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846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can JSON be used?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is a light weight data format that can be used for transferring medium amounts of data.</a:t>
            </a:r>
          </a:p>
          <a:p>
            <a:r>
              <a:rPr lang="en-US" altLang="en-US"/>
              <a:t>It can be used in Java Script and then rendered on HTML pages</a:t>
            </a:r>
          </a:p>
          <a:p>
            <a:r>
              <a:rPr lang="en-US" altLang="en-US"/>
              <a:t>AJAX has many applications for JSON</a:t>
            </a:r>
          </a:p>
          <a:p>
            <a:r>
              <a:rPr lang="en-US" altLang="en-US"/>
              <a:t>Thus, use JSON for applications that are browser based.</a:t>
            </a:r>
          </a:p>
        </p:txBody>
      </p:sp>
    </p:spTree>
    <p:extLst>
      <p:ext uri="{BB962C8B-B14F-4D97-AF65-F5344CB8AC3E}">
        <p14:creationId xmlns:p14="http://schemas.microsoft.com/office/powerpoint/2010/main" val="405733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Is Not...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is not a document format.</a:t>
            </a:r>
          </a:p>
          <a:p>
            <a:r>
              <a:rPr lang="en-US" altLang="en-US"/>
              <a:t>JSON is not a markup language.</a:t>
            </a:r>
          </a:p>
          <a:p>
            <a:r>
              <a:rPr lang="en-US" altLang="en-US"/>
              <a:t>JSON is not a general serialization format.</a:t>
            </a:r>
          </a:p>
          <a:p>
            <a:pPr lvl="1"/>
            <a:r>
              <a:rPr lang="en-US" altLang="en-US"/>
              <a:t>No cyclical/recurring structures.</a:t>
            </a:r>
          </a:p>
          <a:p>
            <a:pPr lvl="1"/>
            <a:r>
              <a:rPr lang="en-US" altLang="en-US"/>
              <a:t>No invisible structures.</a:t>
            </a:r>
          </a:p>
          <a:p>
            <a:pPr lvl="1"/>
            <a:r>
              <a:rPr lang="en-US" altLang="en-US"/>
              <a:t>No functions.</a:t>
            </a:r>
          </a:p>
        </p:txBody>
      </p:sp>
    </p:spTree>
    <p:extLst>
      <p:ext uri="{BB962C8B-B14F-4D97-AF65-F5344CB8AC3E}">
        <p14:creationId xmlns:p14="http://schemas.microsoft.com/office/powerpoint/2010/main" val="52057413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JSON – Java 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Versionless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has no version number.</a:t>
            </a:r>
          </a:p>
          <a:p>
            <a:endParaRPr lang="en-US" altLang="en-US"/>
          </a:p>
          <a:p>
            <a:r>
              <a:rPr lang="en-US" altLang="en-US"/>
              <a:t>No revisions to the JSON grammar are anticipated.</a:t>
            </a:r>
          </a:p>
          <a:p>
            <a:endParaRPr lang="en-US" altLang="en-US"/>
          </a:p>
          <a:p>
            <a:r>
              <a:rPr lang="en-US" altLang="en-US"/>
              <a:t>JSON is very stable.</a:t>
            </a:r>
          </a:p>
        </p:txBody>
      </p:sp>
    </p:spTree>
    <p:extLst>
      <p:ext uri="{BB962C8B-B14F-4D97-AF65-F5344CB8AC3E}">
        <p14:creationId xmlns:p14="http://schemas.microsoft.com/office/powerpoint/2010/main" val="3595633719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Is Not XML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13164" y="2011940"/>
            <a:ext cx="3876675" cy="4253345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2209801" y="1828800"/>
            <a:ext cx="3876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742950" indent="-28575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11430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20574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6099176" y="1828799"/>
            <a:ext cx="3876675" cy="443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742950" indent="-28575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11430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20574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string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&lt;![CDATA[ ]]&gt;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288961602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Interchange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JSON is a simple, common representation of data.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Communication between servers and browser clients.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Communication between peers.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Language independent data interchange.</a:t>
            </a:r>
          </a:p>
        </p:txBody>
      </p:sp>
    </p:spTree>
    <p:extLst>
      <p:ext uri="{BB962C8B-B14F-4D97-AF65-F5344CB8AC3E}">
        <p14:creationId xmlns:p14="http://schemas.microsoft.com/office/powerpoint/2010/main" val="2321543045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C282-F9C0-4612-97CB-60FD7E6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to write some JSON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CD93-82D8-4661-98B5-9D7AFFC9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02975" cy="4023360"/>
          </a:xfrm>
        </p:spPr>
        <p:txBody>
          <a:bodyPr/>
          <a:lstStyle/>
          <a:p>
            <a:r>
              <a:rPr lang="en-US" dirty="0"/>
              <a:t>public class Student {</a:t>
            </a:r>
            <a:br>
              <a:rPr lang="en-US" dirty="0"/>
            </a:br>
            <a:r>
              <a:rPr lang="en-US" dirty="0"/>
              <a:t>  public string Name { get ; set;}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StdId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  public List&lt;Course&gt; </a:t>
            </a:r>
            <a:r>
              <a:rPr lang="en-US" dirty="0" err="1"/>
              <a:t>courseList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public Student 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courseList</a:t>
            </a:r>
            <a:r>
              <a:rPr lang="en-US" dirty="0"/>
              <a:t> = new List&lt;Course&gt;();</a:t>
            </a:r>
            <a:br>
              <a:rPr lang="en-US" dirty="0"/>
            </a:br>
            <a:r>
              <a:rPr lang="en-US" dirty="0"/>
              <a:t>  }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Course {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CourseCode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CourseName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}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EC8C8-7BA7-4860-9209-A03730A976E7}"/>
              </a:ext>
            </a:extLst>
          </p:cNvPr>
          <p:cNvSpPr txBox="1">
            <a:spLocks/>
          </p:cNvSpPr>
          <p:nvPr/>
        </p:nvSpPr>
        <p:spPr>
          <a:xfrm>
            <a:off x="5788430" y="1845734"/>
            <a:ext cx="530629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std = new Student();</a:t>
            </a:r>
            <a:br>
              <a:rPr lang="en-US" dirty="0"/>
            </a:br>
            <a:r>
              <a:rPr lang="en-US" dirty="0" err="1"/>
              <a:t>std.Name</a:t>
            </a:r>
            <a:r>
              <a:rPr lang="en-US" dirty="0"/>
              <a:t> = “Ahmed”;</a:t>
            </a:r>
            <a:br>
              <a:rPr lang="en-US" dirty="0"/>
            </a:br>
            <a:r>
              <a:rPr lang="en-US" dirty="0" err="1"/>
              <a:t>std.StdId</a:t>
            </a:r>
            <a:r>
              <a:rPr lang="en-US" dirty="0"/>
              <a:t> = “k022120”;</a:t>
            </a:r>
            <a:br>
              <a:rPr lang="en-US" dirty="0"/>
            </a:br>
            <a:r>
              <a:rPr lang="en-US" dirty="0" err="1"/>
              <a:t>std.courseList.Add</a:t>
            </a:r>
            <a:r>
              <a:rPr lang="en-US" dirty="0"/>
              <a:t>(new Course() {</a:t>
            </a:r>
            <a:r>
              <a:rPr lang="en-US" dirty="0" err="1"/>
              <a:t>CourseCode</a:t>
            </a:r>
            <a:r>
              <a:rPr lang="en-US" dirty="0"/>
              <a:t>=“CS101”, </a:t>
            </a:r>
            <a:r>
              <a:rPr lang="en-US" dirty="0" err="1"/>
              <a:t>CourseName</a:t>
            </a:r>
            <a:r>
              <a:rPr lang="en-US" dirty="0"/>
              <a:t>=“ITC”},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CourseCode</a:t>
            </a:r>
            <a:r>
              <a:rPr lang="en-US" dirty="0"/>
              <a:t>=“CS102”, </a:t>
            </a:r>
            <a:r>
              <a:rPr lang="en-US" dirty="0" err="1"/>
              <a:t>CourseName</a:t>
            </a:r>
            <a:r>
              <a:rPr lang="en-US" dirty="0"/>
              <a:t>=“CP”},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CourseCode</a:t>
            </a:r>
            <a:r>
              <a:rPr lang="en-US" dirty="0"/>
              <a:t>=“CS423”, </a:t>
            </a:r>
            <a:r>
              <a:rPr lang="en-US" dirty="0" err="1"/>
              <a:t>CourseName</a:t>
            </a:r>
            <a:r>
              <a:rPr lang="en-US" dirty="0"/>
              <a:t>=“IPT”});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974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JSON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is a data interchange format </a:t>
            </a:r>
          </a:p>
          <a:p>
            <a:r>
              <a:rPr lang="en-US" altLang="en-US"/>
              <a:t>Interactive Web 2.0 applications, no more use page replacement. Data transfer without refreshing a page.</a:t>
            </a:r>
          </a:p>
          <a:p>
            <a:r>
              <a:rPr lang="en-US" altLang="en-US"/>
              <a:t>The most important aspects of data transfer are simplicity, extensibility, interoperability, openness and human readability</a:t>
            </a:r>
          </a:p>
          <a:p>
            <a:r>
              <a:rPr lang="en-US" altLang="en-US"/>
              <a:t>Key idea in AJAX – Asynchronous Java Script and XML.</a:t>
            </a:r>
          </a:p>
        </p:txBody>
      </p:sp>
    </p:spTree>
    <p:extLst>
      <p:ext uri="{BB962C8B-B14F-4D97-AF65-F5344CB8AC3E}">
        <p14:creationId xmlns:p14="http://schemas.microsoft.com/office/powerpoint/2010/main" val="378427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68037"/>
            <a:ext cx="8229600" cy="1139825"/>
          </a:xfrm>
        </p:spPr>
        <p:txBody>
          <a:bodyPr/>
          <a:lstStyle/>
          <a:p>
            <a:r>
              <a:rPr lang="en-US" altLang="en-US" dirty="0"/>
              <a:t>Topics to cover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11927"/>
            <a:ext cx="8991600" cy="4142799"/>
          </a:xfrm>
        </p:spPr>
        <p:txBody>
          <a:bodyPr/>
          <a:lstStyle/>
          <a:p>
            <a:r>
              <a:rPr lang="en-US" altLang="en-US" dirty="0"/>
              <a:t>Overview of the working of JSON</a:t>
            </a:r>
          </a:p>
          <a:p>
            <a:r>
              <a:rPr lang="en-US" altLang="en-US" dirty="0"/>
              <a:t>Properties of JSON as a data format</a:t>
            </a:r>
          </a:p>
          <a:p>
            <a:r>
              <a:rPr lang="en-US" altLang="en-US" dirty="0"/>
              <a:t>JSON with AJAX</a:t>
            </a:r>
          </a:p>
          <a:p>
            <a:r>
              <a:rPr lang="en-US" altLang="en-US" dirty="0"/>
              <a:t>Advantages of using JSON with AJAX</a:t>
            </a:r>
          </a:p>
          <a:p>
            <a:r>
              <a:rPr lang="en-US" altLang="en-US" dirty="0"/>
              <a:t>Security Concerns in using JSON</a:t>
            </a:r>
          </a:p>
          <a:p>
            <a:r>
              <a:rPr lang="en-US" altLang="en-US" dirty="0"/>
              <a:t>Where does it fit the best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218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it work?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JSON is a subset of Java Script. JSON can be parsed by a Java Script parser.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It can represent either complex or simple data as it has data types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They are Strings, Number, Boolean, Objects and Arrays</a:t>
            </a:r>
          </a:p>
        </p:txBody>
      </p:sp>
    </p:spTree>
    <p:extLst>
      <p:ext uri="{BB962C8B-B14F-4D97-AF65-F5344CB8AC3E}">
        <p14:creationId xmlns:p14="http://schemas.microsoft.com/office/powerpoint/2010/main" val="148812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Sequence of 0 or more Unicode characters</a:t>
            </a:r>
          </a:p>
          <a:p>
            <a:r>
              <a:rPr lang="en-US" altLang="en-US"/>
              <a:t>No separate character type</a:t>
            </a:r>
          </a:p>
          <a:p>
            <a:pPr lvl="1"/>
            <a:r>
              <a:rPr lang="en-US" altLang="en-US"/>
              <a:t>A character is represented as a string with a length of 1</a:t>
            </a:r>
          </a:p>
          <a:p>
            <a:r>
              <a:rPr lang="en-US" altLang="en-US"/>
              <a:t>Wrapped in 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r>
              <a:rPr lang="en-US" altLang="en-US"/>
              <a:t>double quotes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endParaRPr lang="en-US" altLang="en-US"/>
          </a:p>
          <a:p>
            <a:r>
              <a:rPr lang="en-US" altLang="en-US"/>
              <a:t>Backslash escapement</a:t>
            </a:r>
          </a:p>
        </p:txBody>
      </p:sp>
    </p:spTree>
    <p:extLst>
      <p:ext uri="{BB962C8B-B14F-4D97-AF65-F5344CB8AC3E}">
        <p14:creationId xmlns:p14="http://schemas.microsoft.com/office/powerpoint/2010/main" val="353512946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Integer</a:t>
            </a:r>
          </a:p>
          <a:p>
            <a:r>
              <a:rPr lang="en-US" altLang="en-US" dirty="0"/>
              <a:t>Real</a:t>
            </a:r>
          </a:p>
          <a:p>
            <a:r>
              <a:rPr lang="en-US" altLang="en-US" dirty="0"/>
              <a:t>Scientific</a:t>
            </a:r>
          </a:p>
          <a:p>
            <a:endParaRPr lang="en-US" altLang="en-US" dirty="0"/>
          </a:p>
          <a:p>
            <a:r>
              <a:rPr lang="en-US" altLang="en-US" dirty="0"/>
              <a:t>No octal or hex</a:t>
            </a:r>
          </a:p>
          <a:p>
            <a:r>
              <a:rPr lang="en-US" altLang="en-US" dirty="0"/>
              <a:t>No </a:t>
            </a:r>
            <a:r>
              <a:rPr lang="en-US" altLang="en-US" b="1" dirty="0" err="1">
                <a:latin typeface="Courier New" panose="02070309020205020404" pitchFamily="49" charset="0"/>
              </a:rPr>
              <a:t>NaN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Infinity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396632942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true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1983492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07987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246909" y="1939636"/>
            <a:ext cx="8963891" cy="4191290"/>
          </a:xfrm>
        </p:spPr>
        <p:txBody>
          <a:bodyPr/>
          <a:lstStyle/>
          <a:p>
            <a:r>
              <a:rPr lang="en-US" altLang="en-US" dirty="0"/>
              <a:t>An array can be shown as </a:t>
            </a:r>
          </a:p>
          <a:p>
            <a:r>
              <a:rPr lang="en-US" altLang="en-US" dirty="0"/>
              <a:t>["Sunday", "Monday", "Tuesday", "Wednesday“]</a:t>
            </a:r>
          </a:p>
          <a:p>
            <a:r>
              <a:rPr lang="en-US" altLang="en-US" dirty="0"/>
              <a:t>All data types are intuitive and similar to other programming languages</a:t>
            </a:r>
          </a:p>
          <a:p>
            <a:r>
              <a:rPr lang="en-US" altLang="en-US" dirty="0"/>
              <a:t>Also compatible with other languages like C, C++, C#, ColdFusion, Python and many more.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06586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911</TotalTime>
  <Words>1110</Words>
  <Application>Microsoft Office PowerPoint</Application>
  <PresentationFormat>Widescreen</PresentationFormat>
  <Paragraphs>173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Courier New</vt:lpstr>
      <vt:lpstr>Times New Roman</vt:lpstr>
      <vt:lpstr>Retrospect</vt:lpstr>
      <vt:lpstr>Information Processing Techniques</vt:lpstr>
      <vt:lpstr>JSON – Java Script Object Notation</vt:lpstr>
      <vt:lpstr>What is JSON</vt:lpstr>
      <vt:lpstr>Topics to cover</vt:lpstr>
      <vt:lpstr>How does it work?</vt:lpstr>
      <vt:lpstr>Strings</vt:lpstr>
      <vt:lpstr>Numbers</vt:lpstr>
      <vt:lpstr>Booleans</vt:lpstr>
      <vt:lpstr> </vt:lpstr>
      <vt:lpstr>Object</vt:lpstr>
      <vt:lpstr>Object</vt:lpstr>
      <vt:lpstr>Object</vt:lpstr>
      <vt:lpstr>Arrays vs Objects</vt:lpstr>
      <vt:lpstr>Properties of JSON</vt:lpstr>
      <vt:lpstr>JSON in AJAX</vt:lpstr>
      <vt:lpstr>Why is JSON better suited for AJAX?</vt:lpstr>
      <vt:lpstr>Security Concerns</vt:lpstr>
      <vt:lpstr>Where can JSON be used?</vt:lpstr>
      <vt:lpstr>JSON Is Not...</vt:lpstr>
      <vt:lpstr>Versionless</vt:lpstr>
      <vt:lpstr>JSON Is Not XML</vt:lpstr>
      <vt:lpstr>Data Interchange</vt:lpstr>
      <vt:lpstr>Let’s try to write some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Abeeha Sattar</dc:creator>
  <cp:lastModifiedBy>abeeha.sattar13@outlook.com</cp:lastModifiedBy>
  <cp:revision>14</cp:revision>
  <dcterms:created xsi:type="dcterms:W3CDTF">2017-02-02T11:54:53Z</dcterms:created>
  <dcterms:modified xsi:type="dcterms:W3CDTF">2022-10-04T05:38:16Z</dcterms:modified>
</cp:coreProperties>
</file>