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18"/>
  </p:notesMasterIdLst>
  <p:sldIdLst>
    <p:sldId id="1994" r:id="rId2"/>
    <p:sldId id="1996" r:id="rId3"/>
    <p:sldId id="257" r:id="rId4"/>
    <p:sldId id="258" r:id="rId5"/>
    <p:sldId id="259" r:id="rId6"/>
    <p:sldId id="261" r:id="rId7"/>
    <p:sldId id="260" r:id="rId8"/>
    <p:sldId id="1997" r:id="rId9"/>
    <p:sldId id="1629" r:id="rId10"/>
    <p:sldId id="1990" r:id="rId11"/>
    <p:sldId id="1986" r:id="rId12"/>
    <p:sldId id="1987" r:id="rId13"/>
    <p:sldId id="1991" r:id="rId14"/>
    <p:sldId id="1993" r:id="rId15"/>
    <p:sldId id="372" r:id="rId16"/>
    <p:sldId id="29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274BE0-CA6B-4C28-BFAC-92BFA6919AA9}" v="25" dt="2021-03-07T18:17:41.3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335" autoAdjust="0"/>
  </p:normalViewPr>
  <p:slideViewPr>
    <p:cSldViewPr snapToGrid="0">
      <p:cViewPr varScale="1">
        <p:scale>
          <a:sx n="79" d="100"/>
          <a:sy n="79" d="100"/>
        </p:scale>
        <p:origin x="183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rtaza Fazal" userId="7b137bd539ee2022" providerId="LiveId" clId="{DA274BE0-CA6B-4C28-BFAC-92BFA6919AA9}"/>
    <pc:docChg chg="modSld modMainMaster">
      <pc:chgData name="Murtaza Fazal" userId="7b137bd539ee2022" providerId="LiveId" clId="{DA274BE0-CA6B-4C28-BFAC-92BFA6919AA9}" dt="2021-03-07T18:18:20.346" v="28" actId="123"/>
      <pc:docMkLst>
        <pc:docMk/>
      </pc:docMkLst>
      <pc:sldChg chg="modTransition">
        <pc:chgData name="Murtaza Fazal" userId="7b137bd539ee2022" providerId="LiveId" clId="{DA274BE0-CA6B-4C28-BFAC-92BFA6919AA9}" dt="2021-03-07T18:00:00.039" v="15"/>
        <pc:sldMkLst>
          <pc:docMk/>
          <pc:sldMk cId="309074390" sldId="256"/>
        </pc:sldMkLst>
      </pc:sldChg>
      <pc:sldChg chg="modTransition modAnim">
        <pc:chgData name="Murtaza Fazal" userId="7b137bd539ee2022" providerId="LiveId" clId="{DA274BE0-CA6B-4C28-BFAC-92BFA6919AA9}" dt="2021-03-07T18:00:00.039" v="15"/>
        <pc:sldMkLst>
          <pc:docMk/>
          <pc:sldMk cId="3279243568" sldId="257"/>
        </pc:sldMkLst>
      </pc:sldChg>
      <pc:sldChg chg="modTransition modAnim">
        <pc:chgData name="Murtaza Fazal" userId="7b137bd539ee2022" providerId="LiveId" clId="{DA274BE0-CA6B-4C28-BFAC-92BFA6919AA9}" dt="2021-03-07T18:03:49.840" v="17"/>
        <pc:sldMkLst>
          <pc:docMk/>
          <pc:sldMk cId="3607938103" sldId="258"/>
        </pc:sldMkLst>
      </pc:sldChg>
      <pc:sldChg chg="modTransition modAnim">
        <pc:chgData name="Murtaza Fazal" userId="7b137bd539ee2022" providerId="LiveId" clId="{DA274BE0-CA6B-4C28-BFAC-92BFA6919AA9}" dt="2021-03-07T18:05:15.253" v="19"/>
        <pc:sldMkLst>
          <pc:docMk/>
          <pc:sldMk cId="3758221256" sldId="259"/>
        </pc:sldMkLst>
      </pc:sldChg>
      <pc:sldChg chg="modSp modTransition modAnim">
        <pc:chgData name="Murtaza Fazal" userId="7b137bd539ee2022" providerId="LiveId" clId="{DA274BE0-CA6B-4C28-BFAC-92BFA6919AA9}" dt="2021-03-07T18:17:41.357" v="24" actId="20577"/>
        <pc:sldMkLst>
          <pc:docMk/>
          <pc:sldMk cId="3149588988" sldId="260"/>
        </pc:sldMkLst>
        <pc:spChg chg="mod">
          <ac:chgData name="Murtaza Fazal" userId="7b137bd539ee2022" providerId="LiveId" clId="{DA274BE0-CA6B-4C28-BFAC-92BFA6919AA9}" dt="2021-03-07T18:17:41.357" v="24" actId="20577"/>
          <ac:spMkLst>
            <pc:docMk/>
            <pc:sldMk cId="3149588988" sldId="260"/>
            <ac:spMk id="3" creationId="{D1F91669-0625-449A-B16E-C1BBC617030F}"/>
          </ac:spMkLst>
        </pc:spChg>
      </pc:sldChg>
      <pc:sldChg chg="modTransition modAnim">
        <pc:chgData name="Murtaza Fazal" userId="7b137bd539ee2022" providerId="LiveId" clId="{DA274BE0-CA6B-4C28-BFAC-92BFA6919AA9}" dt="2021-03-07T18:10:51.474" v="21"/>
        <pc:sldMkLst>
          <pc:docMk/>
          <pc:sldMk cId="3597732451" sldId="261"/>
        </pc:sldMkLst>
      </pc:sldChg>
      <pc:sldChg chg="modSp mod modTransition">
        <pc:chgData name="Murtaza Fazal" userId="7b137bd539ee2022" providerId="LiveId" clId="{DA274BE0-CA6B-4C28-BFAC-92BFA6919AA9}" dt="2021-03-07T18:18:20.346" v="28" actId="123"/>
        <pc:sldMkLst>
          <pc:docMk/>
          <pc:sldMk cId="3101881736" sldId="262"/>
        </pc:sldMkLst>
        <pc:spChg chg="mod">
          <ac:chgData name="Murtaza Fazal" userId="7b137bd539ee2022" providerId="LiveId" clId="{DA274BE0-CA6B-4C28-BFAC-92BFA6919AA9}" dt="2021-03-07T18:17:59.363" v="25" actId="14100"/>
          <ac:spMkLst>
            <pc:docMk/>
            <pc:sldMk cId="3101881736" sldId="262"/>
            <ac:spMk id="2" creationId="{A51964F2-43E6-41B1-A9F5-50D653F5E5C8}"/>
          </ac:spMkLst>
        </pc:spChg>
        <pc:spChg chg="mod">
          <ac:chgData name="Murtaza Fazal" userId="7b137bd539ee2022" providerId="LiveId" clId="{DA274BE0-CA6B-4C28-BFAC-92BFA6919AA9}" dt="2021-03-07T18:18:20.346" v="28" actId="123"/>
          <ac:spMkLst>
            <pc:docMk/>
            <pc:sldMk cId="3101881736" sldId="262"/>
            <ac:spMk id="3" creationId="{6998C8B6-B434-4985-BF9C-1D7F55361E9B}"/>
          </ac:spMkLst>
        </pc:spChg>
      </pc:sldChg>
      <pc:sldChg chg="modTransition">
        <pc:chgData name="Murtaza Fazal" userId="7b137bd539ee2022" providerId="LiveId" clId="{DA274BE0-CA6B-4C28-BFAC-92BFA6919AA9}" dt="2021-03-07T18:00:00.039" v="15"/>
        <pc:sldMkLst>
          <pc:docMk/>
          <pc:sldMk cId="1143416583" sldId="372"/>
        </pc:sldMkLst>
      </pc:sldChg>
      <pc:sldChg chg="modTransition">
        <pc:chgData name="Murtaza Fazal" userId="7b137bd539ee2022" providerId="LiveId" clId="{DA274BE0-CA6B-4C28-BFAC-92BFA6919AA9}" dt="2021-03-07T18:00:00.039" v="15"/>
        <pc:sldMkLst>
          <pc:docMk/>
          <pc:sldMk cId="1638706997" sldId="1629"/>
        </pc:sldMkLst>
      </pc:sldChg>
      <pc:sldChg chg="modTransition">
        <pc:chgData name="Murtaza Fazal" userId="7b137bd539ee2022" providerId="LiveId" clId="{DA274BE0-CA6B-4C28-BFAC-92BFA6919AA9}" dt="2021-03-07T18:00:00.039" v="15"/>
        <pc:sldMkLst>
          <pc:docMk/>
          <pc:sldMk cId="3771307052" sldId="1986"/>
        </pc:sldMkLst>
      </pc:sldChg>
      <pc:sldChg chg="modTransition">
        <pc:chgData name="Murtaza Fazal" userId="7b137bd539ee2022" providerId="LiveId" clId="{DA274BE0-CA6B-4C28-BFAC-92BFA6919AA9}" dt="2021-03-07T18:00:00.039" v="15"/>
        <pc:sldMkLst>
          <pc:docMk/>
          <pc:sldMk cId="894043866" sldId="1987"/>
        </pc:sldMkLst>
      </pc:sldChg>
      <pc:sldChg chg="modTransition">
        <pc:chgData name="Murtaza Fazal" userId="7b137bd539ee2022" providerId="LiveId" clId="{DA274BE0-CA6B-4C28-BFAC-92BFA6919AA9}" dt="2021-03-07T18:00:00.039" v="15"/>
        <pc:sldMkLst>
          <pc:docMk/>
          <pc:sldMk cId="3096929408" sldId="1990"/>
        </pc:sldMkLst>
      </pc:sldChg>
      <pc:sldChg chg="modTransition">
        <pc:chgData name="Murtaza Fazal" userId="7b137bd539ee2022" providerId="LiveId" clId="{DA274BE0-CA6B-4C28-BFAC-92BFA6919AA9}" dt="2021-03-07T18:00:00.039" v="15"/>
        <pc:sldMkLst>
          <pc:docMk/>
          <pc:sldMk cId="1075836518" sldId="1991"/>
        </pc:sldMkLst>
      </pc:sldChg>
      <pc:sldChg chg="modTransition">
        <pc:chgData name="Murtaza Fazal" userId="7b137bd539ee2022" providerId="LiveId" clId="{DA274BE0-CA6B-4C28-BFAC-92BFA6919AA9}" dt="2021-03-07T18:00:00.039" v="15"/>
        <pc:sldMkLst>
          <pc:docMk/>
          <pc:sldMk cId="1513998967" sldId="1993"/>
        </pc:sldMkLst>
      </pc:sldChg>
      <pc:sldMasterChg chg="modTransition modSldLayout">
        <pc:chgData name="Murtaza Fazal" userId="7b137bd539ee2022" providerId="LiveId" clId="{DA274BE0-CA6B-4C28-BFAC-92BFA6919AA9}" dt="2021-03-07T18:00:00.039" v="15"/>
        <pc:sldMasterMkLst>
          <pc:docMk/>
          <pc:sldMasterMk cId="3218469833" sldId="2147483674"/>
        </pc:sldMasterMkLst>
        <pc:sldLayoutChg chg="modTransition">
          <pc:chgData name="Murtaza Fazal" userId="7b137bd539ee2022" providerId="LiveId" clId="{DA274BE0-CA6B-4C28-BFAC-92BFA6919AA9}" dt="2021-03-07T18:00:00.039" v="15"/>
          <pc:sldLayoutMkLst>
            <pc:docMk/>
            <pc:sldMasterMk cId="3218469833" sldId="2147483674"/>
            <pc:sldLayoutMk cId="1151976492" sldId="2147483675"/>
          </pc:sldLayoutMkLst>
        </pc:sldLayoutChg>
        <pc:sldLayoutChg chg="modTransition">
          <pc:chgData name="Murtaza Fazal" userId="7b137bd539ee2022" providerId="LiveId" clId="{DA274BE0-CA6B-4C28-BFAC-92BFA6919AA9}" dt="2021-03-07T18:00:00.039" v="15"/>
          <pc:sldLayoutMkLst>
            <pc:docMk/>
            <pc:sldMasterMk cId="3218469833" sldId="2147483674"/>
            <pc:sldLayoutMk cId="2476085388" sldId="2147483676"/>
          </pc:sldLayoutMkLst>
        </pc:sldLayoutChg>
        <pc:sldLayoutChg chg="modTransition">
          <pc:chgData name="Murtaza Fazal" userId="7b137bd539ee2022" providerId="LiveId" clId="{DA274BE0-CA6B-4C28-BFAC-92BFA6919AA9}" dt="2021-03-07T18:00:00.039" v="15"/>
          <pc:sldLayoutMkLst>
            <pc:docMk/>
            <pc:sldMasterMk cId="3218469833" sldId="2147483674"/>
            <pc:sldLayoutMk cId="3565470920" sldId="2147483677"/>
          </pc:sldLayoutMkLst>
        </pc:sldLayoutChg>
        <pc:sldLayoutChg chg="modTransition">
          <pc:chgData name="Murtaza Fazal" userId="7b137bd539ee2022" providerId="LiveId" clId="{DA274BE0-CA6B-4C28-BFAC-92BFA6919AA9}" dt="2021-03-07T18:00:00.039" v="15"/>
          <pc:sldLayoutMkLst>
            <pc:docMk/>
            <pc:sldMasterMk cId="3218469833" sldId="2147483674"/>
            <pc:sldLayoutMk cId="738449509" sldId="2147483678"/>
          </pc:sldLayoutMkLst>
        </pc:sldLayoutChg>
        <pc:sldLayoutChg chg="modTransition">
          <pc:chgData name="Murtaza Fazal" userId="7b137bd539ee2022" providerId="LiveId" clId="{DA274BE0-CA6B-4C28-BFAC-92BFA6919AA9}" dt="2021-03-07T18:00:00.039" v="15"/>
          <pc:sldLayoutMkLst>
            <pc:docMk/>
            <pc:sldMasterMk cId="3218469833" sldId="2147483674"/>
            <pc:sldLayoutMk cId="2366391737" sldId="2147483679"/>
          </pc:sldLayoutMkLst>
        </pc:sldLayoutChg>
        <pc:sldLayoutChg chg="modTransition">
          <pc:chgData name="Murtaza Fazal" userId="7b137bd539ee2022" providerId="LiveId" clId="{DA274BE0-CA6B-4C28-BFAC-92BFA6919AA9}" dt="2021-03-07T18:00:00.039" v="15"/>
          <pc:sldLayoutMkLst>
            <pc:docMk/>
            <pc:sldMasterMk cId="3218469833" sldId="2147483674"/>
            <pc:sldLayoutMk cId="16377362" sldId="2147483680"/>
          </pc:sldLayoutMkLst>
        </pc:sldLayoutChg>
        <pc:sldLayoutChg chg="modTransition">
          <pc:chgData name="Murtaza Fazal" userId="7b137bd539ee2022" providerId="LiveId" clId="{DA274BE0-CA6B-4C28-BFAC-92BFA6919AA9}" dt="2021-03-07T18:00:00.039" v="15"/>
          <pc:sldLayoutMkLst>
            <pc:docMk/>
            <pc:sldMasterMk cId="3218469833" sldId="2147483674"/>
            <pc:sldLayoutMk cId="3893315655" sldId="2147483681"/>
          </pc:sldLayoutMkLst>
        </pc:sldLayoutChg>
        <pc:sldLayoutChg chg="modTransition">
          <pc:chgData name="Murtaza Fazal" userId="7b137bd539ee2022" providerId="LiveId" clId="{DA274BE0-CA6B-4C28-BFAC-92BFA6919AA9}" dt="2021-03-07T18:00:00.039" v="15"/>
          <pc:sldLayoutMkLst>
            <pc:docMk/>
            <pc:sldMasterMk cId="3218469833" sldId="2147483674"/>
            <pc:sldLayoutMk cId="1400879333" sldId="2147483682"/>
          </pc:sldLayoutMkLst>
        </pc:sldLayoutChg>
        <pc:sldLayoutChg chg="modTransition">
          <pc:chgData name="Murtaza Fazal" userId="7b137bd539ee2022" providerId="LiveId" clId="{DA274BE0-CA6B-4C28-BFAC-92BFA6919AA9}" dt="2021-03-07T18:00:00.039" v="15"/>
          <pc:sldLayoutMkLst>
            <pc:docMk/>
            <pc:sldMasterMk cId="3218469833" sldId="2147483674"/>
            <pc:sldLayoutMk cId="226650460" sldId="2147483683"/>
          </pc:sldLayoutMkLst>
        </pc:sldLayoutChg>
        <pc:sldLayoutChg chg="modTransition">
          <pc:chgData name="Murtaza Fazal" userId="7b137bd539ee2022" providerId="LiveId" clId="{DA274BE0-CA6B-4C28-BFAC-92BFA6919AA9}" dt="2021-03-07T18:00:00.039" v="15"/>
          <pc:sldLayoutMkLst>
            <pc:docMk/>
            <pc:sldMasterMk cId="3218469833" sldId="2147483674"/>
            <pc:sldLayoutMk cId="3063825800" sldId="2147483684"/>
          </pc:sldLayoutMkLst>
        </pc:sldLayoutChg>
        <pc:sldLayoutChg chg="modTransition">
          <pc:chgData name="Murtaza Fazal" userId="7b137bd539ee2022" providerId="LiveId" clId="{DA274BE0-CA6B-4C28-BFAC-92BFA6919AA9}" dt="2021-03-07T18:00:00.039" v="15"/>
          <pc:sldLayoutMkLst>
            <pc:docMk/>
            <pc:sldMasterMk cId="3218469833" sldId="2147483674"/>
            <pc:sldLayoutMk cId="1616287849" sldId="2147483685"/>
          </pc:sldLayoutMkLst>
        </pc:sldLayoutChg>
        <pc:sldLayoutChg chg="modTransition">
          <pc:chgData name="Murtaza Fazal" userId="7b137bd539ee2022" providerId="LiveId" clId="{DA274BE0-CA6B-4C28-BFAC-92BFA6919AA9}" dt="2021-03-07T18:00:00.039" v="15"/>
          <pc:sldLayoutMkLst>
            <pc:docMk/>
            <pc:sldMasterMk cId="3218469833" sldId="2147483674"/>
            <pc:sldLayoutMk cId="1953114258" sldId="214748368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B4417A-3528-4215-9871-D02ECB0BDED9}" type="datetimeFigureOut">
              <a:rPr lang="en-US" smtClean="0"/>
              <a:t>10/4/2022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A5A6E3-BD2C-4A34-8B9B-25BBC0627491}" type="slidenum">
              <a:rPr lang="en-US" smtClean="0"/>
              <a:t>‹#›</a:t>
            </a:fld>
            <a:endParaRPr lang="en-US"/>
          </a:p>
        </p:txBody>
      </p:sp>
    </p:spTree>
    <p:extLst>
      <p:ext uri="{BB962C8B-B14F-4D97-AF65-F5344CB8AC3E}">
        <p14:creationId xmlns:p14="http://schemas.microsoft.com/office/powerpoint/2010/main" val="2137429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myignite.techcommunity.microsoft.com/sessions/65889"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icrosoft.com/en-us/azure/azure-functions/functions-overview"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docs.microsoft.com/en-us/azure/azure-functions/functions-bindings-timer" TargetMode="External"/><Relationship Id="rId4" Type="http://schemas.openxmlformats.org/officeDocument/2006/relationships/hyperlink" Target="https://docs.microsoft.com/en-us/azure/azure-monitor/app/app-insights-overview"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Originally presented at Ignite 2018 by: </a:t>
            </a:r>
          </a:p>
          <a:p>
            <a:r>
              <a:rPr lang="en-US" sz="1200" dirty="0"/>
              <a:t>Fabio Cavalcante</a:t>
            </a:r>
          </a:p>
          <a:p>
            <a:r>
              <a:rPr lang="en-US" sz="1200" dirty="0"/>
              <a:t>Eduardo Laureano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 </a:t>
            </a:r>
            <a:r>
              <a:rPr lang="en-US" dirty="0">
                <a:hlinkClick r:id="rId3"/>
              </a:rPr>
              <a:t>https://myignite.techcommunity.microsoft.com/sessions/65889</a:t>
            </a:r>
            <a:r>
              <a:rPr lang="en-US" dirty="0"/>
              <a:t> </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10/4/2022 10:37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6896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DDB1C8-BABC-4722-AFCC-130D14D20E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Notes Placeholder 2">
            <a:extLst>
              <a:ext uri="{FF2B5EF4-FFF2-40B4-BE49-F238E27FC236}">
                <a16:creationId xmlns:a16="http://schemas.microsoft.com/office/drawing/2014/main" id="{EAB44A71-C8B6-4CC0-9259-84EA587DB6FE}"/>
              </a:ext>
            </a:extLst>
          </p:cNvPr>
          <p:cNvSpPr>
            <a:spLocks noGrp="1"/>
          </p:cNvSpPr>
          <p:nvPr>
            <p:ph type="body" idx="1"/>
          </p:nvPr>
        </p:nvSpPr>
        <p:spPr/>
        <p:txBody>
          <a:bodyPr/>
          <a:lstStyle/>
          <a:p>
            <a:r>
              <a:rPr lang="en-US" b="0" i="0" dirty="0">
                <a:solidFill>
                  <a:srgbClr val="171717"/>
                </a:solidFill>
                <a:effectLst/>
                <a:latin typeface="Segoe UI" panose="020B0502040204020203" pitchFamily="34" charset="0"/>
              </a:rPr>
              <a:t>In the function chaining pattern, a sequence of functions executes in a specific order. In this pattern, the output of one function is applied to the input of another function.</a:t>
            </a:r>
            <a:endParaRPr lang="en-US" dirty="0"/>
          </a:p>
          <a:p>
            <a:endParaRPr lang="en-US" dirty="0"/>
          </a:p>
          <a:p>
            <a:r>
              <a:rPr lang="en-US" b="0" i="0" dirty="0">
                <a:solidFill>
                  <a:srgbClr val="171717"/>
                </a:solidFill>
                <a:effectLst/>
                <a:latin typeface="Segoe UI" panose="020B0502040204020203" pitchFamily="34" charset="0"/>
              </a:rPr>
              <a:t>Executing multiple functions concurrently and then performing some aggregation on the results</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Orchestrator functions have the ability to wait and listen for external events</a:t>
            </a:r>
          </a:p>
          <a:p>
            <a:endParaRPr lang="en-US" b="0" i="0" dirty="0">
              <a:solidFill>
                <a:srgbClr val="171717"/>
              </a:solidFill>
              <a:effectLst/>
              <a:latin typeface="Segoe UI" panose="020B0502040204020203" pitchFamily="34" charset="0"/>
            </a:endParaRPr>
          </a:p>
          <a:p>
            <a:r>
              <a:rPr lang="en-US" b="0" i="0" u="none" strike="noStrike" dirty="0">
                <a:effectLst/>
                <a:latin typeface="Segoe UI" panose="020B0502040204020203" pitchFamily="34" charset="0"/>
                <a:hlinkClick r:id="rId3"/>
              </a:rPr>
              <a:t>Azure Functions</a:t>
            </a:r>
            <a:r>
              <a:rPr lang="en-US" b="0" i="0" dirty="0">
                <a:solidFill>
                  <a:srgbClr val="171717"/>
                </a:solidFill>
                <a:effectLst/>
                <a:latin typeface="Segoe UI" panose="020B0502040204020203" pitchFamily="34" charset="0"/>
              </a:rPr>
              <a:t> offers built-in integration with </a:t>
            </a:r>
            <a:r>
              <a:rPr lang="en-US" b="0" i="0" u="none" strike="noStrike" dirty="0">
                <a:effectLst/>
                <a:latin typeface="Segoe UI" panose="020B0502040204020203" pitchFamily="34" charset="0"/>
                <a:hlinkClick r:id="rId4"/>
              </a:rPr>
              <a:t>Azure Application Insights</a:t>
            </a:r>
            <a:r>
              <a:rPr lang="en-US" b="0" i="0" dirty="0">
                <a:solidFill>
                  <a:srgbClr val="171717"/>
                </a:solidFill>
                <a:effectLst/>
                <a:latin typeface="Segoe UI" panose="020B0502040204020203" pitchFamily="34" charset="0"/>
              </a:rPr>
              <a:t> to monitor functions</a:t>
            </a:r>
          </a:p>
          <a:p>
            <a:r>
              <a:rPr lang="en-US" b="0" i="0" dirty="0">
                <a:solidFill>
                  <a:srgbClr val="171717"/>
                </a:solidFill>
                <a:effectLst/>
                <a:latin typeface="Segoe UI" panose="020B0502040204020203" pitchFamily="34" charset="0"/>
              </a:rPr>
              <a:t>Application Insights collects log, performance, and error data</a:t>
            </a:r>
          </a:p>
          <a:p>
            <a:r>
              <a:rPr lang="en-US" b="0" i="0" dirty="0">
                <a:solidFill>
                  <a:srgbClr val="171717"/>
                </a:solidFill>
                <a:effectLst/>
                <a:latin typeface="Segoe UI" panose="020B0502040204020203" pitchFamily="34" charset="0"/>
              </a:rPr>
              <a:t>The monitor pattern refers to a flexible, recurring process in a workflow. An example is polling until specific conditions are met. You can use a regular </a:t>
            </a:r>
            <a:r>
              <a:rPr lang="en-US" b="0" i="0" u="none" strike="noStrike" dirty="0">
                <a:effectLst/>
                <a:latin typeface="Segoe UI" panose="020B0502040204020203" pitchFamily="34" charset="0"/>
                <a:hlinkClick r:id="rId5"/>
              </a:rPr>
              <a:t>timer trigger</a:t>
            </a:r>
            <a:r>
              <a:rPr lang="en-US" b="0" i="0" dirty="0">
                <a:solidFill>
                  <a:srgbClr val="171717"/>
                </a:solidFill>
                <a:effectLst/>
                <a:latin typeface="Segoe UI" panose="020B0502040204020203" pitchFamily="34" charset="0"/>
              </a:rPr>
              <a:t> to address a basic scenario, such as a periodic cleanup job</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Communication with APIs using HTTP</a:t>
            </a:r>
          </a:p>
          <a:p>
            <a:endParaRPr lang="en-US" b="0" i="0" dirty="0">
              <a:solidFill>
                <a:srgbClr val="171717"/>
              </a:solidFill>
              <a:effectLst/>
              <a:latin typeface="Segoe UI" panose="020B0502040204020203" pitchFamily="34" charset="0"/>
            </a:endParaRPr>
          </a:p>
          <a:p>
            <a:r>
              <a:rPr lang="en-US" dirty="0"/>
              <a:t>For example: Mobile Verification</a:t>
            </a:r>
          </a:p>
        </p:txBody>
      </p:sp>
    </p:spTree>
    <p:extLst>
      <p:ext uri="{BB962C8B-B14F-4D97-AF65-F5344CB8AC3E}">
        <p14:creationId xmlns:p14="http://schemas.microsoft.com/office/powerpoint/2010/main" val="1718837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237EE5-2950-46B5-B4B1-EF9F7E386810}"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B1BF1-C1C6-4E6A-BD9A-68A34CE977B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1214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237EE5-2950-46B5-B4B1-EF9F7E386810}"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B1BF1-C1C6-4E6A-BD9A-68A34CE977B8}" type="slidenum">
              <a:rPr lang="en-US" smtClean="0"/>
              <a:t>‹#›</a:t>
            </a:fld>
            <a:endParaRPr lang="en-US"/>
          </a:p>
        </p:txBody>
      </p:sp>
    </p:spTree>
    <p:extLst>
      <p:ext uri="{BB962C8B-B14F-4D97-AF65-F5344CB8AC3E}">
        <p14:creationId xmlns:p14="http://schemas.microsoft.com/office/powerpoint/2010/main" val="14337788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237EE5-2950-46B5-B4B1-EF9F7E386810}"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B1BF1-C1C6-4E6A-BD9A-68A34CE977B8}" type="slidenum">
              <a:rPr lang="en-US" smtClean="0"/>
              <a:t>‹#›</a:t>
            </a:fld>
            <a:endParaRPr lang="en-US"/>
          </a:p>
        </p:txBody>
      </p:sp>
    </p:spTree>
    <p:extLst>
      <p:ext uri="{BB962C8B-B14F-4D97-AF65-F5344CB8AC3E}">
        <p14:creationId xmlns:p14="http://schemas.microsoft.com/office/powerpoint/2010/main" val="35302873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240" y="354827"/>
            <a:ext cx="11655840" cy="899665"/>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6628228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237EE5-2950-46B5-B4B1-EF9F7E386810}"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B1BF1-C1C6-4E6A-BD9A-68A34CE977B8}" type="slidenum">
              <a:rPr lang="en-US" smtClean="0"/>
              <a:t>‹#›</a:t>
            </a:fld>
            <a:endParaRPr lang="en-US"/>
          </a:p>
        </p:txBody>
      </p:sp>
    </p:spTree>
    <p:extLst>
      <p:ext uri="{BB962C8B-B14F-4D97-AF65-F5344CB8AC3E}">
        <p14:creationId xmlns:p14="http://schemas.microsoft.com/office/powerpoint/2010/main" val="21873022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237EE5-2950-46B5-B4B1-EF9F7E386810}"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B1BF1-C1C6-4E6A-BD9A-68A34CE977B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7502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237EE5-2950-46B5-B4B1-EF9F7E386810}" type="datetimeFigureOut">
              <a:rPr lang="en-US" smtClean="0"/>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EB1BF1-C1C6-4E6A-BD9A-68A34CE977B8}" type="slidenum">
              <a:rPr lang="en-US" smtClean="0"/>
              <a:t>‹#›</a:t>
            </a:fld>
            <a:endParaRPr lang="en-US"/>
          </a:p>
        </p:txBody>
      </p:sp>
    </p:spTree>
    <p:extLst>
      <p:ext uri="{BB962C8B-B14F-4D97-AF65-F5344CB8AC3E}">
        <p14:creationId xmlns:p14="http://schemas.microsoft.com/office/powerpoint/2010/main" val="20927172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237EE5-2950-46B5-B4B1-EF9F7E386810}" type="datetimeFigureOut">
              <a:rPr lang="en-US" smtClean="0"/>
              <a:t>10/4/2022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EB1BF1-C1C6-4E6A-BD9A-68A34CE977B8}" type="slidenum">
              <a:rPr lang="en-US" smtClean="0"/>
              <a:t>‹#›</a:t>
            </a:fld>
            <a:endParaRPr lang="en-US"/>
          </a:p>
        </p:txBody>
      </p:sp>
    </p:spTree>
    <p:extLst>
      <p:ext uri="{BB962C8B-B14F-4D97-AF65-F5344CB8AC3E}">
        <p14:creationId xmlns:p14="http://schemas.microsoft.com/office/powerpoint/2010/main" val="894200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237EE5-2950-46B5-B4B1-EF9F7E386810}" type="datetimeFigureOut">
              <a:rPr lang="en-US" smtClean="0"/>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EB1BF1-C1C6-4E6A-BD9A-68A34CE977B8}" type="slidenum">
              <a:rPr lang="en-US" smtClean="0"/>
              <a:t>‹#›</a:t>
            </a:fld>
            <a:endParaRPr lang="en-US"/>
          </a:p>
        </p:txBody>
      </p:sp>
    </p:spTree>
    <p:extLst>
      <p:ext uri="{BB962C8B-B14F-4D97-AF65-F5344CB8AC3E}">
        <p14:creationId xmlns:p14="http://schemas.microsoft.com/office/powerpoint/2010/main" val="38030989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A237EE5-2950-46B5-B4B1-EF9F7E386810}" type="datetimeFigureOut">
              <a:rPr lang="en-US" smtClean="0"/>
              <a:t>10/4/2022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CEB1BF1-C1C6-4E6A-BD9A-68A34CE977B8}" type="slidenum">
              <a:rPr lang="en-US" smtClean="0"/>
              <a:t>‹#›</a:t>
            </a:fld>
            <a:endParaRPr lang="en-US"/>
          </a:p>
        </p:txBody>
      </p:sp>
    </p:spTree>
    <p:extLst>
      <p:ext uri="{BB962C8B-B14F-4D97-AF65-F5344CB8AC3E}">
        <p14:creationId xmlns:p14="http://schemas.microsoft.com/office/powerpoint/2010/main" val="2145905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A237EE5-2950-46B5-B4B1-EF9F7E386810}" type="datetimeFigureOut">
              <a:rPr lang="en-US" smtClean="0"/>
              <a:t>10/4/2022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EB1BF1-C1C6-4E6A-BD9A-68A34CE977B8}" type="slidenum">
              <a:rPr lang="en-US" smtClean="0"/>
              <a:t>‹#›</a:t>
            </a:fld>
            <a:endParaRPr lang="en-US"/>
          </a:p>
        </p:txBody>
      </p:sp>
    </p:spTree>
    <p:extLst>
      <p:ext uri="{BB962C8B-B14F-4D97-AF65-F5344CB8AC3E}">
        <p14:creationId xmlns:p14="http://schemas.microsoft.com/office/powerpoint/2010/main" val="42169327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237EE5-2950-46B5-B4B1-EF9F7E386810}" type="datetimeFigureOut">
              <a:rPr lang="en-US" smtClean="0"/>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EB1BF1-C1C6-4E6A-BD9A-68A34CE977B8}" type="slidenum">
              <a:rPr lang="en-US" smtClean="0"/>
              <a:t>‹#›</a:t>
            </a:fld>
            <a:endParaRPr lang="en-US"/>
          </a:p>
        </p:txBody>
      </p:sp>
    </p:spTree>
    <p:extLst>
      <p:ext uri="{BB962C8B-B14F-4D97-AF65-F5344CB8AC3E}">
        <p14:creationId xmlns:p14="http://schemas.microsoft.com/office/powerpoint/2010/main" val="865720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A237EE5-2950-46B5-B4B1-EF9F7E386810}" type="datetimeFigureOut">
              <a:rPr lang="en-US" smtClean="0"/>
              <a:t>10/4/2022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CEB1BF1-C1C6-4E6A-BD9A-68A34CE977B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448929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B527-8687-4640-9FFE-FD555931098C}"/>
              </a:ext>
            </a:extLst>
          </p:cNvPr>
          <p:cNvSpPr>
            <a:spLocks noGrp="1"/>
          </p:cNvSpPr>
          <p:nvPr>
            <p:ph type="ctrTitle"/>
          </p:nvPr>
        </p:nvSpPr>
        <p:spPr/>
        <p:txBody>
          <a:bodyPr>
            <a:normAutofit/>
          </a:bodyPr>
          <a:lstStyle/>
          <a:p>
            <a:pPr algn="ctr"/>
            <a:r>
              <a:rPr lang="en-US" sz="6000" dirty="0"/>
              <a:t>Information Processing Techniques</a:t>
            </a:r>
          </a:p>
        </p:txBody>
      </p:sp>
      <p:sp>
        <p:nvSpPr>
          <p:cNvPr id="3" name="Subtitle 2">
            <a:extLst>
              <a:ext uri="{FF2B5EF4-FFF2-40B4-BE49-F238E27FC236}">
                <a16:creationId xmlns:a16="http://schemas.microsoft.com/office/drawing/2014/main" id="{4153FB99-E02A-4F6C-8B10-D860A567D67F}"/>
              </a:ext>
            </a:extLst>
          </p:cNvPr>
          <p:cNvSpPr>
            <a:spLocks noGrp="1"/>
          </p:cNvSpPr>
          <p:nvPr>
            <p:ph type="subTitle" idx="1"/>
          </p:nvPr>
        </p:nvSpPr>
        <p:spPr/>
        <p:txBody>
          <a:bodyPr/>
          <a:lstStyle/>
          <a:p>
            <a:pPr algn="ctr"/>
            <a:r>
              <a:rPr lang="en-US"/>
              <a:t>Week 07</a:t>
            </a:r>
            <a:endParaRPr lang="en-US" dirty="0"/>
          </a:p>
        </p:txBody>
      </p:sp>
      <p:sp>
        <p:nvSpPr>
          <p:cNvPr id="5" name="TextBox 4">
            <a:extLst>
              <a:ext uri="{FF2B5EF4-FFF2-40B4-BE49-F238E27FC236}">
                <a16:creationId xmlns:a16="http://schemas.microsoft.com/office/drawing/2014/main" id="{BC4FDB64-FC64-40A1-A7C5-E82A9AB90044}"/>
              </a:ext>
            </a:extLst>
          </p:cNvPr>
          <p:cNvSpPr txBox="1"/>
          <p:nvPr/>
        </p:nvSpPr>
        <p:spPr>
          <a:xfrm>
            <a:off x="8705636" y="5345039"/>
            <a:ext cx="1185124" cy="300082"/>
          </a:xfrm>
          <a:prstGeom prst="rect">
            <a:avLst/>
          </a:prstGeom>
          <a:noFill/>
        </p:spPr>
        <p:txBody>
          <a:bodyPr wrap="square" rtlCol="0">
            <a:spAutoFit/>
          </a:bodyPr>
          <a:lstStyle/>
          <a:p>
            <a:r>
              <a:rPr lang="en-US" sz="1350" dirty="0"/>
              <a:t>Abeeha Sattar</a:t>
            </a:r>
          </a:p>
        </p:txBody>
      </p:sp>
    </p:spTree>
    <p:extLst>
      <p:ext uri="{BB962C8B-B14F-4D97-AF65-F5344CB8AC3E}">
        <p14:creationId xmlns:p14="http://schemas.microsoft.com/office/powerpoint/2010/main" val="4155996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844DC-6585-4576-AEF5-EA97B83174DD}"/>
              </a:ext>
            </a:extLst>
          </p:cNvPr>
          <p:cNvSpPr>
            <a:spLocks noGrp="1"/>
          </p:cNvSpPr>
          <p:nvPr>
            <p:ph type="title"/>
          </p:nvPr>
        </p:nvSpPr>
        <p:spPr>
          <a:xfrm>
            <a:off x="657224" y="499533"/>
            <a:ext cx="10772775" cy="1036304"/>
          </a:xfrm>
        </p:spPr>
        <p:txBody>
          <a:bodyPr/>
          <a:lstStyle/>
          <a:p>
            <a:r>
              <a:rPr lang="en-US" dirty="0"/>
              <a:t>Azure Functions can be used…</a:t>
            </a:r>
          </a:p>
        </p:txBody>
      </p:sp>
      <p:graphicFrame>
        <p:nvGraphicFramePr>
          <p:cNvPr id="4" name="Content Placeholder 3">
            <a:extLst>
              <a:ext uri="{FF2B5EF4-FFF2-40B4-BE49-F238E27FC236}">
                <a16:creationId xmlns:a16="http://schemas.microsoft.com/office/drawing/2014/main" id="{F49B4F78-9FE2-4864-880C-D357175B7899}"/>
              </a:ext>
            </a:extLst>
          </p:cNvPr>
          <p:cNvGraphicFramePr>
            <a:graphicFrameLocks noGrp="1"/>
          </p:cNvGraphicFramePr>
          <p:nvPr>
            <p:ph idx="1"/>
            <p:extLst>
              <p:ext uri="{D42A27DB-BD31-4B8C-83A1-F6EECF244321}">
                <p14:modId xmlns:p14="http://schemas.microsoft.com/office/powerpoint/2010/main" val="2483321717"/>
              </p:ext>
            </p:extLst>
          </p:nvPr>
        </p:nvGraphicFramePr>
        <p:xfrm>
          <a:off x="1896302" y="1749018"/>
          <a:ext cx="8059548" cy="4937760"/>
        </p:xfrm>
        <a:graphic>
          <a:graphicData uri="http://schemas.openxmlformats.org/drawingml/2006/table">
            <a:tbl>
              <a:tblPr firstRow="1" bandRow="1">
                <a:tableStyleId>{5C22544A-7EE6-4342-B048-85BDC9FD1C3A}</a:tableStyleId>
              </a:tblPr>
              <a:tblGrid>
                <a:gridCol w="4029774">
                  <a:extLst>
                    <a:ext uri="{9D8B030D-6E8A-4147-A177-3AD203B41FA5}">
                      <a16:colId xmlns:a16="http://schemas.microsoft.com/office/drawing/2014/main" val="2392301058"/>
                    </a:ext>
                  </a:extLst>
                </a:gridCol>
                <a:gridCol w="4029774">
                  <a:extLst>
                    <a:ext uri="{9D8B030D-6E8A-4147-A177-3AD203B41FA5}">
                      <a16:colId xmlns:a16="http://schemas.microsoft.com/office/drawing/2014/main" val="3303092738"/>
                    </a:ext>
                  </a:extLst>
                </a:gridCol>
              </a:tblGrid>
              <a:tr h="318623">
                <a:tc>
                  <a:txBody>
                    <a:bodyPr/>
                    <a:lstStyle/>
                    <a:p>
                      <a:r>
                        <a:rPr lang="en-US" sz="1800" dirty="0">
                          <a:effectLst/>
                        </a:rPr>
                        <a:t>If you want to...</a:t>
                      </a:r>
                      <a:endParaRPr lang="en-US" dirty="0"/>
                    </a:p>
                  </a:txBody>
                  <a:tcPr/>
                </a:tc>
                <a:tc>
                  <a:txBody>
                    <a:bodyPr/>
                    <a:lstStyle/>
                    <a:p>
                      <a:r>
                        <a:rPr lang="en-US" sz="1800" dirty="0">
                          <a:effectLst/>
                        </a:rPr>
                        <a:t>then...</a:t>
                      </a:r>
                      <a:endParaRPr lang="en-US" dirty="0"/>
                    </a:p>
                  </a:txBody>
                  <a:tcPr/>
                </a:tc>
                <a:extLst>
                  <a:ext uri="{0D108BD9-81ED-4DB2-BD59-A6C34878D82A}">
                    <a16:rowId xmlns:a16="http://schemas.microsoft.com/office/drawing/2014/main" val="1529836064"/>
                  </a:ext>
                </a:extLst>
              </a:tr>
              <a:tr h="557589">
                <a:tc>
                  <a:txBody>
                    <a:bodyPr/>
                    <a:lstStyle/>
                    <a:p>
                      <a:r>
                        <a:rPr lang="en-US" sz="1800" b="1" dirty="0">
                          <a:effectLst/>
                        </a:rPr>
                        <a:t>Build a web API</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Implement an endpoint for your web applications using the </a:t>
                      </a:r>
                      <a:r>
                        <a:rPr lang="en-US" sz="1800" u="none" strike="noStrike" dirty="0">
                          <a:effectLst/>
                        </a:rPr>
                        <a:t>HTTP trigger</a:t>
                      </a:r>
                      <a:endParaRPr lang="en-US" sz="1800" dirty="0">
                        <a:effectLst/>
                      </a:endParaRPr>
                    </a:p>
                  </a:txBody>
                  <a:tcPr/>
                </a:tc>
                <a:extLst>
                  <a:ext uri="{0D108BD9-81ED-4DB2-BD59-A6C34878D82A}">
                    <a16:rowId xmlns:a16="http://schemas.microsoft.com/office/drawing/2014/main" val="1351031776"/>
                  </a:ext>
                </a:extLst>
              </a:tr>
              <a:tr h="557589">
                <a:tc>
                  <a:txBody>
                    <a:bodyPr/>
                    <a:lstStyle/>
                    <a:p>
                      <a:r>
                        <a:rPr lang="en-US" sz="1800" b="1" dirty="0">
                          <a:effectLst/>
                        </a:rPr>
                        <a:t>Process file uploads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Run code when a file is uploaded or changed in </a:t>
                      </a:r>
                      <a:r>
                        <a:rPr lang="en-US" sz="1800" u="none" strike="noStrike" dirty="0">
                          <a:effectLst/>
                        </a:rPr>
                        <a:t>blob storage</a:t>
                      </a:r>
                      <a:endParaRPr lang="en-US" sz="1800" dirty="0">
                        <a:effectLst/>
                      </a:endParaRPr>
                    </a:p>
                  </a:txBody>
                  <a:tcPr/>
                </a:tc>
                <a:extLst>
                  <a:ext uri="{0D108BD9-81ED-4DB2-BD59-A6C34878D82A}">
                    <a16:rowId xmlns:a16="http://schemas.microsoft.com/office/drawing/2014/main" val="2091566871"/>
                  </a:ext>
                </a:extLst>
              </a:tr>
              <a:tr h="557589">
                <a:tc>
                  <a:txBody>
                    <a:bodyPr/>
                    <a:lstStyle/>
                    <a:p>
                      <a:r>
                        <a:rPr lang="en-US" sz="1800" b="1" dirty="0">
                          <a:effectLst/>
                        </a:rPr>
                        <a:t>Build a serverless workflow</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Chain a series of functions together using </a:t>
                      </a:r>
                      <a:r>
                        <a:rPr lang="en-US" sz="1800" u="none" strike="noStrike" dirty="0">
                          <a:effectLst/>
                        </a:rPr>
                        <a:t>durable functions</a:t>
                      </a:r>
                      <a:endParaRPr lang="en-US" sz="1800" dirty="0">
                        <a:effectLst/>
                      </a:endParaRPr>
                    </a:p>
                  </a:txBody>
                  <a:tcPr/>
                </a:tc>
                <a:extLst>
                  <a:ext uri="{0D108BD9-81ED-4DB2-BD59-A6C34878D82A}">
                    <a16:rowId xmlns:a16="http://schemas.microsoft.com/office/drawing/2014/main" val="3437107028"/>
                  </a:ext>
                </a:extLst>
              </a:tr>
              <a:tr h="5575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rPr>
                        <a:t>Respond to database changes</a:t>
                      </a:r>
                      <a:endParaRPr lang="en-US" sz="18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Run custom logic when a document is created or updated in </a:t>
                      </a:r>
                      <a:r>
                        <a:rPr lang="en-US" sz="1800" u="none" strike="noStrike" dirty="0">
                          <a:effectLst/>
                        </a:rPr>
                        <a:t>Cosmos DB</a:t>
                      </a:r>
                      <a:endParaRPr lang="en-US" sz="1800" dirty="0">
                        <a:effectLst/>
                      </a:endParaRPr>
                    </a:p>
                  </a:txBody>
                  <a:tcPr/>
                </a:tc>
                <a:extLst>
                  <a:ext uri="{0D108BD9-81ED-4DB2-BD59-A6C34878D82A}">
                    <a16:rowId xmlns:a16="http://schemas.microsoft.com/office/drawing/2014/main" val="1826728197"/>
                  </a:ext>
                </a:extLst>
              </a:tr>
              <a:tr h="3186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rPr>
                        <a:t>Run scheduled tasks</a:t>
                      </a:r>
                      <a:endParaRPr lang="en-US" sz="18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Execute code at </a:t>
                      </a:r>
                      <a:r>
                        <a:rPr lang="en-US" sz="1800" u="none" strike="noStrike" dirty="0">
                          <a:effectLst/>
                        </a:rPr>
                        <a:t>set times</a:t>
                      </a:r>
                      <a:endParaRPr lang="en-US" sz="1800" dirty="0">
                        <a:effectLst/>
                      </a:endParaRPr>
                    </a:p>
                  </a:txBody>
                  <a:tcPr/>
                </a:tc>
                <a:extLst>
                  <a:ext uri="{0D108BD9-81ED-4DB2-BD59-A6C34878D82A}">
                    <a16:rowId xmlns:a16="http://schemas.microsoft.com/office/drawing/2014/main" val="3255329603"/>
                  </a:ext>
                </a:extLst>
              </a:tr>
              <a:tr h="5575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rPr>
                        <a:t>Create reliable message queue systems</a:t>
                      </a:r>
                      <a:endParaRPr lang="en-US" sz="18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Process message queues using </a:t>
                      </a:r>
                      <a:r>
                        <a:rPr lang="en-US" sz="1800" u="none" strike="noStrike" dirty="0">
                          <a:effectLst/>
                        </a:rPr>
                        <a:t>Queue Storage</a:t>
                      </a:r>
                      <a:r>
                        <a:rPr lang="en-US" sz="1800" dirty="0">
                          <a:effectLst/>
                        </a:rPr>
                        <a:t>, </a:t>
                      </a:r>
                      <a:r>
                        <a:rPr lang="en-US" sz="1800" u="none" strike="noStrike" dirty="0">
                          <a:effectLst/>
                        </a:rPr>
                        <a:t>Service Bus</a:t>
                      </a:r>
                      <a:r>
                        <a:rPr lang="en-US" sz="1800" dirty="0">
                          <a:effectLst/>
                        </a:rPr>
                        <a:t>, or </a:t>
                      </a:r>
                      <a:r>
                        <a:rPr lang="en-US" sz="1800" u="none" strike="noStrike" dirty="0">
                          <a:effectLst/>
                        </a:rPr>
                        <a:t>Event Hubs</a:t>
                      </a:r>
                      <a:endParaRPr lang="en-US" sz="1800" dirty="0">
                        <a:effectLst/>
                      </a:endParaRPr>
                    </a:p>
                  </a:txBody>
                  <a:tcPr/>
                </a:tc>
                <a:extLst>
                  <a:ext uri="{0D108BD9-81ED-4DB2-BD59-A6C34878D82A}">
                    <a16:rowId xmlns:a16="http://schemas.microsoft.com/office/drawing/2014/main" val="4013183832"/>
                  </a:ext>
                </a:extLst>
              </a:tr>
              <a:tr h="3186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rPr>
                        <a:t>Analyze IoT data streams</a:t>
                      </a:r>
                      <a:endParaRPr lang="en-US" sz="18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Collect and process </a:t>
                      </a:r>
                      <a:r>
                        <a:rPr lang="en-US" sz="1800" u="none" strike="noStrike" dirty="0">
                          <a:effectLst/>
                        </a:rPr>
                        <a:t>data from IoT devices</a:t>
                      </a:r>
                      <a:endParaRPr lang="en-US" sz="1800" dirty="0">
                        <a:effectLst/>
                      </a:endParaRPr>
                    </a:p>
                  </a:txBody>
                  <a:tcPr/>
                </a:tc>
                <a:extLst>
                  <a:ext uri="{0D108BD9-81ED-4DB2-BD59-A6C34878D82A}">
                    <a16:rowId xmlns:a16="http://schemas.microsoft.com/office/drawing/2014/main" val="3327290085"/>
                  </a:ext>
                </a:extLst>
              </a:tr>
              <a:tr h="5575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rPr>
                        <a:t>Process data in real time</a:t>
                      </a:r>
                      <a:endParaRPr lang="en-US" sz="18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Use </a:t>
                      </a:r>
                      <a:r>
                        <a:rPr lang="en-US" sz="1800" u="sng" dirty="0">
                          <a:effectLst/>
                        </a:rPr>
                        <a:t>Functions and SignalR</a:t>
                      </a:r>
                      <a:r>
                        <a:rPr lang="en-US" sz="1800" dirty="0">
                          <a:effectLst/>
                        </a:rPr>
                        <a:t> to respond to data in the moment</a:t>
                      </a:r>
                    </a:p>
                  </a:txBody>
                  <a:tcPr/>
                </a:tc>
                <a:extLst>
                  <a:ext uri="{0D108BD9-81ED-4DB2-BD59-A6C34878D82A}">
                    <a16:rowId xmlns:a16="http://schemas.microsoft.com/office/drawing/2014/main" val="2617894085"/>
                  </a:ext>
                </a:extLst>
              </a:tr>
            </a:tbl>
          </a:graphicData>
        </a:graphic>
      </p:graphicFrame>
    </p:spTree>
    <p:extLst>
      <p:ext uri="{BB962C8B-B14F-4D97-AF65-F5344CB8AC3E}">
        <p14:creationId xmlns:p14="http://schemas.microsoft.com/office/powerpoint/2010/main" val="3096929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16862A-D75B-4E73-A0C5-7A6320D11338}"/>
              </a:ext>
            </a:extLst>
          </p:cNvPr>
          <p:cNvPicPr>
            <a:picLocks noChangeAspect="1"/>
          </p:cNvPicPr>
          <p:nvPr/>
        </p:nvPicPr>
        <p:blipFill rotWithShape="1">
          <a:blip r:embed="rId2"/>
          <a:srcRect b="49025"/>
          <a:stretch/>
        </p:blipFill>
        <p:spPr>
          <a:xfrm>
            <a:off x="1171464" y="0"/>
            <a:ext cx="9428722" cy="6299483"/>
          </a:xfrm>
          <a:prstGeom prst="rect">
            <a:avLst/>
          </a:prstGeom>
        </p:spPr>
      </p:pic>
    </p:spTree>
    <p:extLst>
      <p:ext uri="{BB962C8B-B14F-4D97-AF65-F5344CB8AC3E}">
        <p14:creationId xmlns:p14="http://schemas.microsoft.com/office/powerpoint/2010/main" val="3771307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2E0969-8FAB-4265-9589-A90E705597FE}"/>
              </a:ext>
            </a:extLst>
          </p:cNvPr>
          <p:cNvPicPr>
            <a:picLocks noChangeAspect="1"/>
          </p:cNvPicPr>
          <p:nvPr/>
        </p:nvPicPr>
        <p:blipFill rotWithShape="1">
          <a:blip r:embed="rId2"/>
          <a:srcRect t="50000" r="5591"/>
          <a:stretch/>
        </p:blipFill>
        <p:spPr>
          <a:xfrm>
            <a:off x="1250572" y="609835"/>
            <a:ext cx="9131677" cy="6054413"/>
          </a:xfrm>
          <a:prstGeom prst="rect">
            <a:avLst/>
          </a:prstGeom>
        </p:spPr>
      </p:pic>
      <p:pic>
        <p:nvPicPr>
          <p:cNvPr id="5" name="Picture 4">
            <a:extLst>
              <a:ext uri="{FF2B5EF4-FFF2-40B4-BE49-F238E27FC236}">
                <a16:creationId xmlns:a16="http://schemas.microsoft.com/office/drawing/2014/main" id="{4D7FFA8D-9FE6-426F-AFA6-1716351AD08F}"/>
              </a:ext>
            </a:extLst>
          </p:cNvPr>
          <p:cNvPicPr>
            <a:picLocks noChangeAspect="1"/>
          </p:cNvPicPr>
          <p:nvPr/>
        </p:nvPicPr>
        <p:blipFill rotWithShape="1">
          <a:blip r:embed="rId2"/>
          <a:srcRect t="6971" r="5591" b="90279"/>
          <a:stretch/>
        </p:blipFill>
        <p:spPr>
          <a:xfrm>
            <a:off x="1250572" y="373731"/>
            <a:ext cx="9131677" cy="333029"/>
          </a:xfrm>
          <a:prstGeom prst="rect">
            <a:avLst/>
          </a:prstGeom>
        </p:spPr>
      </p:pic>
    </p:spTree>
    <p:extLst>
      <p:ext uri="{BB962C8B-B14F-4D97-AF65-F5344CB8AC3E}">
        <p14:creationId xmlns:p14="http://schemas.microsoft.com/office/powerpoint/2010/main" val="8940438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B096E-6694-44C5-AFDD-CBB6E4B2F243}"/>
              </a:ext>
            </a:extLst>
          </p:cNvPr>
          <p:cNvSpPr>
            <a:spLocks noGrp="1"/>
          </p:cNvSpPr>
          <p:nvPr>
            <p:ph type="title"/>
          </p:nvPr>
        </p:nvSpPr>
        <p:spPr/>
        <p:txBody>
          <a:bodyPr/>
          <a:lstStyle/>
          <a:p>
            <a:r>
              <a:rPr lang="en-US" b="1" dirty="0"/>
              <a:t>Azure Functions</a:t>
            </a:r>
          </a:p>
        </p:txBody>
      </p:sp>
      <p:sp>
        <p:nvSpPr>
          <p:cNvPr id="3" name="Content Placeholder 2">
            <a:extLst>
              <a:ext uri="{FF2B5EF4-FFF2-40B4-BE49-F238E27FC236}">
                <a16:creationId xmlns:a16="http://schemas.microsoft.com/office/drawing/2014/main" id="{BA1F740D-B6DD-49D5-B4F8-6B14A08824F0}"/>
              </a:ext>
            </a:extLst>
          </p:cNvPr>
          <p:cNvSpPr>
            <a:spLocks noGrp="1"/>
          </p:cNvSpPr>
          <p:nvPr>
            <p:ph idx="1"/>
          </p:nvPr>
        </p:nvSpPr>
        <p:spPr>
          <a:xfrm>
            <a:off x="1097280" y="1845734"/>
            <a:ext cx="10058400" cy="4433146"/>
          </a:xfrm>
        </p:spPr>
        <p:txBody>
          <a:bodyPr>
            <a:normAutofit fontScale="85000" lnSpcReduction="20000"/>
          </a:bodyPr>
          <a:lstStyle/>
          <a:p>
            <a:r>
              <a:rPr lang="en-US" b="0" i="0" dirty="0">
                <a:solidFill>
                  <a:srgbClr val="171717"/>
                </a:solidFill>
                <a:effectLst/>
                <a:latin typeface="Segoe UI" panose="020B0502040204020203" pitchFamily="34" charset="0"/>
              </a:rPr>
              <a:t>As you build your functions, you have the following options and resources available:</a:t>
            </a:r>
          </a:p>
          <a:p>
            <a:endParaRPr lang="en-US" b="1" i="0" dirty="0">
              <a:solidFill>
                <a:srgbClr val="171717"/>
              </a:solidFill>
              <a:effectLst/>
              <a:latin typeface="Segoe UI" panose="020B0502040204020203" pitchFamily="34" charset="0"/>
            </a:endParaRPr>
          </a:p>
          <a:p>
            <a:r>
              <a:rPr lang="en-US" b="1" i="0" dirty="0">
                <a:solidFill>
                  <a:srgbClr val="171717"/>
                </a:solidFill>
                <a:effectLst/>
                <a:latin typeface="Segoe UI" panose="020B0502040204020203" pitchFamily="34" charset="0"/>
              </a:rPr>
              <a:t>Use your preferred language</a:t>
            </a:r>
            <a:r>
              <a:rPr lang="en-US" b="0" i="0" dirty="0">
                <a:solidFill>
                  <a:srgbClr val="171717"/>
                </a:solidFill>
                <a:effectLst/>
                <a:latin typeface="Segoe UI" panose="020B0502040204020203" pitchFamily="34" charset="0"/>
              </a:rPr>
              <a:t>: Write functions in </a:t>
            </a:r>
            <a:r>
              <a:rPr lang="en-US" b="0" i="0" u="none" strike="noStrike" dirty="0">
                <a:solidFill>
                  <a:srgbClr val="171717"/>
                </a:solidFill>
                <a:effectLst/>
                <a:latin typeface="Segoe UI" panose="020B0502040204020203" pitchFamily="34" charset="0"/>
              </a:rPr>
              <a:t>C#, Java, JavaScript, PowerShell, or Python</a:t>
            </a:r>
            <a:r>
              <a:rPr lang="en-US" b="0" i="0" dirty="0">
                <a:solidFill>
                  <a:srgbClr val="171717"/>
                </a:solidFill>
                <a:effectLst/>
                <a:latin typeface="Segoe UI" panose="020B0502040204020203" pitchFamily="34" charset="0"/>
              </a:rPr>
              <a:t>, or use </a:t>
            </a:r>
          </a:p>
          <a:p>
            <a:r>
              <a:rPr lang="en-US" b="0" i="0" dirty="0">
                <a:solidFill>
                  <a:srgbClr val="171717"/>
                </a:solidFill>
                <a:effectLst/>
                <a:latin typeface="Segoe UI" panose="020B0502040204020203" pitchFamily="34" charset="0"/>
              </a:rPr>
              <a:t>a </a:t>
            </a:r>
            <a:r>
              <a:rPr lang="en-US" b="0" i="0" u="none" strike="noStrike" dirty="0">
                <a:solidFill>
                  <a:srgbClr val="171717"/>
                </a:solidFill>
                <a:effectLst/>
                <a:latin typeface="Segoe UI" panose="020B0502040204020203" pitchFamily="34" charset="0"/>
              </a:rPr>
              <a:t>custom handler</a:t>
            </a:r>
            <a:r>
              <a:rPr lang="en-US" b="0" i="0" dirty="0">
                <a:solidFill>
                  <a:srgbClr val="171717"/>
                </a:solidFill>
                <a:effectLst/>
                <a:latin typeface="Segoe UI" panose="020B0502040204020203" pitchFamily="34" charset="0"/>
              </a:rPr>
              <a:t> to use virtually any other language.</a:t>
            </a:r>
          </a:p>
          <a:p>
            <a:endParaRPr lang="en-US" b="1" i="0" dirty="0">
              <a:solidFill>
                <a:srgbClr val="171717"/>
              </a:solidFill>
              <a:effectLst/>
              <a:latin typeface="Segoe UI" panose="020B0502040204020203" pitchFamily="34" charset="0"/>
            </a:endParaRPr>
          </a:p>
          <a:p>
            <a:r>
              <a:rPr lang="en-US" b="1" i="0" dirty="0">
                <a:solidFill>
                  <a:srgbClr val="171717"/>
                </a:solidFill>
                <a:effectLst/>
                <a:latin typeface="Segoe UI" panose="020B0502040204020203" pitchFamily="34" charset="0"/>
              </a:rPr>
              <a:t>Automate deployment</a:t>
            </a:r>
            <a:r>
              <a:rPr lang="en-US" b="0" i="0" dirty="0">
                <a:solidFill>
                  <a:srgbClr val="171717"/>
                </a:solidFill>
                <a:effectLst/>
                <a:latin typeface="Segoe UI" panose="020B0502040204020203" pitchFamily="34" charset="0"/>
              </a:rPr>
              <a:t>: From a tools-based approach to using external pipelines, there's a </a:t>
            </a:r>
            <a:r>
              <a:rPr lang="en-US" b="0" i="0" u="none" strike="noStrike" dirty="0">
                <a:solidFill>
                  <a:srgbClr val="171717"/>
                </a:solidFill>
                <a:effectLst/>
                <a:latin typeface="Segoe UI" panose="020B0502040204020203" pitchFamily="34" charset="0"/>
              </a:rPr>
              <a:t>myriad of </a:t>
            </a:r>
          </a:p>
          <a:p>
            <a:r>
              <a:rPr lang="en-US" b="0" i="0" u="none" strike="noStrike" dirty="0">
                <a:solidFill>
                  <a:srgbClr val="171717"/>
                </a:solidFill>
                <a:effectLst/>
                <a:latin typeface="Segoe UI" panose="020B0502040204020203" pitchFamily="34" charset="0"/>
              </a:rPr>
              <a:t>deployment options</a:t>
            </a:r>
            <a:r>
              <a:rPr lang="en-US" b="0" i="0" dirty="0">
                <a:solidFill>
                  <a:srgbClr val="171717"/>
                </a:solidFill>
                <a:effectLst/>
                <a:latin typeface="Segoe UI" panose="020B0502040204020203" pitchFamily="34" charset="0"/>
              </a:rPr>
              <a:t> available.</a:t>
            </a:r>
          </a:p>
          <a:p>
            <a:endParaRPr lang="en-US" b="1" i="0" dirty="0">
              <a:solidFill>
                <a:srgbClr val="171717"/>
              </a:solidFill>
              <a:effectLst/>
              <a:latin typeface="Segoe UI" panose="020B0502040204020203" pitchFamily="34" charset="0"/>
            </a:endParaRPr>
          </a:p>
          <a:p>
            <a:r>
              <a:rPr lang="en-US" b="1" i="0" dirty="0">
                <a:solidFill>
                  <a:srgbClr val="171717"/>
                </a:solidFill>
                <a:effectLst/>
                <a:latin typeface="Segoe UI" panose="020B0502040204020203" pitchFamily="34" charset="0"/>
              </a:rPr>
              <a:t>Troubleshoot a function</a:t>
            </a:r>
            <a:r>
              <a:rPr lang="en-US" b="0" i="0" dirty="0">
                <a:solidFill>
                  <a:srgbClr val="171717"/>
                </a:solidFill>
                <a:effectLst/>
                <a:latin typeface="Segoe UI" panose="020B0502040204020203" pitchFamily="34" charset="0"/>
              </a:rPr>
              <a:t>: Use </a:t>
            </a:r>
            <a:r>
              <a:rPr lang="en-US" b="0" i="0" u="none" strike="noStrike" dirty="0">
                <a:solidFill>
                  <a:srgbClr val="171717"/>
                </a:solidFill>
                <a:effectLst/>
                <a:latin typeface="Segoe UI" panose="020B0502040204020203" pitchFamily="34" charset="0"/>
              </a:rPr>
              <a:t>monitoring tools</a:t>
            </a:r>
            <a:r>
              <a:rPr lang="en-US" b="0" i="0" dirty="0">
                <a:solidFill>
                  <a:srgbClr val="171717"/>
                </a:solidFill>
                <a:effectLst/>
                <a:latin typeface="Segoe UI" panose="020B0502040204020203" pitchFamily="34" charset="0"/>
              </a:rPr>
              <a:t> and </a:t>
            </a:r>
            <a:r>
              <a:rPr lang="en-US" b="0" i="0" u="none" strike="noStrike" dirty="0">
                <a:solidFill>
                  <a:srgbClr val="171717"/>
                </a:solidFill>
                <a:effectLst/>
                <a:latin typeface="Segoe UI" panose="020B0502040204020203" pitchFamily="34" charset="0"/>
              </a:rPr>
              <a:t>testing strategies</a:t>
            </a:r>
            <a:r>
              <a:rPr lang="en-US" b="0" i="0" dirty="0">
                <a:solidFill>
                  <a:srgbClr val="171717"/>
                </a:solidFill>
                <a:effectLst/>
                <a:latin typeface="Segoe UI" panose="020B0502040204020203" pitchFamily="34" charset="0"/>
              </a:rPr>
              <a:t> to gain insights into your apps.</a:t>
            </a:r>
          </a:p>
          <a:p>
            <a:endParaRPr lang="en-US" b="1" i="0" dirty="0">
              <a:solidFill>
                <a:srgbClr val="171717"/>
              </a:solidFill>
              <a:effectLst/>
              <a:latin typeface="Segoe UI" panose="020B0502040204020203" pitchFamily="34" charset="0"/>
            </a:endParaRPr>
          </a:p>
          <a:p>
            <a:r>
              <a:rPr lang="en-US" b="1" i="0" dirty="0">
                <a:solidFill>
                  <a:srgbClr val="171717"/>
                </a:solidFill>
                <a:effectLst/>
                <a:latin typeface="Segoe UI" panose="020B0502040204020203" pitchFamily="34" charset="0"/>
              </a:rPr>
              <a:t>Flexible pricing options</a:t>
            </a:r>
            <a:r>
              <a:rPr lang="en-US" b="0" i="0" dirty="0">
                <a:solidFill>
                  <a:srgbClr val="171717"/>
                </a:solidFill>
                <a:effectLst/>
                <a:latin typeface="Segoe UI" panose="020B0502040204020203" pitchFamily="34" charset="0"/>
              </a:rPr>
              <a:t>: With the </a:t>
            </a:r>
            <a:r>
              <a:rPr lang="en-US" b="0" i="0" u="none" strike="noStrike" dirty="0">
                <a:solidFill>
                  <a:srgbClr val="171717"/>
                </a:solidFill>
                <a:effectLst/>
                <a:latin typeface="Segoe UI" panose="020B0502040204020203" pitchFamily="34" charset="0"/>
              </a:rPr>
              <a:t>Consumption</a:t>
            </a:r>
            <a:r>
              <a:rPr lang="en-US" b="0" i="0" dirty="0">
                <a:solidFill>
                  <a:srgbClr val="171717"/>
                </a:solidFill>
                <a:effectLst/>
                <a:latin typeface="Segoe UI" panose="020B0502040204020203" pitchFamily="34" charset="0"/>
              </a:rPr>
              <a:t> plan, you only pay while your functions are running, while </a:t>
            </a:r>
          </a:p>
          <a:p>
            <a:r>
              <a:rPr lang="en-US" b="0" i="0" dirty="0">
                <a:solidFill>
                  <a:srgbClr val="171717"/>
                </a:solidFill>
                <a:effectLst/>
                <a:latin typeface="Segoe UI" panose="020B0502040204020203" pitchFamily="34" charset="0"/>
              </a:rPr>
              <a:t>the </a:t>
            </a:r>
            <a:r>
              <a:rPr lang="en-US" b="0" i="0" u="none" strike="noStrike" dirty="0">
                <a:solidFill>
                  <a:srgbClr val="171717"/>
                </a:solidFill>
                <a:effectLst/>
                <a:latin typeface="Segoe UI" panose="020B0502040204020203" pitchFamily="34" charset="0"/>
              </a:rPr>
              <a:t>Premium</a:t>
            </a:r>
            <a:r>
              <a:rPr lang="en-US" b="0" i="0" dirty="0">
                <a:solidFill>
                  <a:srgbClr val="171717"/>
                </a:solidFill>
                <a:effectLst/>
                <a:latin typeface="Segoe UI" panose="020B0502040204020203" pitchFamily="34" charset="0"/>
              </a:rPr>
              <a:t> and </a:t>
            </a:r>
            <a:r>
              <a:rPr lang="en-US" b="0" i="0" u="none" strike="noStrike" dirty="0">
                <a:solidFill>
                  <a:srgbClr val="171717"/>
                </a:solidFill>
                <a:effectLst/>
                <a:latin typeface="Segoe UI" panose="020B0502040204020203" pitchFamily="34" charset="0"/>
              </a:rPr>
              <a:t>App Service</a:t>
            </a:r>
            <a:r>
              <a:rPr lang="en-US" b="0" i="0" dirty="0">
                <a:solidFill>
                  <a:srgbClr val="171717"/>
                </a:solidFill>
                <a:effectLst/>
                <a:latin typeface="Segoe UI" panose="020B0502040204020203" pitchFamily="34" charset="0"/>
              </a:rPr>
              <a:t> plans offer features for specialized needs.</a:t>
            </a:r>
          </a:p>
          <a:p>
            <a:endParaRPr lang="en-US" dirty="0"/>
          </a:p>
        </p:txBody>
      </p:sp>
    </p:spTree>
    <p:extLst>
      <p:ext uri="{BB962C8B-B14F-4D97-AF65-F5344CB8AC3E}">
        <p14:creationId xmlns:p14="http://schemas.microsoft.com/office/powerpoint/2010/main" val="10758365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019AD-A64D-4F3B-BC51-7ECCC4B3AA29}"/>
              </a:ext>
            </a:extLst>
          </p:cNvPr>
          <p:cNvSpPr>
            <a:spLocks noGrp="1"/>
          </p:cNvSpPr>
          <p:nvPr>
            <p:ph type="ctrTitle"/>
          </p:nvPr>
        </p:nvSpPr>
        <p:spPr/>
        <p:txBody>
          <a:bodyPr/>
          <a:lstStyle/>
          <a:p>
            <a:pPr algn="ctr"/>
            <a:r>
              <a:rPr lang="en-US" b="1" dirty="0"/>
              <a:t>Durable Functions</a:t>
            </a:r>
          </a:p>
        </p:txBody>
      </p:sp>
    </p:spTree>
    <p:extLst>
      <p:ext uri="{BB962C8B-B14F-4D97-AF65-F5344CB8AC3E}">
        <p14:creationId xmlns:p14="http://schemas.microsoft.com/office/powerpoint/2010/main" val="15139989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
            <a:extLst>
              <a:ext uri="{FF2B5EF4-FFF2-40B4-BE49-F238E27FC236}">
                <a16:creationId xmlns:a16="http://schemas.microsoft.com/office/drawing/2014/main" id="{0A5C4915-D33C-4846-9003-CE0020AA428E}"/>
              </a:ext>
            </a:extLst>
          </p:cNvPr>
          <p:cNvSpPr txBox="1">
            <a:spLocks/>
          </p:cNvSpPr>
          <p:nvPr/>
        </p:nvSpPr>
        <p:spPr>
          <a:xfrm>
            <a:off x="269241" y="233143"/>
            <a:ext cx="11655840" cy="899537"/>
          </a:xfrm>
          <a:prstGeom prst="rect">
            <a:avLst/>
          </a:prstGeom>
        </p:spPr>
        <p:txBody>
          <a:bodyPr vert="horz" wrap="square" lIns="143428" tIns="89642" rIns="143428" bIns="89642" rtlCol="0" anchor="t">
            <a:noAutofit/>
          </a:bodyPr>
          <a:lstStyle>
            <a:lvl1pPr algn="l" defTabSz="932384" rtl="0" eaLnBrk="1" latinLnBrk="0" hangingPunct="1">
              <a:lnSpc>
                <a:spcPct val="90000"/>
              </a:lnSpc>
              <a:spcBef>
                <a:spcPct val="0"/>
              </a:spcBef>
              <a:buNone/>
              <a:defRPr lang="en-US" sz="4798" b="0" kern="1200" cap="none" spc="-102" baseline="0">
                <a:ln w="3175">
                  <a:noFill/>
                </a:ln>
                <a:solidFill>
                  <a:schemeClr val="bg1"/>
                </a:solidFill>
                <a:effectLst/>
                <a:latin typeface="+mj-lt"/>
                <a:ea typeface="+mn-ea"/>
                <a:cs typeface="Segoe UI" pitchFamily="34" charset="0"/>
              </a:defRPr>
            </a:lvl1pPr>
          </a:lstStyle>
          <a:p>
            <a:pPr marL="0" marR="0" lvl="0" indent="0" algn="ctr" defTabSz="914016" rtl="0" eaLnBrk="1" fontAlgn="auto" latinLnBrk="0" hangingPunct="1">
              <a:lnSpc>
                <a:spcPct val="90000"/>
              </a:lnSpc>
              <a:spcBef>
                <a:spcPct val="0"/>
              </a:spcBef>
              <a:spcAft>
                <a:spcPts val="0"/>
              </a:spcAft>
              <a:buClrTx/>
              <a:buSzTx/>
              <a:buFontTx/>
              <a:buNone/>
              <a:tabLst/>
              <a:defRPr/>
            </a:pPr>
            <a:endParaRPr kumimoji="0" lang="en-US" sz="4703" b="1" i="0" u="none" strike="noStrike" kern="1200" cap="none" spc="-100" normalizeH="0" baseline="0" noProof="0" dirty="0">
              <a:ln w="3175">
                <a:noFill/>
              </a:ln>
              <a:solidFill>
                <a:srgbClr val="FFFFFF"/>
              </a:solidFill>
              <a:effectLst/>
              <a:uLnTx/>
              <a:uFillTx/>
              <a:latin typeface="Segoe UI Light"/>
              <a:ea typeface="+mn-ea"/>
              <a:cs typeface="Segoe UI" pitchFamily="34" charset="0"/>
            </a:endParaRPr>
          </a:p>
        </p:txBody>
      </p:sp>
      <p:pic>
        <p:nvPicPr>
          <p:cNvPr id="88" name="Picture 87"/>
          <p:cNvPicPr>
            <a:picLocks noChangeAspect="1"/>
          </p:cNvPicPr>
          <p:nvPr/>
        </p:nvPicPr>
        <p:blipFill rotWithShape="1">
          <a:blip r:embed="rId3"/>
          <a:srcRect r="66712" b="50252"/>
          <a:stretch/>
        </p:blipFill>
        <p:spPr>
          <a:xfrm>
            <a:off x="452003" y="1282221"/>
            <a:ext cx="3819198" cy="2409427"/>
          </a:xfrm>
          <a:prstGeom prst="rect">
            <a:avLst/>
          </a:prstGeom>
        </p:spPr>
      </p:pic>
      <p:pic>
        <p:nvPicPr>
          <p:cNvPr id="91" name="Picture 90"/>
          <p:cNvPicPr>
            <a:picLocks noChangeAspect="1"/>
          </p:cNvPicPr>
          <p:nvPr/>
        </p:nvPicPr>
        <p:blipFill rotWithShape="1">
          <a:blip r:embed="rId3"/>
          <a:srcRect t="49530" r="66528"/>
          <a:stretch/>
        </p:blipFill>
        <p:spPr>
          <a:xfrm>
            <a:off x="452004" y="3681102"/>
            <a:ext cx="3840290" cy="2444425"/>
          </a:xfrm>
          <a:prstGeom prst="rect">
            <a:avLst/>
          </a:prstGeom>
        </p:spPr>
      </p:pic>
      <p:pic>
        <p:nvPicPr>
          <p:cNvPr id="93" name="Picture 92"/>
          <p:cNvPicPr>
            <a:picLocks noChangeAspect="1"/>
          </p:cNvPicPr>
          <p:nvPr/>
        </p:nvPicPr>
        <p:blipFill rotWithShape="1">
          <a:blip r:embed="rId3"/>
          <a:srcRect l="33104" r="33620" b="49817"/>
          <a:stretch/>
        </p:blipFill>
        <p:spPr>
          <a:xfrm>
            <a:off x="4250110" y="1282221"/>
            <a:ext cx="3817715" cy="2430520"/>
          </a:xfrm>
          <a:prstGeom prst="rect">
            <a:avLst/>
          </a:prstGeom>
        </p:spPr>
      </p:pic>
      <p:pic>
        <p:nvPicPr>
          <p:cNvPr id="94" name="Picture 93"/>
          <p:cNvPicPr>
            <a:picLocks noChangeAspect="1"/>
          </p:cNvPicPr>
          <p:nvPr/>
        </p:nvPicPr>
        <p:blipFill rotWithShape="1">
          <a:blip r:embed="rId3"/>
          <a:srcRect l="33196" t="49748" r="33436"/>
          <a:stretch/>
        </p:blipFill>
        <p:spPr>
          <a:xfrm>
            <a:off x="8077048" y="3706844"/>
            <a:ext cx="3828261" cy="2433880"/>
          </a:xfrm>
          <a:prstGeom prst="rect">
            <a:avLst/>
          </a:prstGeom>
        </p:spPr>
      </p:pic>
      <p:pic>
        <p:nvPicPr>
          <p:cNvPr id="95" name="Picture 94"/>
          <p:cNvPicPr>
            <a:picLocks noChangeAspect="1"/>
          </p:cNvPicPr>
          <p:nvPr/>
        </p:nvPicPr>
        <p:blipFill rotWithShape="1">
          <a:blip r:embed="rId3"/>
          <a:srcRect l="66380" b="49817"/>
          <a:stretch/>
        </p:blipFill>
        <p:spPr>
          <a:xfrm>
            <a:off x="4292294" y="3681102"/>
            <a:ext cx="3857257" cy="2430520"/>
          </a:xfrm>
          <a:prstGeom prst="rect">
            <a:avLst/>
          </a:prstGeom>
        </p:spPr>
      </p:pic>
      <p:pic>
        <p:nvPicPr>
          <p:cNvPr id="96" name="Picture 95"/>
          <p:cNvPicPr>
            <a:picLocks noChangeAspect="1"/>
          </p:cNvPicPr>
          <p:nvPr/>
        </p:nvPicPr>
        <p:blipFill rotWithShape="1">
          <a:blip r:embed="rId3"/>
          <a:srcRect l="66288" t="49965"/>
          <a:stretch/>
        </p:blipFill>
        <p:spPr>
          <a:xfrm>
            <a:off x="8057278" y="1312613"/>
            <a:ext cx="3867803" cy="2423333"/>
          </a:xfrm>
          <a:prstGeom prst="rect">
            <a:avLst/>
          </a:prstGeom>
        </p:spPr>
      </p:pic>
    </p:spTree>
    <p:extLst>
      <p:ext uri="{BB962C8B-B14F-4D97-AF65-F5344CB8AC3E}">
        <p14:creationId xmlns:p14="http://schemas.microsoft.com/office/powerpoint/2010/main" val="1143416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EAE94E-849E-49C5-84E3-A6E172E0FA88}"/>
              </a:ext>
            </a:extLst>
          </p:cNvPr>
          <p:cNvSpPr>
            <a:spLocks noGrp="1"/>
          </p:cNvSpPr>
          <p:nvPr>
            <p:ph type="title"/>
          </p:nvPr>
        </p:nvSpPr>
        <p:spPr/>
        <p:txBody>
          <a:bodyPr/>
          <a:lstStyle/>
          <a:p>
            <a:pPr algn="ctr"/>
            <a:r>
              <a:rPr lang="en-US" dirty="0"/>
              <a:t>Fin.</a:t>
            </a:r>
          </a:p>
        </p:txBody>
      </p:sp>
    </p:spTree>
    <p:extLst>
      <p:ext uri="{BB962C8B-B14F-4D97-AF65-F5344CB8AC3E}">
        <p14:creationId xmlns:p14="http://schemas.microsoft.com/office/powerpoint/2010/main" val="5878244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B527-8687-4640-9FFE-FD555931098C}"/>
              </a:ext>
            </a:extLst>
          </p:cNvPr>
          <p:cNvSpPr>
            <a:spLocks noGrp="1"/>
          </p:cNvSpPr>
          <p:nvPr>
            <p:ph type="ctrTitle"/>
          </p:nvPr>
        </p:nvSpPr>
        <p:spPr/>
        <p:txBody>
          <a:bodyPr>
            <a:normAutofit/>
          </a:bodyPr>
          <a:lstStyle/>
          <a:p>
            <a:pPr algn="ctr"/>
            <a:r>
              <a:rPr lang="en-US" sz="6000" dirty="0"/>
              <a:t>Azure Functions</a:t>
            </a:r>
          </a:p>
        </p:txBody>
      </p:sp>
      <p:sp>
        <p:nvSpPr>
          <p:cNvPr id="3" name="Subtitle 2">
            <a:extLst>
              <a:ext uri="{FF2B5EF4-FFF2-40B4-BE49-F238E27FC236}">
                <a16:creationId xmlns:a16="http://schemas.microsoft.com/office/drawing/2014/main" id="{4153FB99-E02A-4F6C-8B10-D860A567D67F}"/>
              </a:ext>
            </a:extLst>
          </p:cNvPr>
          <p:cNvSpPr>
            <a:spLocks noGrp="1"/>
          </p:cNvSpPr>
          <p:nvPr>
            <p:ph type="subTitle" idx="1"/>
          </p:nvPr>
        </p:nvSpPr>
        <p:spPr/>
        <p:txBody>
          <a:bodyPr/>
          <a:lstStyle/>
          <a:p>
            <a:pPr algn="ctr"/>
            <a:endParaRPr lang="en-US" dirty="0"/>
          </a:p>
        </p:txBody>
      </p:sp>
    </p:spTree>
    <p:extLst>
      <p:ext uri="{BB962C8B-B14F-4D97-AF65-F5344CB8AC3E}">
        <p14:creationId xmlns:p14="http://schemas.microsoft.com/office/powerpoint/2010/main" val="9539062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F8A34-DC0D-4B49-A44B-4FB84A554CD8}"/>
              </a:ext>
            </a:extLst>
          </p:cNvPr>
          <p:cNvSpPr>
            <a:spLocks noGrp="1"/>
          </p:cNvSpPr>
          <p:nvPr>
            <p:ph type="title"/>
          </p:nvPr>
        </p:nvSpPr>
        <p:spPr/>
        <p:txBody>
          <a:bodyPr/>
          <a:lstStyle/>
          <a:p>
            <a:r>
              <a:rPr lang="en-US" b="1" dirty="0"/>
              <a:t>Infrastructure as a Service (IaaS)</a:t>
            </a:r>
            <a:endParaRPr lang="en-US" dirty="0"/>
          </a:p>
        </p:txBody>
      </p:sp>
      <p:sp>
        <p:nvSpPr>
          <p:cNvPr id="3" name="Content Placeholder 2">
            <a:extLst>
              <a:ext uri="{FF2B5EF4-FFF2-40B4-BE49-F238E27FC236}">
                <a16:creationId xmlns:a16="http://schemas.microsoft.com/office/drawing/2014/main" id="{87904CEA-F3D6-47B4-B675-EC117259D600}"/>
              </a:ext>
            </a:extLst>
          </p:cNvPr>
          <p:cNvSpPr>
            <a:spLocks noGrp="1"/>
          </p:cNvSpPr>
          <p:nvPr>
            <p:ph idx="1"/>
          </p:nvPr>
        </p:nvSpPr>
        <p:spPr/>
        <p:txBody>
          <a:bodyPr/>
          <a:lstStyle/>
          <a:p>
            <a:r>
              <a:rPr lang="en-US" dirty="0"/>
              <a:t>It provides only a base infrastructure (Virtual machine, Software Define Network, Storage attached). End user have to configure and manage platform and environment, deploy applications on it.</a:t>
            </a:r>
          </a:p>
          <a:p>
            <a:endParaRPr lang="en-US" b="1" dirty="0"/>
          </a:p>
          <a:p>
            <a:r>
              <a:rPr lang="en-US" b="1" dirty="0"/>
              <a:t>AWS (EC2), GCP (CE), Microsoft Azure (VM) are examples of IaaS.</a:t>
            </a:r>
            <a:endParaRPr lang="en-US" dirty="0"/>
          </a:p>
        </p:txBody>
      </p:sp>
    </p:spTree>
    <p:extLst>
      <p:ext uri="{BB962C8B-B14F-4D97-AF65-F5344CB8AC3E}">
        <p14:creationId xmlns:p14="http://schemas.microsoft.com/office/powerpoint/2010/main" val="3279243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91923-4B0B-47F6-AF9E-F6458588748E}"/>
              </a:ext>
            </a:extLst>
          </p:cNvPr>
          <p:cNvSpPr>
            <a:spLocks noGrp="1"/>
          </p:cNvSpPr>
          <p:nvPr>
            <p:ph type="title"/>
          </p:nvPr>
        </p:nvSpPr>
        <p:spPr/>
        <p:txBody>
          <a:bodyPr/>
          <a:lstStyle/>
          <a:p>
            <a:r>
              <a:rPr lang="en-US" b="1" dirty="0"/>
              <a:t>Software as a Service (SaaS</a:t>
            </a:r>
            <a:r>
              <a:rPr lang="en-US" dirty="0"/>
              <a:t>)</a:t>
            </a:r>
          </a:p>
        </p:txBody>
      </p:sp>
      <p:sp>
        <p:nvSpPr>
          <p:cNvPr id="3" name="Content Placeholder 2">
            <a:extLst>
              <a:ext uri="{FF2B5EF4-FFF2-40B4-BE49-F238E27FC236}">
                <a16:creationId xmlns:a16="http://schemas.microsoft.com/office/drawing/2014/main" id="{E6A246DF-977A-45CF-ACDD-22AD7CF0DE14}"/>
              </a:ext>
            </a:extLst>
          </p:cNvPr>
          <p:cNvSpPr>
            <a:spLocks noGrp="1"/>
          </p:cNvSpPr>
          <p:nvPr>
            <p:ph idx="1"/>
          </p:nvPr>
        </p:nvSpPr>
        <p:spPr/>
        <p:txBody>
          <a:bodyPr/>
          <a:lstStyle/>
          <a:p>
            <a:r>
              <a:rPr lang="en-US" dirty="0"/>
              <a:t>It is sometimes called to as “on-demand software”. Typically accessed by users using a thin client via a web browser. In SaaS everything can be managed by vendors: applications, runtime, data, middleware, OSes, virtualization, servers, storage and networking, End users have to use it.</a:t>
            </a:r>
          </a:p>
          <a:p>
            <a:endParaRPr lang="en-US" b="1" dirty="0"/>
          </a:p>
          <a:p>
            <a:r>
              <a:rPr lang="en-US" b="1" dirty="0"/>
              <a:t>GMAIL</a:t>
            </a:r>
            <a:r>
              <a:rPr lang="en-US" dirty="0"/>
              <a:t> is Best example of SaaS. Google team managing everything just we have to use the application through any of client or in browsers. Other examples </a:t>
            </a:r>
            <a:r>
              <a:rPr lang="en-US" b="1" dirty="0"/>
              <a:t>SAP</a:t>
            </a:r>
            <a:r>
              <a:rPr lang="en-US" dirty="0"/>
              <a:t>, </a:t>
            </a:r>
            <a:r>
              <a:rPr lang="en-US" b="1" dirty="0"/>
              <a:t>Salesforce</a:t>
            </a:r>
            <a:r>
              <a:rPr lang="en-US" dirty="0"/>
              <a:t> .</a:t>
            </a:r>
          </a:p>
          <a:p>
            <a:endParaRPr lang="en-US" dirty="0"/>
          </a:p>
        </p:txBody>
      </p:sp>
    </p:spTree>
    <p:extLst>
      <p:ext uri="{BB962C8B-B14F-4D97-AF65-F5344CB8AC3E}">
        <p14:creationId xmlns:p14="http://schemas.microsoft.com/office/powerpoint/2010/main" val="3607938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B7C4F-2A82-42F8-8113-8C0B4ECA615D}"/>
              </a:ext>
            </a:extLst>
          </p:cNvPr>
          <p:cNvSpPr>
            <a:spLocks noGrp="1"/>
          </p:cNvSpPr>
          <p:nvPr>
            <p:ph type="title"/>
          </p:nvPr>
        </p:nvSpPr>
        <p:spPr/>
        <p:txBody>
          <a:bodyPr/>
          <a:lstStyle/>
          <a:p>
            <a:r>
              <a:rPr lang="en-US" b="1" dirty="0"/>
              <a:t>Platform as a Service (PaaS)</a:t>
            </a:r>
            <a:endParaRPr lang="en-US" dirty="0"/>
          </a:p>
        </p:txBody>
      </p:sp>
      <p:sp>
        <p:nvSpPr>
          <p:cNvPr id="3" name="Content Placeholder 2">
            <a:extLst>
              <a:ext uri="{FF2B5EF4-FFF2-40B4-BE49-F238E27FC236}">
                <a16:creationId xmlns:a16="http://schemas.microsoft.com/office/drawing/2014/main" id="{F375169A-B448-4B58-A639-266E1FB5D759}"/>
              </a:ext>
            </a:extLst>
          </p:cNvPr>
          <p:cNvSpPr>
            <a:spLocks noGrp="1"/>
          </p:cNvSpPr>
          <p:nvPr>
            <p:ph idx="1"/>
          </p:nvPr>
        </p:nvSpPr>
        <p:spPr/>
        <p:txBody>
          <a:bodyPr/>
          <a:lstStyle/>
          <a:p>
            <a:r>
              <a:rPr lang="en-US" dirty="0"/>
              <a:t>It provides a platform allowing end user to develop, run, and manage applications without the complexity of building and maintaining the infrastructure.</a:t>
            </a:r>
          </a:p>
          <a:p>
            <a:endParaRPr lang="en-US" b="1" dirty="0"/>
          </a:p>
          <a:p>
            <a:r>
              <a:rPr lang="en-US" b="1" dirty="0"/>
              <a:t>Google App Engine, </a:t>
            </a:r>
            <a:r>
              <a:rPr lang="en-US" b="1" dirty="0" err="1"/>
              <a:t>CloudFoundry</a:t>
            </a:r>
            <a:r>
              <a:rPr lang="en-US" b="1" dirty="0"/>
              <a:t>, Heroku, AWS (Beanstalk) </a:t>
            </a:r>
            <a:r>
              <a:rPr lang="en-US" dirty="0"/>
              <a:t>are some examples of PaaS.</a:t>
            </a:r>
          </a:p>
          <a:p>
            <a:endParaRPr lang="en-US" dirty="0"/>
          </a:p>
        </p:txBody>
      </p:sp>
    </p:spTree>
    <p:extLst>
      <p:ext uri="{BB962C8B-B14F-4D97-AF65-F5344CB8AC3E}">
        <p14:creationId xmlns:p14="http://schemas.microsoft.com/office/powerpoint/2010/main" val="3758221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050C6-0FC4-4C11-AF44-5B249E6073FD}"/>
              </a:ext>
            </a:extLst>
          </p:cNvPr>
          <p:cNvSpPr>
            <a:spLocks noGrp="1"/>
          </p:cNvSpPr>
          <p:nvPr>
            <p:ph type="title"/>
          </p:nvPr>
        </p:nvSpPr>
        <p:spPr/>
        <p:txBody>
          <a:bodyPr/>
          <a:lstStyle/>
          <a:p>
            <a:r>
              <a:rPr lang="en-US" b="1" dirty="0"/>
              <a:t>Container as a Service (CaaS)</a:t>
            </a:r>
            <a:endParaRPr lang="en-US" dirty="0"/>
          </a:p>
        </p:txBody>
      </p:sp>
      <p:sp>
        <p:nvSpPr>
          <p:cNvPr id="3" name="Content Placeholder 2">
            <a:extLst>
              <a:ext uri="{FF2B5EF4-FFF2-40B4-BE49-F238E27FC236}">
                <a16:creationId xmlns:a16="http://schemas.microsoft.com/office/drawing/2014/main" id="{EC82D3DE-120B-4A9B-AEAF-DF111D23A26D}"/>
              </a:ext>
            </a:extLst>
          </p:cNvPr>
          <p:cNvSpPr>
            <a:spLocks noGrp="1"/>
          </p:cNvSpPr>
          <p:nvPr>
            <p:ph idx="1"/>
          </p:nvPr>
        </p:nvSpPr>
        <p:spPr/>
        <p:txBody>
          <a:bodyPr/>
          <a:lstStyle/>
          <a:p>
            <a:r>
              <a:rPr lang="en-US" dirty="0"/>
              <a:t>Is a form of container-based virtualization in which container engines, orchestration and the underlying compute resources are delivered to users as a service from a cloud provider.</a:t>
            </a:r>
          </a:p>
          <a:p>
            <a:endParaRPr lang="en-US" b="1" dirty="0"/>
          </a:p>
          <a:p>
            <a:r>
              <a:rPr lang="en-US" b="1" dirty="0"/>
              <a:t>Google Container Engine(GKE), AWS (ECS) and Azure (ACS) </a:t>
            </a:r>
            <a:r>
              <a:rPr lang="en-US" dirty="0"/>
              <a:t>are some examples of CaaS.</a:t>
            </a:r>
          </a:p>
          <a:p>
            <a:endParaRPr lang="en-US" dirty="0"/>
          </a:p>
        </p:txBody>
      </p:sp>
    </p:spTree>
    <p:extLst>
      <p:ext uri="{BB962C8B-B14F-4D97-AF65-F5344CB8AC3E}">
        <p14:creationId xmlns:p14="http://schemas.microsoft.com/office/powerpoint/2010/main" val="3597732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92C2A-A7FF-4544-8F86-AD75C9361C45}"/>
              </a:ext>
            </a:extLst>
          </p:cNvPr>
          <p:cNvSpPr>
            <a:spLocks noGrp="1"/>
          </p:cNvSpPr>
          <p:nvPr>
            <p:ph type="title"/>
          </p:nvPr>
        </p:nvSpPr>
        <p:spPr/>
        <p:txBody>
          <a:bodyPr/>
          <a:lstStyle/>
          <a:p>
            <a:r>
              <a:rPr lang="en-US" b="1" dirty="0"/>
              <a:t>Function as a Service (</a:t>
            </a:r>
            <a:r>
              <a:rPr lang="en-US" b="1" dirty="0" err="1"/>
              <a:t>FaaS</a:t>
            </a:r>
            <a:r>
              <a:rPr lang="en-US" b="1" dirty="0"/>
              <a:t>):</a:t>
            </a:r>
            <a:endParaRPr lang="en-US" dirty="0"/>
          </a:p>
        </p:txBody>
      </p:sp>
      <p:sp>
        <p:nvSpPr>
          <p:cNvPr id="3" name="Content Placeholder 2">
            <a:extLst>
              <a:ext uri="{FF2B5EF4-FFF2-40B4-BE49-F238E27FC236}">
                <a16:creationId xmlns:a16="http://schemas.microsoft.com/office/drawing/2014/main" id="{D1F91669-0625-449A-B16E-C1BBC617030F}"/>
              </a:ext>
            </a:extLst>
          </p:cNvPr>
          <p:cNvSpPr>
            <a:spLocks noGrp="1"/>
          </p:cNvSpPr>
          <p:nvPr>
            <p:ph idx="1"/>
          </p:nvPr>
        </p:nvSpPr>
        <p:spPr/>
        <p:txBody>
          <a:bodyPr/>
          <a:lstStyle/>
          <a:p>
            <a:r>
              <a:rPr lang="en-US" dirty="0"/>
              <a:t>It provides a platform allowing customers to develop, run, and manage application functionalities without the complexity of building and maintaining the infrastructure.</a:t>
            </a:r>
          </a:p>
          <a:p>
            <a:endParaRPr lang="en-US" b="1" dirty="0"/>
          </a:p>
          <a:p>
            <a:r>
              <a:rPr lang="en-US" b="1" dirty="0"/>
              <a:t>AWS (</a:t>
            </a:r>
            <a:r>
              <a:rPr lang="en-US" b="1" dirty="0" err="1"/>
              <a:t>Lamda</a:t>
            </a:r>
            <a:r>
              <a:rPr lang="en-US" b="1" dirty="0"/>
              <a:t>), Google Cloud Function, Azure Functions</a:t>
            </a:r>
            <a:r>
              <a:rPr lang="en-US" dirty="0"/>
              <a:t> are some examples of </a:t>
            </a:r>
            <a:r>
              <a:rPr lang="en-US" dirty="0" err="1"/>
              <a:t>FaaS</a:t>
            </a:r>
            <a:endParaRPr lang="en-US" dirty="0"/>
          </a:p>
          <a:p>
            <a:endParaRPr lang="en-US" dirty="0"/>
          </a:p>
        </p:txBody>
      </p:sp>
    </p:spTree>
    <p:extLst>
      <p:ext uri="{BB962C8B-B14F-4D97-AF65-F5344CB8AC3E}">
        <p14:creationId xmlns:p14="http://schemas.microsoft.com/office/powerpoint/2010/main" val="31495889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92C2A-A7FF-4544-8F86-AD75C9361C45}"/>
              </a:ext>
            </a:extLst>
          </p:cNvPr>
          <p:cNvSpPr>
            <a:spLocks noGrp="1"/>
          </p:cNvSpPr>
          <p:nvPr>
            <p:ph type="title"/>
          </p:nvPr>
        </p:nvSpPr>
        <p:spPr/>
        <p:txBody>
          <a:bodyPr/>
          <a:lstStyle/>
          <a:p>
            <a:r>
              <a:rPr lang="en-US" b="1" dirty="0"/>
              <a:t>Azure Functions</a:t>
            </a:r>
          </a:p>
        </p:txBody>
      </p:sp>
      <p:sp>
        <p:nvSpPr>
          <p:cNvPr id="3" name="Content Placeholder 2">
            <a:extLst>
              <a:ext uri="{FF2B5EF4-FFF2-40B4-BE49-F238E27FC236}">
                <a16:creationId xmlns:a16="http://schemas.microsoft.com/office/drawing/2014/main" id="{D1F91669-0625-449A-B16E-C1BBC617030F}"/>
              </a:ext>
            </a:extLst>
          </p:cNvPr>
          <p:cNvSpPr>
            <a:spLocks noGrp="1"/>
          </p:cNvSpPr>
          <p:nvPr>
            <p:ph idx="1"/>
          </p:nvPr>
        </p:nvSpPr>
        <p:spPr/>
        <p:txBody>
          <a:bodyPr/>
          <a:lstStyle/>
          <a:p>
            <a:pPr algn="just"/>
            <a:r>
              <a:rPr lang="en-US" dirty="0"/>
              <a:t>Azure Functions is a serverless solution that allows you to write less code, maintain less infrastructure, and save on costs. Instead of worrying about deploying and maintaining servers, the cloud infrastructure provides all the up-to-date resources needed to keep your applications running.</a:t>
            </a:r>
          </a:p>
          <a:p>
            <a:r>
              <a:rPr lang="en-US" dirty="0"/>
              <a:t>You focus on the pieces of code that matter most to you, and Azure Functions handles the rest.</a:t>
            </a:r>
          </a:p>
        </p:txBody>
      </p:sp>
    </p:spTree>
    <p:extLst>
      <p:ext uri="{BB962C8B-B14F-4D97-AF65-F5344CB8AC3E}">
        <p14:creationId xmlns:p14="http://schemas.microsoft.com/office/powerpoint/2010/main" val="1793047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1312" y="276225"/>
            <a:ext cx="10345026" cy="900113"/>
          </a:xfrm>
        </p:spPr>
        <p:txBody>
          <a:bodyPr/>
          <a:lstStyle/>
          <a:p>
            <a:pPr algn="ctr"/>
            <a:r>
              <a:rPr lang="en-US" sz="4704" b="1" dirty="0"/>
              <a:t>Azure Functions</a:t>
            </a:r>
          </a:p>
        </p:txBody>
      </p:sp>
      <p:grpSp>
        <p:nvGrpSpPr>
          <p:cNvPr id="8" name="Group 7">
            <a:extLst>
              <a:ext uri="{FF2B5EF4-FFF2-40B4-BE49-F238E27FC236}">
                <a16:creationId xmlns:a16="http://schemas.microsoft.com/office/drawing/2014/main" id="{487227BE-3AA1-4C60-910D-6011E99721AD}"/>
              </a:ext>
            </a:extLst>
          </p:cNvPr>
          <p:cNvGrpSpPr/>
          <p:nvPr/>
        </p:nvGrpSpPr>
        <p:grpSpPr>
          <a:xfrm>
            <a:off x="4134177" y="1194480"/>
            <a:ext cx="3216640" cy="4859974"/>
            <a:chOff x="4133899" y="1194163"/>
            <a:chExt cx="3217096" cy="4860663"/>
          </a:xfrm>
        </p:grpSpPr>
        <p:grpSp>
          <p:nvGrpSpPr>
            <p:cNvPr id="6" name="Group 5">
              <a:extLst>
                <a:ext uri="{FF2B5EF4-FFF2-40B4-BE49-F238E27FC236}">
                  <a16:creationId xmlns:a16="http://schemas.microsoft.com/office/drawing/2014/main" id="{F021440C-E964-4E84-A286-39927A605C5E}"/>
                </a:ext>
              </a:extLst>
            </p:cNvPr>
            <p:cNvGrpSpPr/>
            <p:nvPr/>
          </p:nvGrpSpPr>
          <p:grpSpPr>
            <a:xfrm>
              <a:off x="4841006" y="1194163"/>
              <a:ext cx="2509989" cy="4860663"/>
              <a:chOff x="4841006" y="1194163"/>
              <a:chExt cx="2509989" cy="4860663"/>
            </a:xfrm>
          </p:grpSpPr>
          <p:pic>
            <p:nvPicPr>
              <p:cNvPr id="4" name="Graphic 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36926" y="2569926"/>
                <a:ext cx="1718148" cy="1718148"/>
              </a:xfrm>
              <a:prstGeom prst="rect">
                <a:avLst/>
              </a:prstGeom>
            </p:spPr>
          </p:pic>
          <p:sp>
            <p:nvSpPr>
              <p:cNvPr id="5" name="TextBox 4"/>
              <p:cNvSpPr txBox="1"/>
              <p:nvPr/>
            </p:nvSpPr>
            <p:spPr>
              <a:xfrm>
                <a:off x="4841006" y="5113725"/>
                <a:ext cx="2509989" cy="941101"/>
              </a:xfrm>
              <a:prstGeom prst="rect">
                <a:avLst/>
              </a:prstGeom>
              <a:noFill/>
            </p:spPr>
            <p:txBody>
              <a:bodyPr wrap="square" lIns="179259" tIns="143407" rIns="179259" bIns="143407" rtlCol="0">
                <a:spAutoFit/>
              </a:bodyPr>
              <a:lstStyle/>
              <a:p>
                <a:pPr marL="0" marR="0" lvl="0" indent="0" algn="ctr" defTabSz="914225" rtl="0" eaLnBrk="1" fontAlgn="auto" latinLnBrk="0" hangingPunct="1">
                  <a:lnSpc>
                    <a:spcPct val="90000"/>
                  </a:lnSpc>
                  <a:spcBef>
                    <a:spcPts val="0"/>
                  </a:spcBef>
                  <a:spcAft>
                    <a:spcPts val="588"/>
                  </a:spcAft>
                  <a:buClrTx/>
                  <a:buSzTx/>
                  <a:buFontTx/>
                  <a:buNone/>
                  <a:tabLst/>
                  <a:defRPr/>
                </a:pPr>
                <a:r>
                  <a:rPr kumimoji="0" lang="en-US" sz="1567"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light"/>
                    <a:ea typeface="+mn-ea"/>
                    <a:cs typeface="+mn-cs"/>
                  </a:rPr>
                  <a:t>Author functions in C#, F#, Node.JS, Java, and more</a:t>
                </a:r>
              </a:p>
            </p:txBody>
          </p:sp>
          <p:sp>
            <p:nvSpPr>
              <p:cNvPr id="28" name="TextBox 27"/>
              <p:cNvSpPr txBox="1"/>
              <p:nvPr/>
            </p:nvSpPr>
            <p:spPr>
              <a:xfrm>
                <a:off x="5563907" y="1194163"/>
                <a:ext cx="1064188" cy="622056"/>
              </a:xfrm>
              <a:prstGeom prst="rect">
                <a:avLst/>
              </a:prstGeom>
              <a:noFill/>
            </p:spPr>
            <p:txBody>
              <a:bodyPr wrap="none" lIns="179259" tIns="143407" rIns="179259" bIns="143407" rtlCol="0">
                <a:spAutoFit/>
              </a:bodyPr>
              <a:lstStyle/>
              <a:p>
                <a:pPr marL="0" marR="0" lvl="0" indent="0" algn="ctr" defTabSz="914225"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light"/>
                    <a:ea typeface="+mn-ea"/>
                    <a:cs typeface="+mn-cs"/>
                  </a:rPr>
                  <a:t>Code</a:t>
                </a:r>
              </a:p>
            </p:txBody>
          </p:sp>
        </p:grpSp>
        <p:sp>
          <p:nvSpPr>
            <p:cNvPr id="45" name="Arrow: Right 44"/>
            <p:cNvSpPr/>
            <p:nvPr/>
          </p:nvSpPr>
          <p:spPr bwMode="auto">
            <a:xfrm>
              <a:off x="4133899" y="3284824"/>
              <a:ext cx="597617" cy="288353"/>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horz" wrap="square" lIns="0" tIns="45713" rIns="0" bIns="45713" numCol="1" rtlCol="0" anchor="ctr" anchorCtr="0" compatLnSpc="1">
              <a:prstTxWarp prst="textNoShape">
                <a:avLst/>
              </a:prstTxWarp>
            </a:bodyPr>
            <a:lstStyle/>
            <a:p>
              <a:pPr marL="0" marR="0" lvl="0" indent="0" algn="ctr" defTabSz="913927"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grpSp>
      <p:grpSp>
        <p:nvGrpSpPr>
          <p:cNvPr id="3" name="Group 2">
            <a:extLst>
              <a:ext uri="{FF2B5EF4-FFF2-40B4-BE49-F238E27FC236}">
                <a16:creationId xmlns:a16="http://schemas.microsoft.com/office/drawing/2014/main" id="{84AEB94C-4BF7-4043-AFAD-D84759DE6553}"/>
              </a:ext>
            </a:extLst>
          </p:cNvPr>
          <p:cNvGrpSpPr/>
          <p:nvPr/>
        </p:nvGrpSpPr>
        <p:grpSpPr>
          <a:xfrm>
            <a:off x="1314268" y="1203628"/>
            <a:ext cx="2675432" cy="5085232"/>
            <a:chOff x="1313589" y="1203312"/>
            <a:chExt cx="2675812" cy="5085954"/>
          </a:xfrm>
        </p:grpSpPr>
        <p:grpSp>
          <p:nvGrpSpPr>
            <p:cNvPr id="11" name="Group 10">
              <a:extLst>
                <a:ext uri="{FF2B5EF4-FFF2-40B4-BE49-F238E27FC236}">
                  <a16:creationId xmlns:a16="http://schemas.microsoft.com/office/drawing/2014/main" id="{26A35250-6931-4F30-B3A2-42AD10F2E3AE}"/>
                </a:ext>
              </a:extLst>
            </p:cNvPr>
            <p:cNvGrpSpPr/>
            <p:nvPr/>
          </p:nvGrpSpPr>
          <p:grpSpPr>
            <a:xfrm>
              <a:off x="1313589" y="1797206"/>
              <a:ext cx="2316072" cy="3009131"/>
              <a:chOff x="1313589" y="1797206"/>
              <a:chExt cx="2316072" cy="3009131"/>
            </a:xfrm>
          </p:grpSpPr>
          <p:pic>
            <p:nvPicPr>
              <p:cNvPr id="10" name="Graphic 9">
                <a:extLst>
                  <a:ext uri="{FF2B5EF4-FFF2-40B4-BE49-F238E27FC236}">
                    <a16:creationId xmlns:a16="http://schemas.microsoft.com/office/drawing/2014/main" id="{F46B04FD-CD20-4A04-AC25-AD0395A4763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13589" y="1797206"/>
                <a:ext cx="1814384" cy="1402024"/>
              </a:xfrm>
              <a:prstGeom prst="rect">
                <a:avLst/>
              </a:prstGeom>
            </p:spPr>
          </p:pic>
          <p:grpSp>
            <p:nvGrpSpPr>
              <p:cNvPr id="30" name="Group 29"/>
              <p:cNvGrpSpPr/>
              <p:nvPr/>
            </p:nvGrpSpPr>
            <p:grpSpPr>
              <a:xfrm>
                <a:off x="1838307" y="2116021"/>
                <a:ext cx="1791354" cy="2690316"/>
                <a:chOff x="4945434" y="1645264"/>
                <a:chExt cx="1827274" cy="2744263"/>
              </a:xfrm>
            </p:grpSpPr>
            <p:pic>
              <p:nvPicPr>
                <p:cNvPr id="18" name="Graphic 17"/>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76078" y="2590125"/>
                  <a:ext cx="777240" cy="777240"/>
                </a:xfrm>
                <a:prstGeom prst="rect">
                  <a:avLst/>
                </a:prstGeom>
              </p:spPr>
            </p:pic>
            <p:pic>
              <p:nvPicPr>
                <p:cNvPr id="12" name="Picture 11"/>
                <p:cNvPicPr>
                  <a:picLocks noChangeAspect="1"/>
                </p:cNvPicPr>
                <p:nvPr/>
              </p:nvPicPr>
              <p:blipFill>
                <a:blip r:embed="rId9">
                  <a:grayscl/>
                </a:blip>
                <a:stretch>
                  <a:fillRect/>
                </a:stretch>
              </p:blipFill>
              <p:spPr>
                <a:xfrm>
                  <a:off x="4945434" y="3609236"/>
                  <a:ext cx="780290" cy="780291"/>
                </a:xfrm>
                <a:prstGeom prst="rect">
                  <a:avLst/>
                </a:prstGeom>
              </p:spPr>
            </p:pic>
            <p:pic>
              <p:nvPicPr>
                <p:cNvPr id="14" name="Picture 13"/>
                <p:cNvPicPr>
                  <a:picLocks noChangeAspect="1"/>
                </p:cNvPicPr>
                <p:nvPr/>
              </p:nvPicPr>
              <p:blipFill>
                <a:blip r:embed="rId10">
                  <a:grayscl/>
                </a:blip>
                <a:stretch>
                  <a:fillRect/>
                </a:stretch>
              </p:blipFill>
              <p:spPr>
                <a:xfrm>
                  <a:off x="5992418" y="2594426"/>
                  <a:ext cx="780290" cy="780290"/>
                </a:xfrm>
                <a:prstGeom prst="rect">
                  <a:avLst/>
                </a:prstGeom>
              </p:spPr>
            </p:pic>
            <p:pic>
              <p:nvPicPr>
                <p:cNvPr id="16" name="Picture 15"/>
                <p:cNvPicPr>
                  <a:picLocks noChangeAspect="1"/>
                </p:cNvPicPr>
                <p:nvPr/>
              </p:nvPicPr>
              <p:blipFill>
                <a:blip r:embed="rId11">
                  <a:grayscl/>
                </a:blip>
                <a:stretch>
                  <a:fillRect/>
                </a:stretch>
              </p:blipFill>
              <p:spPr>
                <a:xfrm>
                  <a:off x="5982841" y="1645264"/>
                  <a:ext cx="780290" cy="780290"/>
                </a:xfrm>
                <a:prstGeom prst="rect">
                  <a:avLst/>
                </a:prstGeom>
              </p:spPr>
            </p:pic>
            <p:pic>
              <p:nvPicPr>
                <p:cNvPr id="20" name="Picture 19"/>
                <p:cNvPicPr>
                  <a:picLocks noChangeAspect="1"/>
                </p:cNvPicPr>
                <p:nvPr/>
              </p:nvPicPr>
              <p:blipFill>
                <a:blip r:embed="rId12">
                  <a:grayscl/>
                </a:blip>
                <a:stretch>
                  <a:fillRect/>
                </a:stretch>
              </p:blipFill>
              <p:spPr>
                <a:xfrm>
                  <a:off x="5992419" y="3609236"/>
                  <a:ext cx="761134" cy="761134"/>
                </a:xfrm>
                <a:prstGeom prst="rect">
                  <a:avLst/>
                </a:prstGeom>
              </p:spPr>
            </p:pic>
          </p:grpSp>
        </p:grpSp>
        <p:sp>
          <p:nvSpPr>
            <p:cNvPr id="27" name="TextBox 26"/>
            <p:cNvSpPr txBox="1"/>
            <p:nvPr/>
          </p:nvSpPr>
          <p:spPr>
            <a:xfrm>
              <a:off x="2129473" y="1203312"/>
              <a:ext cx="1209868" cy="622056"/>
            </a:xfrm>
            <a:prstGeom prst="rect">
              <a:avLst/>
            </a:prstGeom>
            <a:noFill/>
          </p:spPr>
          <p:txBody>
            <a:bodyPr wrap="none" lIns="179259" tIns="143407" rIns="179259" bIns="143407" rtlCol="0">
              <a:spAutoFit/>
            </a:bodyPr>
            <a:lstStyle/>
            <a:p>
              <a:pPr marL="0" marR="0" lvl="0" indent="0" algn="ctr" defTabSz="914225"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light"/>
                  <a:ea typeface="+mn-ea"/>
                  <a:cs typeface="+mn-cs"/>
                </a:rPr>
                <a:t>Events</a:t>
              </a:r>
            </a:p>
          </p:txBody>
        </p:sp>
        <p:sp>
          <p:nvSpPr>
            <p:cNvPr id="47" name="TextBox 46"/>
            <p:cNvSpPr txBox="1"/>
            <p:nvPr/>
          </p:nvSpPr>
          <p:spPr>
            <a:xfrm>
              <a:off x="1479412" y="5113725"/>
              <a:ext cx="2509989" cy="1175541"/>
            </a:xfrm>
            <a:prstGeom prst="rect">
              <a:avLst/>
            </a:prstGeom>
            <a:noFill/>
          </p:spPr>
          <p:txBody>
            <a:bodyPr wrap="square" lIns="179259" tIns="143407" rIns="179259" bIns="143407" rtlCol="0">
              <a:spAutoFit/>
            </a:bodyPr>
            <a:lstStyle/>
            <a:p>
              <a:pPr marL="0" marR="0" lvl="0" indent="0" algn="ctr" defTabSz="914225" rtl="0" eaLnBrk="1" fontAlgn="auto" latinLnBrk="0" hangingPunct="1">
                <a:lnSpc>
                  <a:spcPct val="90000"/>
                </a:lnSpc>
                <a:spcBef>
                  <a:spcPts val="0"/>
                </a:spcBef>
                <a:spcAft>
                  <a:spcPts val="588"/>
                </a:spcAft>
                <a:buClrTx/>
                <a:buSzTx/>
                <a:buFontTx/>
                <a:buNone/>
                <a:tabLst/>
                <a:defRPr/>
              </a:pPr>
              <a:r>
                <a:rPr kumimoji="0" lang="en-US" sz="1567"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light"/>
                  <a:ea typeface="+mn-ea"/>
                  <a:cs typeface="+mn-cs"/>
                </a:rPr>
                <a:t>React to timers, HTTP, or events from your favorite Azure services, with more on the way</a:t>
              </a:r>
            </a:p>
          </p:txBody>
        </p:sp>
      </p:grpSp>
      <p:grpSp>
        <p:nvGrpSpPr>
          <p:cNvPr id="9" name="Group 8">
            <a:extLst>
              <a:ext uri="{FF2B5EF4-FFF2-40B4-BE49-F238E27FC236}">
                <a16:creationId xmlns:a16="http://schemas.microsoft.com/office/drawing/2014/main" id="{4FCD68B5-1FE2-4DE6-91B0-19AA156BD999}"/>
              </a:ext>
            </a:extLst>
          </p:cNvPr>
          <p:cNvGrpSpPr/>
          <p:nvPr/>
        </p:nvGrpSpPr>
        <p:grpSpPr>
          <a:xfrm>
            <a:off x="7458535" y="1194480"/>
            <a:ext cx="3253400" cy="4874496"/>
            <a:chOff x="7458727" y="1194163"/>
            <a:chExt cx="3253861" cy="4875188"/>
          </a:xfrm>
        </p:grpSpPr>
        <p:sp>
          <p:nvSpPr>
            <p:cNvPr id="46" name="Arrow: Right 45"/>
            <p:cNvSpPr/>
            <p:nvPr/>
          </p:nvSpPr>
          <p:spPr bwMode="auto">
            <a:xfrm>
              <a:off x="7458727" y="3284823"/>
              <a:ext cx="597617" cy="288353"/>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horz" wrap="square" lIns="0" tIns="45713" rIns="0" bIns="45713" numCol="1" rtlCol="0" anchor="ctr" anchorCtr="0" compatLnSpc="1">
              <a:prstTxWarp prst="textNoShape">
                <a:avLst/>
              </a:prstTxWarp>
            </a:bodyPr>
            <a:lstStyle/>
            <a:p>
              <a:pPr marL="0" marR="0" lvl="0" indent="0" algn="ctr" defTabSz="913927"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grpSp>
          <p:nvGrpSpPr>
            <p:cNvPr id="7" name="Group 6">
              <a:extLst>
                <a:ext uri="{FF2B5EF4-FFF2-40B4-BE49-F238E27FC236}">
                  <a16:creationId xmlns:a16="http://schemas.microsoft.com/office/drawing/2014/main" id="{AE73FB0B-8500-4F71-AF72-1B0DDE27BB1D}"/>
                </a:ext>
              </a:extLst>
            </p:cNvPr>
            <p:cNvGrpSpPr/>
            <p:nvPr/>
          </p:nvGrpSpPr>
          <p:grpSpPr>
            <a:xfrm>
              <a:off x="8202599" y="1194163"/>
              <a:ext cx="2509989" cy="4875188"/>
              <a:chOff x="8202599" y="1194163"/>
              <a:chExt cx="2509989" cy="4875188"/>
            </a:xfrm>
          </p:grpSpPr>
          <p:grpSp>
            <p:nvGrpSpPr>
              <p:cNvPr id="32" name="Group 31"/>
              <p:cNvGrpSpPr/>
              <p:nvPr/>
            </p:nvGrpSpPr>
            <p:grpSpPr>
              <a:xfrm>
                <a:off x="8561168" y="2569927"/>
                <a:ext cx="1792850" cy="1728536"/>
                <a:chOff x="8732837" y="2620962"/>
                <a:chExt cx="1828800" cy="1763197"/>
              </a:xfrm>
            </p:grpSpPr>
            <p:pic>
              <p:nvPicPr>
                <p:cNvPr id="22" name="Picture 21"/>
                <p:cNvPicPr>
                  <a:picLocks noChangeAspect="1"/>
                </p:cNvPicPr>
                <p:nvPr/>
              </p:nvPicPr>
              <p:blipFill>
                <a:blip r:embed="rId13">
                  <a:grayscl/>
                </a:blip>
                <a:stretch>
                  <a:fillRect/>
                </a:stretch>
              </p:blipFill>
              <p:spPr>
                <a:xfrm>
                  <a:off x="8732837" y="3593272"/>
                  <a:ext cx="780290" cy="780290"/>
                </a:xfrm>
                <a:prstGeom prst="rect">
                  <a:avLst/>
                </a:prstGeom>
              </p:spPr>
            </p:pic>
            <p:pic>
              <p:nvPicPr>
                <p:cNvPr id="24" name="Picture 23"/>
                <p:cNvPicPr>
                  <a:picLocks noChangeAspect="1"/>
                </p:cNvPicPr>
                <p:nvPr/>
              </p:nvPicPr>
              <p:blipFill>
                <a:blip r:embed="rId14">
                  <a:grayscl/>
                </a:blip>
                <a:stretch>
                  <a:fillRect/>
                </a:stretch>
              </p:blipFill>
              <p:spPr>
                <a:xfrm>
                  <a:off x="9781347" y="2634011"/>
                  <a:ext cx="780290" cy="780290"/>
                </a:xfrm>
                <a:prstGeom prst="rect">
                  <a:avLst/>
                </a:prstGeom>
              </p:spPr>
            </p:pic>
            <p:pic>
              <p:nvPicPr>
                <p:cNvPr id="25" name="Picture 24"/>
                <p:cNvPicPr>
                  <a:picLocks noChangeAspect="1"/>
                </p:cNvPicPr>
                <p:nvPr/>
              </p:nvPicPr>
              <p:blipFill>
                <a:blip r:embed="rId10">
                  <a:grayscl/>
                </a:blip>
                <a:stretch>
                  <a:fillRect/>
                </a:stretch>
              </p:blipFill>
              <p:spPr>
                <a:xfrm>
                  <a:off x="8734032" y="2620962"/>
                  <a:ext cx="780290" cy="780290"/>
                </a:xfrm>
                <a:prstGeom prst="rect">
                  <a:avLst/>
                </a:prstGeom>
              </p:spPr>
            </p:pic>
            <p:pic>
              <p:nvPicPr>
                <p:cNvPr id="26" name="Picture 25"/>
                <p:cNvPicPr>
                  <a:picLocks noChangeAspect="1"/>
                </p:cNvPicPr>
                <p:nvPr/>
              </p:nvPicPr>
              <p:blipFill>
                <a:blip r:embed="rId12">
                  <a:grayscl/>
                </a:blip>
                <a:stretch>
                  <a:fillRect/>
                </a:stretch>
              </p:blipFill>
              <p:spPr>
                <a:xfrm>
                  <a:off x="9781347" y="3603869"/>
                  <a:ext cx="780290" cy="780290"/>
                </a:xfrm>
                <a:prstGeom prst="rect">
                  <a:avLst/>
                </a:prstGeom>
              </p:spPr>
            </p:pic>
          </p:grpSp>
          <p:sp>
            <p:nvSpPr>
              <p:cNvPr id="29" name="TextBox 28"/>
              <p:cNvSpPr txBox="1"/>
              <p:nvPr/>
            </p:nvSpPr>
            <p:spPr>
              <a:xfrm>
                <a:off x="8741956" y="1194163"/>
                <a:ext cx="1431275" cy="622056"/>
              </a:xfrm>
              <a:prstGeom prst="rect">
                <a:avLst/>
              </a:prstGeom>
              <a:noFill/>
            </p:spPr>
            <p:txBody>
              <a:bodyPr wrap="none" lIns="179259" tIns="143407" rIns="179259" bIns="143407" rtlCol="0">
                <a:spAutoFit/>
              </a:bodyPr>
              <a:lstStyle/>
              <a:p>
                <a:pPr marL="0" marR="0" lvl="0" indent="0" algn="ctr" defTabSz="914225"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light"/>
                    <a:ea typeface="+mn-ea"/>
                    <a:cs typeface="+mn-cs"/>
                  </a:rPr>
                  <a:t>Outputs</a:t>
                </a:r>
              </a:p>
            </p:txBody>
          </p:sp>
          <p:sp>
            <p:nvSpPr>
              <p:cNvPr id="48" name="TextBox 47"/>
              <p:cNvSpPr txBox="1"/>
              <p:nvPr/>
            </p:nvSpPr>
            <p:spPr>
              <a:xfrm>
                <a:off x="8202599" y="5115281"/>
                <a:ext cx="2509989" cy="954070"/>
              </a:xfrm>
              <a:prstGeom prst="rect">
                <a:avLst/>
              </a:prstGeom>
              <a:noFill/>
            </p:spPr>
            <p:txBody>
              <a:bodyPr wrap="square" lIns="179259" tIns="143407" rIns="179259" bIns="143407" rtlCol="0">
                <a:spAutoFit/>
              </a:bodyPr>
              <a:lstStyle/>
              <a:p>
                <a:pPr marL="0" marR="0" lvl="0" indent="0" algn="ctr" defTabSz="914225" rtl="0" eaLnBrk="1" fontAlgn="auto" latinLnBrk="0" hangingPunct="1">
                  <a:lnSpc>
                    <a:spcPct val="90000"/>
                  </a:lnSpc>
                  <a:spcBef>
                    <a:spcPts val="0"/>
                  </a:spcBef>
                  <a:spcAft>
                    <a:spcPts val="588"/>
                  </a:spcAft>
                  <a:buClrTx/>
                  <a:buSzTx/>
                  <a:buFontTx/>
                  <a:buNone/>
                  <a:tabLst/>
                  <a:defRPr/>
                </a:pPr>
                <a:r>
                  <a:rPr kumimoji="0" lang="en-US" sz="1567"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light"/>
                    <a:ea typeface="+mn-ea"/>
                    <a:cs typeface="+mn-cs"/>
                  </a:rPr>
                  <a:t>Send results to an ever-growing collection of services</a:t>
                </a:r>
              </a:p>
            </p:txBody>
          </p:sp>
        </p:grpSp>
      </p:grpSp>
    </p:spTree>
    <p:extLst>
      <p:ext uri="{BB962C8B-B14F-4D97-AF65-F5344CB8AC3E}">
        <p14:creationId xmlns:p14="http://schemas.microsoft.com/office/powerpoint/2010/main" val="1638706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208</TotalTime>
  <Words>868</Words>
  <Application>Microsoft Office PowerPoint</Application>
  <PresentationFormat>Widescreen</PresentationFormat>
  <Paragraphs>89</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Calibri Light</vt:lpstr>
      <vt:lpstr>Segoe UI</vt:lpstr>
      <vt:lpstr>Segoe UI Light</vt:lpstr>
      <vt:lpstr>Segoe UI Semilight</vt:lpstr>
      <vt:lpstr>Retrospect</vt:lpstr>
      <vt:lpstr>Information Processing Techniques</vt:lpstr>
      <vt:lpstr>Azure Functions</vt:lpstr>
      <vt:lpstr>Infrastructure as a Service (IaaS)</vt:lpstr>
      <vt:lpstr>Software as a Service (SaaS)</vt:lpstr>
      <vt:lpstr>Platform as a Service (PaaS)</vt:lpstr>
      <vt:lpstr>Container as a Service (CaaS)</vt:lpstr>
      <vt:lpstr>Function as a Service (FaaS):</vt:lpstr>
      <vt:lpstr>Azure Functions</vt:lpstr>
      <vt:lpstr>Azure Functions</vt:lpstr>
      <vt:lpstr>Azure Functions can be used…</vt:lpstr>
      <vt:lpstr>PowerPoint Presentation</vt:lpstr>
      <vt:lpstr>PowerPoint Presentation</vt:lpstr>
      <vt:lpstr>Azure Functions</vt:lpstr>
      <vt:lpstr>Durable Functions</vt:lpstr>
      <vt:lpstr>PowerPoint Presentation</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Functions - IPT</dc:title>
  <dc:creator>Abeeha Sattar</dc:creator>
  <cp:lastModifiedBy>abeeha.sattar13@outlook.com</cp:lastModifiedBy>
  <cp:revision>25</cp:revision>
  <dcterms:created xsi:type="dcterms:W3CDTF">2021-03-07T12:44:38Z</dcterms:created>
  <dcterms:modified xsi:type="dcterms:W3CDTF">2022-10-04T05:37:59Z</dcterms:modified>
</cp:coreProperties>
</file>