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6" r:id="rId20"/>
    <p:sldId id="2025" r:id="rId21"/>
    <p:sldId id="2027" r:id="rId22"/>
    <p:sldId id="2028" r:id="rId23"/>
    <p:sldId id="200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71"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5</a:t>
            </a:fld>
            <a:endParaRPr lang="en-US"/>
          </a:p>
        </p:txBody>
      </p:sp>
    </p:spTree>
    <p:extLst>
      <p:ext uri="{BB962C8B-B14F-4D97-AF65-F5344CB8AC3E}">
        <p14:creationId xmlns:p14="http://schemas.microsoft.com/office/powerpoint/2010/main" val="264561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contains a header with a "Trans" element, a "</a:t>
            </a:r>
            <a:r>
              <a:rPr lang="en-US" dirty="0" err="1"/>
              <a:t>mustUnderstand</a:t>
            </a:r>
            <a:r>
              <a:rPr lang="en-US" dirty="0"/>
              <a:t>" attribute with a value of 1, and a value of 234.</a:t>
            </a:r>
          </a:p>
          <a:p>
            <a:r>
              <a:rPr lang="en-US" dirty="0"/>
              <a:t>SOAP defines three attributes in the default namespace. These attributes are: </a:t>
            </a:r>
            <a:r>
              <a:rPr lang="en-US" dirty="0" err="1"/>
              <a:t>mustUnderstand</a:t>
            </a:r>
            <a:r>
              <a:rPr lang="en-US" dirty="0"/>
              <a:t>, actor, and </a:t>
            </a:r>
            <a:r>
              <a:rPr lang="en-US" dirty="0" err="1"/>
              <a:t>encodingStyle</a:t>
            </a:r>
            <a:r>
              <a:rPr lang="en-US" dirty="0"/>
              <a:t>.</a:t>
            </a:r>
          </a:p>
          <a:p>
            <a:r>
              <a:rPr lang="en-US" dirty="0"/>
              <a:t>The attributes defined in the SOAP Header defines how a recipient should process the SOAP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11</a:t>
            </a:fld>
            <a:endParaRPr lang="en-US"/>
          </a:p>
        </p:txBody>
      </p:sp>
    </p:spTree>
    <p:extLst>
      <p:ext uri="{BB962C8B-B14F-4D97-AF65-F5344CB8AC3E}">
        <p14:creationId xmlns:p14="http://schemas.microsoft.com/office/powerpoint/2010/main" val="102825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2003/05/soap-envelo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3.org/2003/05/soap-enco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08</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FFC-F100-45A1-8377-3814044BEB1D}"/>
              </a:ext>
            </a:extLst>
          </p:cNvPr>
          <p:cNvSpPr>
            <a:spLocks noGrp="1"/>
          </p:cNvSpPr>
          <p:nvPr>
            <p:ph type="title"/>
          </p:nvPr>
        </p:nvSpPr>
        <p:spPr/>
        <p:txBody>
          <a:bodyPr/>
          <a:lstStyle/>
          <a:p>
            <a:r>
              <a:rPr lang="en-US" dirty="0"/>
              <a:t>The </a:t>
            </a:r>
            <a:r>
              <a:rPr lang="en-US" dirty="0" err="1"/>
              <a:t>encodingStyle</a:t>
            </a:r>
            <a:r>
              <a:rPr lang="en-US" dirty="0"/>
              <a:t> Attribute</a:t>
            </a:r>
          </a:p>
        </p:txBody>
      </p:sp>
      <p:sp>
        <p:nvSpPr>
          <p:cNvPr id="3" name="Content Placeholder 2">
            <a:extLst>
              <a:ext uri="{FF2B5EF4-FFF2-40B4-BE49-F238E27FC236}">
                <a16:creationId xmlns:a16="http://schemas.microsoft.com/office/drawing/2014/main" id="{6084DD5F-BCB1-4158-BF39-F173550E1456}"/>
              </a:ext>
            </a:extLst>
          </p:cNvPr>
          <p:cNvSpPr>
            <a:spLocks noGrp="1"/>
          </p:cNvSpPr>
          <p:nvPr>
            <p:ph idx="1"/>
          </p:nvPr>
        </p:nvSpPr>
        <p:spPr/>
        <p:txBody>
          <a:bodyPr>
            <a:normAutofit fontScale="92500" lnSpcReduction="20000"/>
          </a:bodyPr>
          <a:lstStyle/>
          <a:p>
            <a:r>
              <a:rPr lang="en-US" dirty="0"/>
              <a:t>The </a:t>
            </a:r>
            <a:r>
              <a:rPr lang="en-US" dirty="0" err="1"/>
              <a:t>encodingStyle</a:t>
            </a:r>
            <a:r>
              <a:rPr lang="en-US" dirty="0"/>
              <a:t> attribute is used to define the data types used in the document. This attribute may appear on any SOAP element and applies to the element's contents and all child elements.</a:t>
            </a:r>
          </a:p>
          <a:p>
            <a:r>
              <a:rPr lang="en-US" dirty="0"/>
              <a:t>A SOAP message has no default encoding.</a:t>
            </a:r>
          </a:p>
          <a:p>
            <a:r>
              <a:rPr lang="en-US" dirty="0" err="1"/>
              <a:t>soap:encodingStyle</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r>
              <a:rPr lang="en-US" dirty="0"/>
              <a:t>  ...</a:t>
            </a:r>
            <a:br>
              <a:rPr lang="en-US" dirty="0"/>
            </a:br>
            <a:r>
              <a:rPr lang="en-US" dirty="0"/>
              <a:t>  Message information goes here</a:t>
            </a:r>
            <a:br>
              <a:rPr lang="en-US" dirty="0"/>
            </a:br>
            <a:r>
              <a:rPr lang="en-US" dirty="0"/>
              <a:t>  ...</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81335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E4F4-62F1-484E-9C8F-7AC66E3369B2}"/>
              </a:ext>
            </a:extLst>
          </p:cNvPr>
          <p:cNvSpPr>
            <a:spLocks noGrp="1"/>
          </p:cNvSpPr>
          <p:nvPr>
            <p:ph type="title"/>
          </p:nvPr>
        </p:nvSpPr>
        <p:spPr/>
        <p:txBody>
          <a:bodyPr/>
          <a:lstStyle/>
          <a:p>
            <a:r>
              <a:rPr lang="en-US" dirty="0"/>
              <a:t>The SOAP Header Element</a:t>
            </a:r>
          </a:p>
        </p:txBody>
      </p:sp>
      <p:sp>
        <p:nvSpPr>
          <p:cNvPr id="3" name="Content Placeholder 2">
            <a:extLst>
              <a:ext uri="{FF2B5EF4-FFF2-40B4-BE49-F238E27FC236}">
                <a16:creationId xmlns:a16="http://schemas.microsoft.com/office/drawing/2014/main" id="{E8D4BAFC-0C27-4F28-9626-0F95024EF639}"/>
              </a:ext>
            </a:extLst>
          </p:cNvPr>
          <p:cNvSpPr>
            <a:spLocks noGrp="1"/>
          </p:cNvSpPr>
          <p:nvPr>
            <p:ph idx="1"/>
          </p:nvPr>
        </p:nvSpPr>
        <p:spPr/>
        <p:txBody>
          <a:bodyPr>
            <a:normAutofit fontScale="85000" lnSpcReduction="20000"/>
          </a:bodyPr>
          <a:lstStyle/>
          <a:p>
            <a:r>
              <a:rPr lang="en-US" dirty="0"/>
              <a:t>The optional SOAP Header element contains application-specific information (like authentication, payment, </a:t>
            </a:r>
            <a:r>
              <a:rPr lang="en-US" dirty="0" err="1"/>
              <a:t>etc</a:t>
            </a:r>
            <a:r>
              <a:rPr lang="en-US" dirty="0"/>
              <a:t>) about the SOAP message.</a:t>
            </a:r>
          </a:p>
          <a:p>
            <a:r>
              <a:rPr lang="en-US" dirty="0"/>
              <a:t>If the Header element is present, it must be the first child element of the Envelope element.</a:t>
            </a:r>
          </a:p>
          <a:p>
            <a:r>
              <a:rPr lang="en-US" b="1" dirty="0">
                <a:solidFill>
                  <a:schemeClr val="accent1"/>
                </a:solidFill>
              </a:rPr>
              <a:t>Note</a:t>
            </a:r>
            <a:r>
              <a:rPr lang="en-US" b="1" dirty="0">
                <a:solidFill>
                  <a:schemeClr val="accent2"/>
                </a:solidFill>
              </a:rPr>
              <a:t>:</a:t>
            </a:r>
            <a:r>
              <a:rPr lang="en-US" dirty="0"/>
              <a:t> All immediate child elements of the Header element must be namespace-qualified.</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soap:mustUnderstand</a:t>
            </a:r>
            <a:r>
              <a:rPr lang="en-US" dirty="0"/>
              <a:t>="1"&gt;234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72068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5D5-83E7-4369-B1C1-E50A060F872A}"/>
              </a:ext>
            </a:extLst>
          </p:cNvPr>
          <p:cNvSpPr>
            <a:spLocks noGrp="1"/>
          </p:cNvSpPr>
          <p:nvPr>
            <p:ph type="title"/>
          </p:nvPr>
        </p:nvSpPr>
        <p:spPr/>
        <p:txBody>
          <a:bodyPr/>
          <a:lstStyle/>
          <a:p>
            <a:r>
              <a:rPr lang="en-US" dirty="0"/>
              <a:t>The </a:t>
            </a:r>
            <a:r>
              <a:rPr lang="en-US" dirty="0" err="1"/>
              <a:t>mustUnderstand</a:t>
            </a:r>
            <a:r>
              <a:rPr lang="en-US" dirty="0"/>
              <a:t> Attribute</a:t>
            </a:r>
          </a:p>
        </p:txBody>
      </p:sp>
      <p:sp>
        <p:nvSpPr>
          <p:cNvPr id="3" name="Content Placeholder 2">
            <a:extLst>
              <a:ext uri="{FF2B5EF4-FFF2-40B4-BE49-F238E27FC236}">
                <a16:creationId xmlns:a16="http://schemas.microsoft.com/office/drawing/2014/main" id="{75193CA2-946A-41E8-848C-28B2CCCD2E9C}"/>
              </a:ext>
            </a:extLst>
          </p:cNvPr>
          <p:cNvSpPr>
            <a:spLocks noGrp="1"/>
          </p:cNvSpPr>
          <p:nvPr>
            <p:ph idx="1"/>
          </p:nvPr>
        </p:nvSpPr>
        <p:spPr>
          <a:xfrm>
            <a:off x="1097280" y="1845733"/>
            <a:ext cx="10058400" cy="4614702"/>
          </a:xfrm>
        </p:spPr>
        <p:txBody>
          <a:bodyPr>
            <a:normAutofit fontScale="77500" lnSpcReduction="20000"/>
          </a:bodyPr>
          <a:lstStyle/>
          <a:p>
            <a:r>
              <a:rPr lang="en-US" dirty="0"/>
              <a:t>The SOAP </a:t>
            </a:r>
            <a:r>
              <a:rPr lang="en-US" dirty="0" err="1"/>
              <a:t>mustUnderstand</a:t>
            </a:r>
            <a:r>
              <a:rPr lang="en-US" dirty="0"/>
              <a:t> attribute can be used to indicate whether a header entry is mandatory or optional for the recipient to process.</a:t>
            </a:r>
          </a:p>
          <a:p>
            <a:r>
              <a:rPr lang="en-US" dirty="0"/>
              <a:t>If you add </a:t>
            </a:r>
            <a:r>
              <a:rPr lang="en-US" dirty="0" err="1"/>
              <a:t>mustUnderstand</a:t>
            </a:r>
            <a:r>
              <a:rPr lang="en-US" dirty="0"/>
              <a:t>="1" to a child element of the Header element it indicates that the receiver processing the Header must recognize the element. If the receiver does not recognize the element it will fail when processing the Header.</a:t>
            </a:r>
          </a:p>
          <a:p>
            <a:r>
              <a:rPr lang="en-US" dirty="0" err="1"/>
              <a:t>soap:mustUnderstand</a:t>
            </a:r>
            <a:r>
              <a:rPr lang="en-US" dirty="0"/>
              <a:t>="0|1“</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soap:mustUnderstand</a:t>
            </a:r>
            <a:r>
              <a:rPr lang="en-US" dirty="0"/>
              <a:t>="1"&gt;234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8961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797B-2082-47BF-904F-C2BD66470046}"/>
              </a:ext>
            </a:extLst>
          </p:cNvPr>
          <p:cNvSpPr>
            <a:spLocks noGrp="1"/>
          </p:cNvSpPr>
          <p:nvPr>
            <p:ph type="title"/>
          </p:nvPr>
        </p:nvSpPr>
        <p:spPr/>
        <p:txBody>
          <a:bodyPr/>
          <a:lstStyle/>
          <a:p>
            <a:r>
              <a:rPr lang="en-US" dirty="0"/>
              <a:t>The actor Attribute</a:t>
            </a:r>
          </a:p>
        </p:txBody>
      </p:sp>
      <p:sp>
        <p:nvSpPr>
          <p:cNvPr id="3" name="Content Placeholder 2">
            <a:extLst>
              <a:ext uri="{FF2B5EF4-FFF2-40B4-BE49-F238E27FC236}">
                <a16:creationId xmlns:a16="http://schemas.microsoft.com/office/drawing/2014/main" id="{759871B3-9517-48E9-A8B5-4AB2117D9FD8}"/>
              </a:ext>
            </a:extLst>
          </p:cNvPr>
          <p:cNvSpPr>
            <a:spLocks noGrp="1"/>
          </p:cNvSpPr>
          <p:nvPr>
            <p:ph idx="1"/>
          </p:nvPr>
        </p:nvSpPr>
        <p:spPr>
          <a:xfrm>
            <a:off x="1097280" y="1845733"/>
            <a:ext cx="10058400" cy="4725663"/>
          </a:xfrm>
        </p:spPr>
        <p:txBody>
          <a:bodyPr>
            <a:normAutofit fontScale="85000" lnSpcReduction="20000"/>
          </a:bodyPr>
          <a:lstStyle/>
          <a:p>
            <a:r>
              <a:rPr lang="en-US" dirty="0"/>
              <a:t>A SOAP message may travel from a sender to a receiver by passing different endpoints along the message path. However, not all parts of a SOAP message may be intended for the ultimate endpoint, instead, it may be intended for one or more of the endpoints on the message path.</a:t>
            </a:r>
          </a:p>
          <a:p>
            <a:r>
              <a:rPr lang="en-US" dirty="0"/>
              <a:t>The SOAP actor attribute is used to address the Header element to a specific endpoint.</a:t>
            </a:r>
          </a:p>
          <a:p>
            <a:r>
              <a:rPr lang="en-US" dirty="0" err="1"/>
              <a:t>soap:actor</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soap:actor</a:t>
            </a:r>
            <a:r>
              <a:rPr lang="en-US" dirty="0"/>
              <a:t>="https://www.w3schools.com/appml/"&gt;234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402645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B442-BA13-4C74-AD98-AB7920015481}"/>
              </a:ext>
            </a:extLst>
          </p:cNvPr>
          <p:cNvSpPr>
            <a:spLocks noGrp="1"/>
          </p:cNvSpPr>
          <p:nvPr>
            <p:ph type="title"/>
          </p:nvPr>
        </p:nvSpPr>
        <p:spPr/>
        <p:txBody>
          <a:bodyPr/>
          <a:lstStyle/>
          <a:p>
            <a:r>
              <a:rPr lang="en-US" dirty="0"/>
              <a:t>The SOAP Body Element</a:t>
            </a:r>
          </a:p>
        </p:txBody>
      </p:sp>
      <p:sp>
        <p:nvSpPr>
          <p:cNvPr id="3" name="Content Placeholder 2">
            <a:extLst>
              <a:ext uri="{FF2B5EF4-FFF2-40B4-BE49-F238E27FC236}">
                <a16:creationId xmlns:a16="http://schemas.microsoft.com/office/drawing/2014/main" id="{97A4618C-FA34-4A54-8C9B-6B5B112AFAE1}"/>
              </a:ext>
            </a:extLst>
          </p:cNvPr>
          <p:cNvSpPr>
            <a:spLocks noGrp="1"/>
          </p:cNvSpPr>
          <p:nvPr>
            <p:ph idx="1"/>
          </p:nvPr>
        </p:nvSpPr>
        <p:spPr/>
        <p:txBody>
          <a:bodyPr>
            <a:normAutofit fontScale="92500" lnSpcReduction="20000"/>
          </a:bodyPr>
          <a:lstStyle/>
          <a:p>
            <a:r>
              <a:rPr lang="en-US" dirty="0"/>
              <a:t>The required SOAP Body element contains the actual SOAP message intended for the ultimate endpoint of the message.</a:t>
            </a:r>
          </a:p>
          <a:p>
            <a:r>
              <a:rPr lang="en-US" dirty="0"/>
              <a:t>Immediate child elements of the SOAP Body element may be namespace-qualified.</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a:t>
            </a:r>
            <a:r>
              <a:rPr lang="en-US" dirty="0"/>
              <a:t> </a:t>
            </a:r>
            <a:r>
              <a:rPr lang="en-US" dirty="0" err="1"/>
              <a:t>xmlns:m</a:t>
            </a:r>
            <a:r>
              <a:rPr lang="en-US" dirty="0"/>
              <a:t>="https://www.w3schools.com/prices"&gt;</a:t>
            </a:r>
            <a:br>
              <a:rPr lang="en-US" dirty="0"/>
            </a:br>
            <a:r>
              <a:rPr lang="en-US" dirty="0"/>
              <a:t>    &lt;</a:t>
            </a:r>
            <a:r>
              <a:rPr lang="en-US" dirty="0" err="1"/>
              <a:t>m:Item</a:t>
            </a:r>
            <a:r>
              <a:rPr lang="en-US" dirty="0"/>
              <a:t>&gt;Apples&lt;/</a:t>
            </a:r>
            <a:r>
              <a:rPr lang="en-US" dirty="0" err="1"/>
              <a:t>m:Item</a:t>
            </a:r>
            <a:r>
              <a:rPr lang="en-US" dirty="0"/>
              <a:t>&gt;</a:t>
            </a:r>
            <a:br>
              <a:rPr lang="en-US" dirty="0"/>
            </a:br>
            <a:r>
              <a:rPr lang="en-US" dirty="0"/>
              <a:t>  &lt;/</a:t>
            </a:r>
            <a:r>
              <a:rPr lang="en-US" dirty="0" err="1"/>
              <a:t>m:GetPrice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13155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D8F-8A1B-41D8-A9C8-4C22EFB2B2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82ACE9-3401-4EAD-BC3E-ACD9FC87364D}"/>
              </a:ext>
            </a:extLst>
          </p:cNvPr>
          <p:cNvSpPr>
            <a:spLocks noGrp="1"/>
          </p:cNvSpPr>
          <p:nvPr>
            <p:ph idx="1"/>
          </p:nvPr>
        </p:nvSpPr>
        <p:spPr/>
        <p:txBody>
          <a:bodyPr>
            <a:normAutofit fontScale="92500" lnSpcReduction="20000"/>
          </a:bodyPr>
          <a:lstStyle/>
          <a:p>
            <a:r>
              <a:rPr lang="en-US" dirty="0"/>
              <a:t>The example in the previous slide requests the price of apples. Note that the m:GetPrice and the Item elements above are application-specific elements. They are not a part of the SOAP namespace.</a:t>
            </a:r>
          </a:p>
          <a:p>
            <a:r>
              <a:rPr lang="en-US" dirty="0"/>
              <a:t>A SOAP response could look something like this:</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m:GetPriceResponse</a:t>
            </a:r>
            <a:r>
              <a:rPr lang="en-US" dirty="0"/>
              <a:t> </a:t>
            </a:r>
            <a:r>
              <a:rPr lang="en-US" dirty="0" err="1"/>
              <a:t>xmlns:m</a:t>
            </a:r>
            <a:r>
              <a:rPr lang="en-US" dirty="0"/>
              <a:t>="https://www.w3schools.com/prices"&gt;</a:t>
            </a:r>
            <a:br>
              <a:rPr lang="en-US" dirty="0"/>
            </a:br>
            <a:r>
              <a:rPr lang="en-US" dirty="0"/>
              <a:t>    &lt;</a:t>
            </a:r>
            <a:r>
              <a:rPr lang="en-US" dirty="0" err="1"/>
              <a:t>m:Price</a:t>
            </a:r>
            <a:r>
              <a:rPr lang="en-US" dirty="0"/>
              <a:t>&gt;1.90&lt;/</a:t>
            </a:r>
            <a:r>
              <a:rPr lang="en-US" dirty="0" err="1"/>
              <a:t>m:Price</a:t>
            </a:r>
            <a:r>
              <a:rPr lang="en-US" dirty="0"/>
              <a:t>&gt;</a:t>
            </a:r>
            <a:br>
              <a:rPr lang="en-US" dirty="0"/>
            </a:br>
            <a:r>
              <a:rPr lang="en-US" dirty="0"/>
              <a:t>  &lt;/</a:t>
            </a:r>
            <a:r>
              <a:rPr lang="en-US" dirty="0" err="1"/>
              <a:t>m:GetPriceResponse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0035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9C75-512D-486E-8F88-C65CD76D1DEF}"/>
              </a:ext>
            </a:extLst>
          </p:cNvPr>
          <p:cNvSpPr>
            <a:spLocks noGrp="1"/>
          </p:cNvSpPr>
          <p:nvPr>
            <p:ph type="title"/>
          </p:nvPr>
        </p:nvSpPr>
        <p:spPr/>
        <p:txBody>
          <a:bodyPr/>
          <a:lstStyle/>
          <a:p>
            <a:r>
              <a:rPr lang="en-US" dirty="0"/>
              <a:t>The SOAP Fault Element</a:t>
            </a:r>
          </a:p>
        </p:txBody>
      </p:sp>
      <p:sp>
        <p:nvSpPr>
          <p:cNvPr id="3" name="Content Placeholder 2">
            <a:extLst>
              <a:ext uri="{FF2B5EF4-FFF2-40B4-BE49-F238E27FC236}">
                <a16:creationId xmlns:a16="http://schemas.microsoft.com/office/drawing/2014/main" id="{B95FB355-CFB4-4ACF-AF2E-CF2B4E3D5F21}"/>
              </a:ext>
            </a:extLst>
          </p:cNvPr>
          <p:cNvSpPr>
            <a:spLocks noGrp="1"/>
          </p:cNvSpPr>
          <p:nvPr>
            <p:ph idx="1"/>
          </p:nvPr>
        </p:nvSpPr>
        <p:spPr/>
        <p:txBody>
          <a:bodyPr/>
          <a:lstStyle/>
          <a:p>
            <a:r>
              <a:rPr lang="en-US" dirty="0"/>
              <a:t>The optional SOAP Fault element is used to indicate error messages.</a:t>
            </a:r>
          </a:p>
          <a:p>
            <a:r>
              <a:rPr lang="en-US" dirty="0"/>
              <a:t>The SOAP Fault element holds errors and status information for a SOAP message.</a:t>
            </a:r>
          </a:p>
          <a:p>
            <a:r>
              <a:rPr lang="en-US" dirty="0"/>
              <a:t>If a Fault element is present, it must appear as a child element of the Body element. A Fault element can only appear once in a SOAP message.</a:t>
            </a:r>
          </a:p>
          <a:p>
            <a:r>
              <a:rPr lang="en-US" dirty="0"/>
              <a:t>The SOAP Fault element has the following sub elements:</a:t>
            </a:r>
          </a:p>
          <a:p>
            <a:endParaRPr lang="en-US" dirty="0"/>
          </a:p>
        </p:txBody>
      </p:sp>
      <p:pic>
        <p:nvPicPr>
          <p:cNvPr id="4" name="table">
            <a:extLst>
              <a:ext uri="{FF2B5EF4-FFF2-40B4-BE49-F238E27FC236}">
                <a16:creationId xmlns:a16="http://schemas.microsoft.com/office/drawing/2014/main" id="{2C1D3C23-C2B9-4028-910B-F59624D2FC6B}"/>
              </a:ext>
            </a:extLst>
          </p:cNvPr>
          <p:cNvPicPr>
            <a:picLocks noChangeAspect="1"/>
          </p:cNvPicPr>
          <p:nvPr/>
        </p:nvPicPr>
        <p:blipFill>
          <a:blip r:embed="rId2"/>
          <a:stretch>
            <a:fillRect/>
          </a:stretch>
        </p:blipFill>
        <p:spPr>
          <a:xfrm>
            <a:off x="2032000" y="3857414"/>
            <a:ext cx="8128000" cy="2407920"/>
          </a:xfrm>
          <a:prstGeom prst="rect">
            <a:avLst/>
          </a:prstGeom>
        </p:spPr>
      </p:pic>
    </p:spTree>
    <p:extLst>
      <p:ext uri="{BB962C8B-B14F-4D97-AF65-F5344CB8AC3E}">
        <p14:creationId xmlns:p14="http://schemas.microsoft.com/office/powerpoint/2010/main" val="6686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332C-66C9-42FA-8915-4F355E90D7F8}"/>
              </a:ext>
            </a:extLst>
          </p:cNvPr>
          <p:cNvSpPr>
            <a:spLocks noGrp="1"/>
          </p:cNvSpPr>
          <p:nvPr>
            <p:ph type="title"/>
          </p:nvPr>
        </p:nvSpPr>
        <p:spPr/>
        <p:txBody>
          <a:bodyPr/>
          <a:lstStyle/>
          <a:p>
            <a:r>
              <a:rPr lang="en-US" dirty="0"/>
              <a:t>SOAP Fault Codes</a:t>
            </a:r>
          </a:p>
        </p:txBody>
      </p:sp>
      <p:sp>
        <p:nvSpPr>
          <p:cNvPr id="3" name="Content Placeholder 2">
            <a:extLst>
              <a:ext uri="{FF2B5EF4-FFF2-40B4-BE49-F238E27FC236}">
                <a16:creationId xmlns:a16="http://schemas.microsoft.com/office/drawing/2014/main" id="{4C243ED0-F7EB-4022-9697-4DEF3839C3E0}"/>
              </a:ext>
            </a:extLst>
          </p:cNvPr>
          <p:cNvSpPr>
            <a:spLocks noGrp="1"/>
          </p:cNvSpPr>
          <p:nvPr>
            <p:ph idx="1"/>
          </p:nvPr>
        </p:nvSpPr>
        <p:spPr/>
        <p:txBody>
          <a:bodyPr/>
          <a:lstStyle/>
          <a:p>
            <a:r>
              <a:rPr lang="en-US" dirty="0"/>
              <a:t>The </a:t>
            </a:r>
            <a:r>
              <a:rPr lang="en-US" dirty="0" err="1"/>
              <a:t>faultcode</a:t>
            </a:r>
            <a:r>
              <a:rPr lang="en-US" dirty="0"/>
              <a:t> values defined below must be used in the </a:t>
            </a:r>
            <a:r>
              <a:rPr lang="en-US" dirty="0" err="1"/>
              <a:t>faultcode</a:t>
            </a:r>
            <a:r>
              <a:rPr lang="en-US" dirty="0"/>
              <a:t> element when describing faults:</a:t>
            </a:r>
          </a:p>
          <a:p>
            <a:endParaRPr lang="en-US" dirty="0"/>
          </a:p>
          <a:p>
            <a:endParaRPr lang="en-US" dirty="0"/>
          </a:p>
        </p:txBody>
      </p:sp>
      <p:pic>
        <p:nvPicPr>
          <p:cNvPr id="4" name="table">
            <a:extLst>
              <a:ext uri="{FF2B5EF4-FFF2-40B4-BE49-F238E27FC236}">
                <a16:creationId xmlns:a16="http://schemas.microsoft.com/office/drawing/2014/main" id="{5FB494DC-5834-4A4B-AF0D-20EB576EDD34}"/>
              </a:ext>
            </a:extLst>
          </p:cNvPr>
          <p:cNvPicPr>
            <a:picLocks noChangeAspect="1"/>
          </p:cNvPicPr>
          <p:nvPr/>
        </p:nvPicPr>
        <p:blipFill>
          <a:blip r:embed="rId2"/>
          <a:stretch>
            <a:fillRect/>
          </a:stretch>
        </p:blipFill>
        <p:spPr>
          <a:xfrm>
            <a:off x="2032000" y="2394006"/>
            <a:ext cx="8128000" cy="3779520"/>
          </a:xfrm>
          <a:prstGeom prst="rect">
            <a:avLst/>
          </a:prstGeom>
        </p:spPr>
      </p:pic>
    </p:spTree>
    <p:extLst>
      <p:ext uri="{BB962C8B-B14F-4D97-AF65-F5344CB8AC3E}">
        <p14:creationId xmlns:p14="http://schemas.microsoft.com/office/powerpoint/2010/main" val="175308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10BC-6BE7-4FF9-AFEA-658D9858DE65}"/>
              </a:ext>
            </a:extLst>
          </p:cNvPr>
          <p:cNvSpPr>
            <a:spLocks noGrp="1"/>
          </p:cNvSpPr>
          <p:nvPr>
            <p:ph type="title"/>
          </p:nvPr>
        </p:nvSpPr>
        <p:spPr/>
        <p:txBody>
          <a:bodyPr/>
          <a:lstStyle/>
          <a:p>
            <a:r>
              <a:rPr lang="en-US" dirty="0"/>
              <a:t>SOAP Binding</a:t>
            </a:r>
          </a:p>
        </p:txBody>
      </p:sp>
      <p:sp>
        <p:nvSpPr>
          <p:cNvPr id="3" name="Content Placeholder 2">
            <a:extLst>
              <a:ext uri="{FF2B5EF4-FFF2-40B4-BE49-F238E27FC236}">
                <a16:creationId xmlns:a16="http://schemas.microsoft.com/office/drawing/2014/main" id="{35043D8A-7A68-4C07-9919-521EFBD6E431}"/>
              </a:ext>
            </a:extLst>
          </p:cNvPr>
          <p:cNvSpPr>
            <a:spLocks noGrp="1"/>
          </p:cNvSpPr>
          <p:nvPr>
            <p:ph idx="1"/>
          </p:nvPr>
        </p:nvSpPr>
        <p:spPr/>
        <p:txBody>
          <a:bodyPr/>
          <a:lstStyle/>
          <a:p>
            <a:pPr>
              <a:buFont typeface="Arial" panose="020B0604020202020204" pitchFamily="34" charset="0"/>
              <a:buChar char="•"/>
            </a:pPr>
            <a:r>
              <a:rPr lang="en-US" dirty="0"/>
              <a:t>The SOAP specification defines the structure of the SOAP messages, not how they are exchanged. This gap is filled by what is called "SOAP Bindings". SOAP bindings are mechanisms which allow SOAP messages to be effectively exchanged using a transport protocol.</a:t>
            </a:r>
          </a:p>
          <a:p>
            <a:pPr>
              <a:buFont typeface="Arial" panose="020B0604020202020204" pitchFamily="34" charset="0"/>
              <a:buChar char="•"/>
            </a:pPr>
            <a:r>
              <a:rPr lang="en-US" dirty="0"/>
              <a:t>Most SOAP implementations provide bindings for common transport protocols, such as HTTP or SMTP.</a:t>
            </a:r>
          </a:p>
          <a:p>
            <a:pPr>
              <a:buFont typeface="Arial" panose="020B0604020202020204" pitchFamily="34" charset="0"/>
              <a:buChar char="•"/>
            </a:pPr>
            <a:r>
              <a:rPr lang="en-US" dirty="0"/>
              <a:t>HTTP is synchronous and widely used. A SOAP HTTP request specifies at least two HTTP headers: Content-Type and Content-Length.</a:t>
            </a:r>
          </a:p>
          <a:p>
            <a:pPr>
              <a:buFont typeface="Arial" panose="020B0604020202020204" pitchFamily="34" charset="0"/>
              <a:buChar char="•"/>
            </a:pPr>
            <a:r>
              <a:rPr lang="en-US" dirty="0"/>
              <a:t>SMTP is asynchronous and is used in last resort or particular cases.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7441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8F32-1FF7-42A0-96BE-DBB09EA9018A}"/>
              </a:ext>
            </a:extLst>
          </p:cNvPr>
          <p:cNvSpPr>
            <a:spLocks noGrp="1"/>
          </p:cNvSpPr>
          <p:nvPr>
            <p:ph type="title"/>
          </p:nvPr>
        </p:nvSpPr>
        <p:spPr/>
        <p:txBody>
          <a:bodyPr/>
          <a:lstStyle/>
          <a:p>
            <a:r>
              <a:rPr lang="en-US" dirty="0"/>
              <a:t>Content-Type</a:t>
            </a:r>
          </a:p>
        </p:txBody>
      </p:sp>
      <p:sp>
        <p:nvSpPr>
          <p:cNvPr id="3" name="Content Placeholder 2">
            <a:extLst>
              <a:ext uri="{FF2B5EF4-FFF2-40B4-BE49-F238E27FC236}">
                <a16:creationId xmlns:a16="http://schemas.microsoft.com/office/drawing/2014/main" id="{4DF617B6-6279-4DE2-9A6D-BD308E091F70}"/>
              </a:ext>
            </a:extLst>
          </p:cNvPr>
          <p:cNvSpPr>
            <a:spLocks noGrp="1"/>
          </p:cNvSpPr>
          <p:nvPr>
            <p:ph idx="1"/>
          </p:nvPr>
        </p:nvSpPr>
        <p:spPr/>
        <p:txBody>
          <a:bodyPr/>
          <a:lstStyle/>
          <a:p>
            <a:r>
              <a:rPr lang="en-US" dirty="0"/>
              <a:t>The Content-Type header for a SOAP request and response defines the MIME type for the message and the character encoding (optional) used for the XML body of the request or response.</a:t>
            </a:r>
          </a:p>
          <a:p>
            <a:endParaRPr lang="en-US" dirty="0"/>
          </a:p>
          <a:p>
            <a:r>
              <a:rPr lang="en-US" dirty="0"/>
              <a:t>Content-Type: </a:t>
            </a:r>
            <a:r>
              <a:rPr lang="en-US" dirty="0" err="1"/>
              <a:t>MIMEType</a:t>
            </a:r>
            <a:r>
              <a:rPr lang="en-US" dirty="0"/>
              <a:t>; charset=character-encoding</a:t>
            </a:r>
          </a:p>
          <a:p>
            <a:r>
              <a:rPr lang="en-US" dirty="0"/>
              <a:t>Example:</a:t>
            </a:r>
          </a:p>
          <a:p>
            <a:r>
              <a:rPr lang="en-US" dirty="0"/>
              <a:t>Content-Type: application/</a:t>
            </a:r>
            <a:r>
              <a:rPr lang="en-US" dirty="0" err="1"/>
              <a:t>soap+xml</a:t>
            </a:r>
            <a:r>
              <a:rPr lang="en-US" dirty="0"/>
              <a:t>; charset=utf-8</a:t>
            </a:r>
          </a:p>
          <a:p>
            <a:endParaRPr lang="en-US" dirty="0"/>
          </a:p>
        </p:txBody>
      </p:sp>
    </p:spTree>
    <p:extLst>
      <p:ext uri="{BB962C8B-B14F-4D97-AF65-F5344CB8AC3E}">
        <p14:creationId xmlns:p14="http://schemas.microsoft.com/office/powerpoint/2010/main" val="40296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Web Services</a:t>
            </a:r>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B4C7-1421-4BBA-8428-5595B94C17A1}"/>
              </a:ext>
            </a:extLst>
          </p:cNvPr>
          <p:cNvSpPr>
            <a:spLocks noGrp="1"/>
          </p:cNvSpPr>
          <p:nvPr>
            <p:ph type="title"/>
          </p:nvPr>
        </p:nvSpPr>
        <p:spPr/>
        <p:txBody>
          <a:bodyPr/>
          <a:lstStyle/>
          <a:p>
            <a:r>
              <a:rPr lang="en-US" dirty="0"/>
              <a:t>Content-Length</a:t>
            </a:r>
          </a:p>
        </p:txBody>
      </p:sp>
      <p:sp>
        <p:nvSpPr>
          <p:cNvPr id="3" name="Content Placeholder 2">
            <a:extLst>
              <a:ext uri="{FF2B5EF4-FFF2-40B4-BE49-F238E27FC236}">
                <a16:creationId xmlns:a16="http://schemas.microsoft.com/office/drawing/2014/main" id="{1D21150C-3F77-4768-AD60-BA7AF9E923D2}"/>
              </a:ext>
            </a:extLst>
          </p:cNvPr>
          <p:cNvSpPr>
            <a:spLocks noGrp="1"/>
          </p:cNvSpPr>
          <p:nvPr>
            <p:ph idx="1"/>
          </p:nvPr>
        </p:nvSpPr>
        <p:spPr/>
        <p:txBody>
          <a:bodyPr/>
          <a:lstStyle/>
          <a:p>
            <a:r>
              <a:rPr lang="en-US" dirty="0"/>
              <a:t>The Content-Length header for a SOAP request and response specifies the number of bytes in the body of the request or response.</a:t>
            </a:r>
          </a:p>
          <a:p>
            <a:endParaRPr lang="en-US" dirty="0"/>
          </a:p>
          <a:p>
            <a:r>
              <a:rPr lang="en-US" dirty="0"/>
              <a:t>Content-Length: bytes</a:t>
            </a:r>
          </a:p>
          <a:p>
            <a:r>
              <a:rPr lang="en-US" dirty="0"/>
              <a:t>Example:</a:t>
            </a:r>
          </a:p>
          <a:p>
            <a:r>
              <a:rPr lang="en-US" dirty="0"/>
              <a:t>POST /item HTTP/1.1</a:t>
            </a:r>
            <a:br>
              <a:rPr lang="en-US" dirty="0"/>
            </a:br>
            <a:r>
              <a:rPr lang="en-US" dirty="0"/>
              <a:t>Content-Type: application/</a:t>
            </a:r>
            <a:r>
              <a:rPr lang="en-US" dirty="0" err="1"/>
              <a:t>soap+xml</a:t>
            </a:r>
            <a:r>
              <a:rPr lang="en-US" dirty="0"/>
              <a:t>; charset=utf-8</a:t>
            </a:r>
            <a:br>
              <a:rPr lang="en-US" dirty="0"/>
            </a:br>
            <a:r>
              <a:rPr lang="en-US" dirty="0"/>
              <a:t>Content-Length: 250</a:t>
            </a:r>
          </a:p>
          <a:p>
            <a:endParaRPr lang="en-US" dirty="0"/>
          </a:p>
        </p:txBody>
      </p:sp>
    </p:spTree>
    <p:extLst>
      <p:ext uri="{BB962C8B-B14F-4D97-AF65-F5344CB8AC3E}">
        <p14:creationId xmlns:p14="http://schemas.microsoft.com/office/powerpoint/2010/main" val="383451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F7DC-4BD5-402A-881C-4013BED096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E347E-96A8-460E-9040-3AECFAAA45C4}"/>
              </a:ext>
            </a:extLst>
          </p:cNvPr>
          <p:cNvSpPr>
            <a:spLocks noGrp="1"/>
          </p:cNvSpPr>
          <p:nvPr>
            <p:ph idx="1"/>
          </p:nvPr>
        </p:nvSpPr>
        <p:spPr>
          <a:xfrm>
            <a:off x="1097280" y="1845734"/>
            <a:ext cx="10058400" cy="4803544"/>
          </a:xfrm>
        </p:spPr>
        <p:txBody>
          <a:bodyPr>
            <a:normAutofit fontScale="92500" lnSpcReduction="20000"/>
          </a:bodyPr>
          <a:lstStyle/>
          <a:p>
            <a:r>
              <a:rPr lang="en-US" dirty="0"/>
              <a:t>In the example below, a </a:t>
            </a:r>
            <a:r>
              <a:rPr lang="en-US" dirty="0" err="1"/>
              <a:t>GetStockPrice</a:t>
            </a:r>
            <a:r>
              <a:rPr lang="en-US" dirty="0"/>
              <a:t> request is sent to a server. The request has a </a:t>
            </a:r>
            <a:r>
              <a:rPr lang="en-US" dirty="0" err="1"/>
              <a:t>StockName</a:t>
            </a:r>
            <a:r>
              <a:rPr lang="en-US" dirty="0"/>
              <a:t> parameter, and a Price parameter that will be returned in the response. The namespace for the function is defined in "http://www.example.org/stock".</a:t>
            </a:r>
          </a:p>
          <a:p>
            <a:r>
              <a:rPr lang="en-US" dirty="0"/>
              <a:t>POST /</a:t>
            </a:r>
            <a:r>
              <a:rPr lang="en-US" dirty="0" err="1"/>
              <a:t>InStock</a:t>
            </a:r>
            <a:r>
              <a:rPr lang="en-US" dirty="0"/>
              <a:t> HTTP/1.1</a:t>
            </a:r>
            <a:br>
              <a:rPr lang="en-US" dirty="0"/>
            </a:br>
            <a:r>
              <a:rPr lang="en-US" dirty="0"/>
              <a:t>Host: www.example.org</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a:t>
            </a:r>
            <a:r>
              <a:rPr lang="en-US" dirty="0"/>
              <a:t>&gt;</a:t>
            </a:r>
            <a:br>
              <a:rPr lang="en-US" dirty="0"/>
            </a:br>
            <a:r>
              <a:rPr lang="en-US" dirty="0"/>
              <a:t>    &lt;</a:t>
            </a:r>
            <a:r>
              <a:rPr lang="en-US" dirty="0" err="1"/>
              <a:t>m:StockName</a:t>
            </a:r>
            <a:r>
              <a:rPr lang="en-US" dirty="0"/>
              <a:t>&gt;IBM&lt;/</a:t>
            </a:r>
            <a:r>
              <a:rPr lang="en-US" dirty="0" err="1"/>
              <a:t>m:StockName</a:t>
            </a:r>
            <a:r>
              <a:rPr lang="en-US" dirty="0"/>
              <a:t>&gt;</a:t>
            </a:r>
            <a:br>
              <a:rPr lang="en-US" dirty="0"/>
            </a:br>
            <a:r>
              <a:rPr lang="en-US" dirty="0"/>
              <a:t>  &lt;/</a:t>
            </a:r>
            <a:r>
              <a:rPr lang="en-US" dirty="0" err="1"/>
              <a:t>m:GetStockPrice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p:txBody>
      </p:sp>
    </p:spTree>
    <p:extLst>
      <p:ext uri="{BB962C8B-B14F-4D97-AF65-F5344CB8AC3E}">
        <p14:creationId xmlns:p14="http://schemas.microsoft.com/office/powerpoint/2010/main" val="1504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45F0-9698-4049-9A88-832CAA56BE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C3AEC-FA03-4BC4-B423-65FD9F51C614}"/>
              </a:ext>
            </a:extLst>
          </p:cNvPr>
          <p:cNvSpPr>
            <a:spLocks noGrp="1"/>
          </p:cNvSpPr>
          <p:nvPr>
            <p:ph idx="1"/>
          </p:nvPr>
        </p:nvSpPr>
        <p:spPr>
          <a:xfrm>
            <a:off x="1097280" y="1845734"/>
            <a:ext cx="10058400" cy="4435796"/>
          </a:xfrm>
        </p:spPr>
        <p:txBody>
          <a:bodyPr>
            <a:normAutofit lnSpcReduction="10000"/>
          </a:bodyPr>
          <a:lstStyle/>
          <a:p>
            <a:r>
              <a:rPr lang="en-US" dirty="0"/>
              <a:t>HTTP/1.1 200 OK</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m:GetStockPriceResponse</a:t>
            </a:r>
            <a:r>
              <a:rPr lang="en-US" dirty="0"/>
              <a:t>&gt;</a:t>
            </a:r>
            <a:br>
              <a:rPr lang="en-US" dirty="0"/>
            </a:br>
            <a:r>
              <a:rPr lang="en-US" dirty="0"/>
              <a:t>    &lt;</a:t>
            </a:r>
            <a:r>
              <a:rPr lang="en-US" dirty="0" err="1"/>
              <a:t>m:Price</a:t>
            </a:r>
            <a:r>
              <a:rPr lang="en-US" dirty="0"/>
              <a:t>&gt;34.5&lt;/</a:t>
            </a:r>
            <a:r>
              <a:rPr lang="en-US" dirty="0" err="1"/>
              <a:t>m:Price</a:t>
            </a:r>
            <a:r>
              <a:rPr lang="en-US" dirty="0"/>
              <a:t>&gt;</a:t>
            </a:r>
            <a:br>
              <a:rPr lang="en-US" dirty="0"/>
            </a:br>
            <a:r>
              <a:rPr lang="en-US" dirty="0"/>
              <a:t>  &lt;/</a:t>
            </a:r>
            <a:r>
              <a:rPr lang="en-US" dirty="0" err="1"/>
              <a:t>m:GetStockPriceResponse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245854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E477-218D-4DCE-A22D-4B2DEB99ED42}"/>
              </a:ext>
            </a:extLst>
          </p:cNvPr>
          <p:cNvSpPr>
            <a:spLocks noGrp="1"/>
          </p:cNvSpPr>
          <p:nvPr>
            <p:ph type="title"/>
          </p:nvPr>
        </p:nvSpPr>
        <p:spPr/>
        <p:txBody>
          <a:bodyPr/>
          <a:lstStyle/>
          <a:p>
            <a:r>
              <a:rPr lang="en-US" dirty="0"/>
              <a:t>Consuming a Web Service</a:t>
            </a:r>
          </a:p>
        </p:txBody>
      </p:sp>
      <p:sp>
        <p:nvSpPr>
          <p:cNvPr id="3" name="Content Placeholder 2">
            <a:extLst>
              <a:ext uri="{FF2B5EF4-FFF2-40B4-BE49-F238E27FC236}">
                <a16:creationId xmlns:a16="http://schemas.microsoft.com/office/drawing/2014/main" id="{243293F1-F448-4D6E-B523-60E70146CF6D}"/>
              </a:ext>
            </a:extLst>
          </p:cNvPr>
          <p:cNvSpPr>
            <a:spLocks noGrp="1"/>
          </p:cNvSpPr>
          <p:nvPr>
            <p:ph idx="1"/>
          </p:nvPr>
        </p:nvSpPr>
        <p:spPr/>
        <p:txBody>
          <a:bodyPr/>
          <a:lstStyle/>
          <a:p>
            <a:pPr>
              <a:buFont typeface="Arial" panose="020B0604020202020204" pitchFamily="34" charset="0"/>
              <a:buChar char="•"/>
            </a:pPr>
            <a:r>
              <a:rPr lang="en-US" dirty="0"/>
              <a:t> </a:t>
            </a:r>
            <a:r>
              <a:rPr lang="en-US"/>
              <a:t>Create a WebService</a:t>
            </a:r>
            <a:endParaRPr lang="en-US" dirty="0"/>
          </a:p>
          <a:p>
            <a:pPr>
              <a:buFont typeface="Arial" panose="020B0604020202020204" pitchFamily="34" charset="0"/>
              <a:buChar char="•"/>
            </a:pPr>
            <a:r>
              <a:rPr lang="en-US" dirty="0"/>
              <a:t> Create an application that would consume the web service (</a:t>
            </a:r>
            <a:r>
              <a:rPr lang="en-US" dirty="0" err="1"/>
              <a:t>e.g</a:t>
            </a:r>
            <a:r>
              <a:rPr lang="en-US" dirty="0"/>
              <a:t> </a:t>
            </a:r>
            <a:r>
              <a:rPr lang="en-US" dirty="0" err="1"/>
              <a:t>ASP.Net</a:t>
            </a:r>
            <a:r>
              <a:rPr lang="en-US" dirty="0"/>
              <a:t> Web Application)</a:t>
            </a:r>
          </a:p>
          <a:p>
            <a:pPr>
              <a:buFont typeface="Arial" panose="020B0604020202020204" pitchFamily="34" charset="0"/>
              <a:buChar char="•"/>
            </a:pPr>
            <a:r>
              <a:rPr lang="en-US" dirty="0"/>
              <a:t> Include Web Reference of Web Service in the consuming application</a:t>
            </a:r>
          </a:p>
          <a:p>
            <a:pPr>
              <a:buFont typeface="Arial" panose="020B0604020202020204" pitchFamily="34" charset="0"/>
              <a:buChar char="•"/>
            </a:pPr>
            <a:r>
              <a:rPr lang="en-US" dirty="0"/>
              <a:t> Create an object of the </a:t>
            </a:r>
            <a:r>
              <a:rPr lang="en-US" dirty="0" err="1"/>
              <a:t>WebService</a:t>
            </a:r>
            <a:r>
              <a:rPr lang="en-US" dirty="0"/>
              <a:t> Instance and call functions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2324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3D9-6D04-4176-8C65-1D48A38A338C}"/>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BEAC29F0-4B3B-4A67-B021-A8129CCF0532}"/>
              </a:ext>
            </a:extLst>
          </p:cNvPr>
          <p:cNvSpPr>
            <a:spLocks noGrp="1"/>
          </p:cNvSpPr>
          <p:nvPr>
            <p:ph idx="1"/>
          </p:nvPr>
        </p:nvSpPr>
        <p:spPr/>
        <p:txBody>
          <a:bodyPr/>
          <a:lstStyle/>
          <a:p>
            <a:pPr>
              <a:buFont typeface="Arial" panose="020B0604020202020204" pitchFamily="34" charset="0"/>
              <a:buChar char="•"/>
            </a:pPr>
            <a:r>
              <a:rPr lang="en-US" dirty="0"/>
              <a:t>It is important for web applications to be able to communicate over the Internet.</a:t>
            </a:r>
          </a:p>
          <a:p>
            <a:pPr>
              <a:buFont typeface="Arial" panose="020B0604020202020204" pitchFamily="34" charset="0"/>
              <a:buChar char="•"/>
            </a:pPr>
            <a:r>
              <a:rPr lang="en-US" dirty="0"/>
              <a:t>The best way to communicate between applications is over HTTP, because HTTP is supported by all Internet browsers and servers. SOAP was created to accomplish this.</a:t>
            </a:r>
          </a:p>
          <a:p>
            <a:pPr>
              <a:buFont typeface="Arial" panose="020B0604020202020204" pitchFamily="34" charset="0"/>
              <a:buChar char="•"/>
            </a:pPr>
            <a:r>
              <a:rPr lang="en-US" dirty="0"/>
              <a:t>SOAP provides a way to communicate between applications running on different operating systems, with different technologies and programming languages.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923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DBD0-2DF5-48B5-BE08-C7C364EC3B1D}"/>
              </a:ext>
            </a:extLst>
          </p:cNvPr>
          <p:cNvSpPr>
            <a:spLocks noGrp="1"/>
          </p:cNvSpPr>
          <p:nvPr>
            <p:ph type="title"/>
          </p:nvPr>
        </p:nvSpPr>
        <p:spPr/>
        <p:txBody>
          <a:bodyPr/>
          <a:lstStyle/>
          <a:p>
            <a:r>
              <a:rPr lang="en-US" dirty="0"/>
              <a:t>SOAP Building Blocks</a:t>
            </a:r>
          </a:p>
        </p:txBody>
      </p:sp>
      <p:sp>
        <p:nvSpPr>
          <p:cNvPr id="3" name="Content Placeholder 2">
            <a:extLst>
              <a:ext uri="{FF2B5EF4-FFF2-40B4-BE49-F238E27FC236}">
                <a16:creationId xmlns:a16="http://schemas.microsoft.com/office/drawing/2014/main" id="{E9D7C575-C32D-48E2-8351-B0C3B6DD3606}"/>
              </a:ext>
            </a:extLst>
          </p:cNvPr>
          <p:cNvSpPr>
            <a:spLocks noGrp="1"/>
          </p:cNvSpPr>
          <p:nvPr>
            <p:ph idx="1"/>
          </p:nvPr>
        </p:nvSpPr>
        <p:spPr>
          <a:xfrm>
            <a:off x="1097280" y="1845734"/>
            <a:ext cx="10058400" cy="4445736"/>
          </a:xfrm>
        </p:spPr>
        <p:txBody>
          <a:bodyPr/>
          <a:lstStyle/>
          <a:p>
            <a:pPr>
              <a:buFont typeface="Arial" panose="020B0604020202020204" pitchFamily="34" charset="0"/>
              <a:buChar char="•"/>
            </a:pPr>
            <a:r>
              <a:rPr lang="en-US" dirty="0"/>
              <a:t>A SOAP message is an ordinary XML document containing the following elements:</a:t>
            </a:r>
          </a:p>
          <a:p>
            <a:pPr>
              <a:buFont typeface="Arial" panose="020B0604020202020204" pitchFamily="34" charset="0"/>
              <a:buChar char="•"/>
            </a:pPr>
            <a:r>
              <a:rPr lang="en-US" dirty="0"/>
              <a:t>An Envelope element that identifies the XML document as a SOAP message</a:t>
            </a:r>
          </a:p>
          <a:p>
            <a:pPr>
              <a:buFont typeface="Arial" panose="020B0604020202020204" pitchFamily="34" charset="0"/>
              <a:buChar char="•"/>
            </a:pPr>
            <a:r>
              <a:rPr lang="en-US" dirty="0"/>
              <a:t>A Header element that contains header information</a:t>
            </a:r>
          </a:p>
          <a:p>
            <a:pPr>
              <a:buFont typeface="Arial" panose="020B0604020202020204" pitchFamily="34" charset="0"/>
              <a:buChar char="•"/>
            </a:pPr>
            <a:r>
              <a:rPr lang="en-US" dirty="0"/>
              <a:t>A Body element that contains call and response information</a:t>
            </a:r>
          </a:p>
          <a:p>
            <a:pPr>
              <a:buFont typeface="Arial" panose="020B0604020202020204" pitchFamily="34" charset="0"/>
              <a:buChar char="•"/>
            </a:pPr>
            <a:r>
              <a:rPr lang="en-US" dirty="0"/>
              <a:t>A Fault element containing errors and status information</a:t>
            </a:r>
          </a:p>
          <a:p>
            <a:pPr>
              <a:buFont typeface="Arial" panose="020B0604020202020204" pitchFamily="34" charset="0"/>
              <a:buChar char="•"/>
            </a:pPr>
            <a:r>
              <a:rPr lang="en-US" dirty="0"/>
              <a:t>All the elements above are declared in the default namespace for the SOAP envelope:</a:t>
            </a:r>
          </a:p>
          <a:p>
            <a:pPr>
              <a:buFont typeface="Arial" panose="020B0604020202020204" pitchFamily="34" charset="0"/>
              <a:buChar char="•"/>
            </a:pPr>
            <a:r>
              <a:rPr lang="en-US" dirty="0">
                <a:hlinkClick r:id="rId3"/>
              </a:rPr>
              <a:t>http://www.w3.org/2003/05/soap-envelope/</a:t>
            </a:r>
            <a:endParaRPr lang="en-US" dirty="0"/>
          </a:p>
          <a:p>
            <a:pPr>
              <a:buFont typeface="Arial" panose="020B0604020202020204" pitchFamily="34" charset="0"/>
              <a:buChar char="•"/>
            </a:pPr>
            <a:r>
              <a:rPr lang="en-US" dirty="0"/>
              <a:t>and the default namespace for SOAP encoding and data types is:</a:t>
            </a:r>
          </a:p>
          <a:p>
            <a:pPr>
              <a:buFont typeface="Arial" panose="020B0604020202020204" pitchFamily="34" charset="0"/>
              <a:buChar char="•"/>
            </a:pPr>
            <a:r>
              <a:rPr lang="en-US" dirty="0">
                <a:hlinkClick r:id="rId4"/>
              </a:rPr>
              <a:t>http://www.w3.org/2003/05/soap-encoding</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22799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0654-3DC5-429F-B31B-FF6421B9EFB7}"/>
              </a:ext>
            </a:extLst>
          </p:cNvPr>
          <p:cNvSpPr>
            <a:spLocks noGrp="1"/>
          </p:cNvSpPr>
          <p:nvPr>
            <p:ph type="title"/>
          </p:nvPr>
        </p:nvSpPr>
        <p:spPr/>
        <p:txBody>
          <a:bodyPr/>
          <a:lstStyle/>
          <a:p>
            <a:r>
              <a:rPr lang="en-US" dirty="0"/>
              <a:t>Skeleton SOAP Message</a:t>
            </a:r>
          </a:p>
        </p:txBody>
      </p:sp>
      <p:sp>
        <p:nvSpPr>
          <p:cNvPr id="3" name="Content Placeholder 2">
            <a:extLst>
              <a:ext uri="{FF2B5EF4-FFF2-40B4-BE49-F238E27FC236}">
                <a16:creationId xmlns:a16="http://schemas.microsoft.com/office/drawing/2014/main" id="{624C8B68-456A-46FE-9D78-D6B094687A05}"/>
              </a:ext>
            </a:extLst>
          </p:cNvPr>
          <p:cNvSpPr>
            <a:spLocks noGrp="1"/>
          </p:cNvSpPr>
          <p:nvPr>
            <p:ph idx="1"/>
          </p:nvPr>
        </p:nvSpPr>
        <p:spPr/>
        <p:txBody>
          <a:bodyPr>
            <a:normAutofit fontScale="92500" lnSpcReduction="20000"/>
          </a:bodyPr>
          <a:lstStyle/>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a:t>
            </a:r>
            <a:br>
              <a:rPr lang="en-US" dirty="0"/>
            </a:br>
            <a:r>
              <a:rPr lang="en-US" dirty="0"/>
              <a:t>&lt;/</a:t>
            </a:r>
            <a:r>
              <a:rPr lang="en-US" dirty="0" err="1"/>
              <a:t>soap:Header</a:t>
            </a:r>
            <a:r>
              <a:rPr lang="en-US" dirty="0"/>
              <a:t>&gt;</a:t>
            </a:r>
            <a:br>
              <a:rPr lang="en-US" dirty="0"/>
            </a:br>
            <a:br>
              <a:rPr lang="en-US" dirty="0"/>
            </a:br>
            <a:r>
              <a:rPr lang="en-US" dirty="0"/>
              <a:t>&lt;</a:t>
            </a:r>
            <a:r>
              <a:rPr lang="en-US" dirty="0" err="1"/>
              <a:t>soap:Body</a:t>
            </a:r>
            <a:r>
              <a:rPr lang="en-US" dirty="0"/>
              <a:t>&gt;</a:t>
            </a:r>
            <a:br>
              <a:rPr lang="en-US" dirty="0"/>
            </a:br>
            <a:r>
              <a:rPr lang="en-US" dirty="0"/>
              <a:t>...</a:t>
            </a:r>
            <a:br>
              <a:rPr lang="en-US" dirty="0"/>
            </a:br>
            <a:r>
              <a:rPr lang="en-US" dirty="0"/>
              <a:t>  &lt;</a:t>
            </a:r>
            <a:r>
              <a:rPr lang="en-US" dirty="0" err="1"/>
              <a:t>soap:Fault</a:t>
            </a:r>
            <a:r>
              <a:rPr lang="en-US" dirty="0"/>
              <a:t>&gt;</a:t>
            </a:r>
            <a:br>
              <a:rPr lang="en-US" dirty="0"/>
            </a:br>
            <a:r>
              <a:rPr lang="en-US" dirty="0"/>
              <a:t>  ...</a:t>
            </a:r>
            <a:br>
              <a:rPr lang="en-US" dirty="0"/>
            </a:br>
            <a:r>
              <a:rPr lang="en-US" dirty="0"/>
              <a:t>  &lt;/</a:t>
            </a:r>
            <a:r>
              <a:rPr lang="en-US" dirty="0" err="1"/>
              <a:t>soap:Fault</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83015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89D4-E964-4B3A-A092-D0526CE12CB3}"/>
              </a:ext>
            </a:extLst>
          </p:cNvPr>
          <p:cNvSpPr>
            <a:spLocks noGrp="1"/>
          </p:cNvSpPr>
          <p:nvPr>
            <p:ph type="title"/>
          </p:nvPr>
        </p:nvSpPr>
        <p:spPr/>
        <p:txBody>
          <a:bodyPr/>
          <a:lstStyle/>
          <a:p>
            <a:r>
              <a:rPr lang="en-US" dirty="0"/>
              <a:t>Syntax Rules</a:t>
            </a:r>
          </a:p>
        </p:txBody>
      </p:sp>
      <p:sp>
        <p:nvSpPr>
          <p:cNvPr id="3" name="Content Placeholder 2">
            <a:extLst>
              <a:ext uri="{FF2B5EF4-FFF2-40B4-BE49-F238E27FC236}">
                <a16:creationId xmlns:a16="http://schemas.microsoft.com/office/drawing/2014/main" id="{C5A8E85F-8A72-4F3F-B202-31ED11A09789}"/>
              </a:ext>
            </a:extLst>
          </p:cNvPr>
          <p:cNvSpPr>
            <a:spLocks noGrp="1"/>
          </p:cNvSpPr>
          <p:nvPr>
            <p:ph idx="1"/>
          </p:nvPr>
        </p:nvSpPr>
        <p:spPr/>
        <p:txBody>
          <a:bodyPr/>
          <a:lstStyle/>
          <a:p>
            <a:pPr>
              <a:buFont typeface="Arial" panose="020B0604020202020204" pitchFamily="34" charset="0"/>
              <a:buChar char="•"/>
            </a:pPr>
            <a:r>
              <a:rPr lang="en-US" dirty="0"/>
              <a:t>Here are some important syntax rules:</a:t>
            </a:r>
          </a:p>
          <a:p>
            <a:pPr>
              <a:buFont typeface="Arial" panose="020B0604020202020204" pitchFamily="34" charset="0"/>
              <a:buChar char="•"/>
            </a:pPr>
            <a:r>
              <a:rPr lang="en-US" dirty="0"/>
              <a:t>A SOAP message MUST be encoded using XML</a:t>
            </a:r>
          </a:p>
          <a:p>
            <a:pPr>
              <a:buFont typeface="Arial" panose="020B0604020202020204" pitchFamily="34" charset="0"/>
              <a:buChar char="•"/>
            </a:pPr>
            <a:r>
              <a:rPr lang="en-US" dirty="0"/>
              <a:t>A SOAP message MUST use the SOAP Envelope namespace</a:t>
            </a:r>
          </a:p>
          <a:p>
            <a:pPr>
              <a:buFont typeface="Arial" panose="020B0604020202020204" pitchFamily="34" charset="0"/>
              <a:buChar char="•"/>
            </a:pPr>
            <a:r>
              <a:rPr lang="en-US" dirty="0"/>
              <a:t>A SOAP message MUST use the SOAP Encoding namespace</a:t>
            </a:r>
          </a:p>
          <a:p>
            <a:pPr>
              <a:buFont typeface="Arial" panose="020B0604020202020204" pitchFamily="34" charset="0"/>
              <a:buChar char="•"/>
            </a:pPr>
            <a:r>
              <a:rPr lang="en-US" dirty="0"/>
              <a:t>A SOAP message must NOT contain a DTD reference</a:t>
            </a:r>
          </a:p>
          <a:p>
            <a:pPr>
              <a:buFont typeface="Arial" panose="020B0604020202020204" pitchFamily="34" charset="0"/>
              <a:buChar char="•"/>
            </a:pPr>
            <a:r>
              <a:rPr lang="en-US" dirty="0"/>
              <a:t>A SOAP message must NOT contain XML Processing Instructions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8580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118D-5197-45F0-BBDB-7DB80BA1AFBD}"/>
              </a:ext>
            </a:extLst>
          </p:cNvPr>
          <p:cNvSpPr>
            <a:spLocks noGrp="1"/>
          </p:cNvSpPr>
          <p:nvPr>
            <p:ph type="title"/>
          </p:nvPr>
        </p:nvSpPr>
        <p:spPr/>
        <p:txBody>
          <a:bodyPr/>
          <a:lstStyle/>
          <a:p>
            <a:r>
              <a:rPr lang="en-US" dirty="0"/>
              <a:t>The SOAP Envelope Element</a:t>
            </a:r>
          </a:p>
        </p:txBody>
      </p:sp>
      <p:sp>
        <p:nvSpPr>
          <p:cNvPr id="3" name="Content Placeholder 2">
            <a:extLst>
              <a:ext uri="{FF2B5EF4-FFF2-40B4-BE49-F238E27FC236}">
                <a16:creationId xmlns:a16="http://schemas.microsoft.com/office/drawing/2014/main" id="{7F709F3E-3FB6-466C-BE29-B65AD2D02911}"/>
              </a:ext>
            </a:extLst>
          </p:cNvPr>
          <p:cNvSpPr>
            <a:spLocks noGrp="1"/>
          </p:cNvSpPr>
          <p:nvPr>
            <p:ph idx="1"/>
          </p:nvPr>
        </p:nvSpPr>
        <p:spPr/>
        <p:txBody>
          <a:bodyPr/>
          <a:lstStyle/>
          <a:p>
            <a:r>
              <a:rPr lang="en-US" dirty="0"/>
              <a:t>The required SOAP Envelope element is the root element of a SOAP message. This element defines the XML document as a SOAP message.</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r>
              <a:rPr lang="en-US" dirty="0"/>
              <a:t>  ...</a:t>
            </a:r>
            <a:br>
              <a:rPr lang="en-US" dirty="0"/>
            </a:br>
            <a:r>
              <a:rPr lang="en-US" dirty="0"/>
              <a:t>  Message information goes here</a:t>
            </a:r>
            <a:br>
              <a:rPr lang="en-US" dirty="0"/>
            </a:br>
            <a:r>
              <a:rPr lang="en-US" dirty="0"/>
              <a:t>  ...</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60477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828-DBC7-4081-B63E-17F1CEF53F97}"/>
              </a:ext>
            </a:extLst>
          </p:cNvPr>
          <p:cNvSpPr>
            <a:spLocks noGrp="1"/>
          </p:cNvSpPr>
          <p:nvPr>
            <p:ph type="title"/>
          </p:nvPr>
        </p:nvSpPr>
        <p:spPr/>
        <p:txBody>
          <a:bodyPr/>
          <a:lstStyle/>
          <a:p>
            <a:r>
              <a:rPr lang="en-US" dirty="0"/>
              <a:t>The </a:t>
            </a:r>
            <a:r>
              <a:rPr lang="en-US" dirty="0" err="1"/>
              <a:t>xmlns:soap</a:t>
            </a:r>
            <a:r>
              <a:rPr lang="en-US" dirty="0"/>
              <a:t> Namespace</a:t>
            </a:r>
          </a:p>
        </p:txBody>
      </p:sp>
      <p:sp>
        <p:nvSpPr>
          <p:cNvPr id="3" name="Content Placeholder 2">
            <a:extLst>
              <a:ext uri="{FF2B5EF4-FFF2-40B4-BE49-F238E27FC236}">
                <a16:creationId xmlns:a16="http://schemas.microsoft.com/office/drawing/2014/main" id="{4B7A8831-D798-4D34-94CE-4F1C59A2630E}"/>
              </a:ext>
            </a:extLst>
          </p:cNvPr>
          <p:cNvSpPr>
            <a:spLocks noGrp="1"/>
          </p:cNvSpPr>
          <p:nvPr>
            <p:ph idx="1"/>
          </p:nvPr>
        </p:nvSpPr>
        <p:spPr/>
        <p:txBody>
          <a:bodyPr/>
          <a:lstStyle/>
          <a:p>
            <a:r>
              <a:rPr lang="en-US" dirty="0"/>
              <a:t>Notice the </a:t>
            </a:r>
            <a:r>
              <a:rPr lang="en-US" dirty="0" err="1"/>
              <a:t>xmlns:soap</a:t>
            </a:r>
            <a:r>
              <a:rPr lang="en-US" dirty="0"/>
              <a:t> namespace in the example. It should always have the value of: "http://www.w3.org/2003/05/soap-envelope/".</a:t>
            </a:r>
          </a:p>
          <a:p>
            <a:r>
              <a:rPr lang="en-US" dirty="0"/>
              <a:t>The namespace defines the Envelope as a SOAP Envelope.</a:t>
            </a:r>
          </a:p>
          <a:p>
            <a:r>
              <a:rPr lang="en-US" dirty="0"/>
              <a:t>If a different namespace is used, the application generates an error and discards the message.</a:t>
            </a:r>
          </a:p>
          <a:p>
            <a:endParaRPr lang="en-US" dirty="0"/>
          </a:p>
          <a:p>
            <a:endParaRPr lang="en-US" dirty="0"/>
          </a:p>
        </p:txBody>
      </p:sp>
    </p:spTree>
    <p:extLst>
      <p:ext uri="{BB962C8B-B14F-4D97-AF65-F5344CB8AC3E}">
        <p14:creationId xmlns:p14="http://schemas.microsoft.com/office/powerpoint/2010/main" val="25027450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997</TotalTime>
  <Words>2168</Words>
  <Application>Microsoft Office PowerPoint</Application>
  <PresentationFormat>Widescreen</PresentationFormat>
  <Paragraphs>104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Information Processing Techniques</vt:lpstr>
      <vt:lpstr>Web Services</vt:lpstr>
      <vt:lpstr>Consuming a Web Service</vt:lpstr>
      <vt:lpstr>SOAP</vt:lpstr>
      <vt:lpstr>SOAP Building Blocks</vt:lpstr>
      <vt:lpstr>Skeleton SOAP Message</vt:lpstr>
      <vt:lpstr>Syntax Rules</vt:lpstr>
      <vt:lpstr>The SOAP Envelope Element</vt:lpstr>
      <vt:lpstr>The xmlns:soap Namespace</vt:lpstr>
      <vt:lpstr>The encodingStyle Attribute</vt:lpstr>
      <vt:lpstr>The SOAP Header Element</vt:lpstr>
      <vt:lpstr>The mustUnderstand Attribute</vt:lpstr>
      <vt:lpstr>The actor Attribute</vt:lpstr>
      <vt:lpstr>The SOAP Body Element</vt:lpstr>
      <vt:lpstr>PowerPoint Presentation</vt:lpstr>
      <vt:lpstr>The SOAP Fault Element</vt:lpstr>
      <vt:lpstr>SOAP Fault Codes</vt:lpstr>
      <vt:lpstr>SOAP Binding</vt:lpstr>
      <vt:lpstr>Content-Type</vt:lpstr>
      <vt:lpstr>Content-Length</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abeeha.sattar13@outlook.com</cp:lastModifiedBy>
  <cp:revision>74</cp:revision>
  <dcterms:created xsi:type="dcterms:W3CDTF">2017-02-02T11:54:53Z</dcterms:created>
  <dcterms:modified xsi:type="dcterms:W3CDTF">2021-12-07T03:46:10Z</dcterms:modified>
</cp:coreProperties>
</file>