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1994" r:id="rId2"/>
    <p:sldId id="257" r:id="rId3"/>
    <p:sldId id="2009" r:id="rId4"/>
    <p:sldId id="2035" r:id="rId5"/>
    <p:sldId id="2015" r:id="rId6"/>
    <p:sldId id="2016" r:id="rId7"/>
    <p:sldId id="2017" r:id="rId8"/>
    <p:sldId id="2018" r:id="rId9"/>
    <p:sldId id="2010" r:id="rId10"/>
    <p:sldId id="2011" r:id="rId11"/>
    <p:sldId id="2019" r:id="rId12"/>
    <p:sldId id="2020" r:id="rId13"/>
    <p:sldId id="2021" r:id="rId14"/>
    <p:sldId id="2022" r:id="rId15"/>
    <p:sldId id="2023" r:id="rId16"/>
    <p:sldId id="2025" r:id="rId17"/>
    <p:sldId id="2026" r:id="rId18"/>
    <p:sldId id="2027" r:id="rId19"/>
    <p:sldId id="2028" r:id="rId20"/>
    <p:sldId id="2029" r:id="rId21"/>
    <p:sldId id="2030" r:id="rId22"/>
    <p:sldId id="2031" r:id="rId23"/>
    <p:sldId id="2032" r:id="rId24"/>
    <p:sldId id="2033" r:id="rId25"/>
    <p:sldId id="2034" r:id="rId26"/>
    <p:sldId id="2024" r:id="rId27"/>
    <p:sldId id="2041" r:id="rId28"/>
    <p:sldId id="2036" r:id="rId29"/>
    <p:sldId id="2037" r:id="rId30"/>
    <p:sldId id="2038" r:id="rId31"/>
    <p:sldId id="2039" r:id="rId32"/>
    <p:sldId id="2040" r:id="rId33"/>
    <p:sldId id="2042" r:id="rId34"/>
    <p:sldId id="2043" r:id="rId35"/>
    <p:sldId id="200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8108" autoAdjust="0"/>
  </p:normalViewPr>
  <p:slideViewPr>
    <p:cSldViewPr snapToGrid="0">
      <p:cViewPr varScale="1">
        <p:scale>
          <a:sx n="51" d="100"/>
          <a:sy n="51" d="100"/>
        </p:scale>
        <p:origin x="1906" y="38"/>
      </p:cViewPr>
      <p:guideLst/>
    </p:cSldViewPr>
  </p:slideViewPr>
  <p:notesTextViewPr>
    <p:cViewPr>
      <p:scale>
        <a:sx n="1" d="1"/>
        <a:sy n="1" d="1"/>
      </p:scale>
      <p:origin x="0" y="-533"/>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0D08C1-F928-479A-B5B3-7229FA40FBDB}" type="doc">
      <dgm:prSet loTypeId="urn:microsoft.com/office/officeart/2005/8/layout/cycle6" loCatId="cycle" qsTypeId="urn:microsoft.com/office/officeart/2005/8/quickstyle/3d3" qsCatId="3D" csTypeId="urn:microsoft.com/office/officeart/2005/8/colors/colorful5" csCatId="colorful" phldr="1"/>
      <dgm:spPr/>
      <dgm:t>
        <a:bodyPr/>
        <a:lstStyle/>
        <a:p>
          <a:endParaRPr lang="en-US"/>
        </a:p>
      </dgm:t>
    </dgm:pt>
    <dgm:pt modelId="{5E2FC857-64C1-46A9-8200-11C5C04BBD9D}">
      <dgm:prSet custT="1"/>
      <dgm:spPr>
        <a:solidFill>
          <a:schemeClr val="tx2">
            <a:lumMod val="75000"/>
          </a:schemeClr>
        </a:solidFill>
      </dgm:spPr>
      <dgm:t>
        <a:bodyPr/>
        <a:lstStyle/>
        <a:p>
          <a:pPr rtl="0"/>
          <a:r>
            <a:rPr lang="en-US" sz="1600" b="1" dirty="0"/>
            <a:t>ASMX</a:t>
          </a:r>
          <a:endParaRPr lang="en-US" sz="1600" dirty="0"/>
        </a:p>
      </dgm:t>
    </dgm:pt>
    <dgm:pt modelId="{CB7151EF-C8F6-45EA-BEC3-C553A3AF356E}" type="parTrans" cxnId="{64BC4EB4-D88D-42C7-B612-AC19455C2CBB}">
      <dgm:prSet/>
      <dgm:spPr/>
      <dgm:t>
        <a:bodyPr/>
        <a:lstStyle/>
        <a:p>
          <a:endParaRPr lang="en-US"/>
        </a:p>
      </dgm:t>
    </dgm:pt>
    <dgm:pt modelId="{4111A71B-8B31-4B75-9DB3-739DF593FDBE}" type="sibTrans" cxnId="{64BC4EB4-D88D-42C7-B612-AC19455C2CBB}">
      <dgm:prSet/>
      <dgm:spPr/>
      <dgm:t>
        <a:bodyPr/>
        <a:lstStyle/>
        <a:p>
          <a:endParaRPr lang="en-US"/>
        </a:p>
      </dgm:t>
    </dgm:pt>
    <dgm:pt modelId="{CCA3727F-9230-4C1E-A8EF-DBBEDBD5CCBC}">
      <dgm:prSet custT="1"/>
      <dgm:spPr>
        <a:solidFill>
          <a:srgbClr val="00B050"/>
        </a:solidFill>
      </dgm:spPr>
      <dgm:t>
        <a:bodyPr/>
        <a:lstStyle/>
        <a:p>
          <a:pPr rtl="0"/>
          <a:r>
            <a:rPr lang="en-US" sz="1600" b="1" dirty="0"/>
            <a:t>WSE</a:t>
          </a:r>
          <a:endParaRPr lang="en-US" sz="1600" dirty="0"/>
        </a:p>
      </dgm:t>
    </dgm:pt>
    <dgm:pt modelId="{2E46DB01-9B5C-4068-B1B1-5F1D1C5B3422}" type="parTrans" cxnId="{1447EA83-E32F-417C-AA9A-9BCFA2ECFD9B}">
      <dgm:prSet/>
      <dgm:spPr/>
      <dgm:t>
        <a:bodyPr/>
        <a:lstStyle/>
        <a:p>
          <a:endParaRPr lang="en-US"/>
        </a:p>
      </dgm:t>
    </dgm:pt>
    <dgm:pt modelId="{3E6AF71F-1DD7-4486-8D2F-C3D528BCADAF}" type="sibTrans" cxnId="{1447EA83-E32F-417C-AA9A-9BCFA2ECFD9B}">
      <dgm:prSet/>
      <dgm:spPr/>
      <dgm:t>
        <a:bodyPr/>
        <a:lstStyle/>
        <a:p>
          <a:endParaRPr lang="en-US"/>
        </a:p>
      </dgm:t>
    </dgm:pt>
    <dgm:pt modelId="{6BB95494-F20C-45AF-AB8A-25459F67EF0D}">
      <dgm:prSet custT="1"/>
      <dgm:spPr>
        <a:solidFill>
          <a:srgbClr val="002060"/>
        </a:solidFill>
      </dgm:spPr>
      <dgm:t>
        <a:bodyPr/>
        <a:lstStyle/>
        <a:p>
          <a:pPr rtl="0"/>
          <a:r>
            <a:rPr lang="en-US" sz="1600" b="1" dirty="0"/>
            <a:t>.NET </a:t>
          </a:r>
          <a:r>
            <a:rPr lang="en-US" sz="1600" b="1" dirty="0" err="1"/>
            <a:t>Remoting</a:t>
          </a:r>
          <a:endParaRPr lang="en-US" sz="1600" b="1" dirty="0"/>
        </a:p>
      </dgm:t>
    </dgm:pt>
    <dgm:pt modelId="{FCFA79C3-8151-4347-8361-C1F77CF266E5}" type="parTrans" cxnId="{F059DEC0-7071-4B7A-9471-4BDE905989CE}">
      <dgm:prSet/>
      <dgm:spPr/>
      <dgm:t>
        <a:bodyPr/>
        <a:lstStyle/>
        <a:p>
          <a:endParaRPr lang="en-US"/>
        </a:p>
      </dgm:t>
    </dgm:pt>
    <dgm:pt modelId="{4922D587-303B-4E7A-B49E-0EF0DB02DF4D}" type="sibTrans" cxnId="{F059DEC0-7071-4B7A-9471-4BDE905989CE}">
      <dgm:prSet/>
      <dgm:spPr/>
      <dgm:t>
        <a:bodyPr/>
        <a:lstStyle/>
        <a:p>
          <a:endParaRPr lang="en-US"/>
        </a:p>
      </dgm:t>
    </dgm:pt>
    <dgm:pt modelId="{0B5F465B-74A3-45DA-A834-88676752DEE8}">
      <dgm:prSet custT="1"/>
      <dgm:spPr/>
      <dgm:t>
        <a:bodyPr/>
        <a:lstStyle/>
        <a:p>
          <a:pPr rtl="0"/>
          <a:r>
            <a:rPr lang="en-US" sz="1600" b="1" dirty="0"/>
            <a:t>COM+ (Enterprise Services)</a:t>
          </a:r>
          <a:endParaRPr lang="en-US" sz="1600" dirty="0"/>
        </a:p>
      </dgm:t>
    </dgm:pt>
    <dgm:pt modelId="{DDCE4B18-44F3-4567-8643-A3F9924E16C9}" type="parTrans" cxnId="{11C2D2D8-936D-418F-9993-E766B4A7148F}">
      <dgm:prSet/>
      <dgm:spPr/>
      <dgm:t>
        <a:bodyPr/>
        <a:lstStyle/>
        <a:p>
          <a:endParaRPr lang="en-US"/>
        </a:p>
      </dgm:t>
    </dgm:pt>
    <dgm:pt modelId="{25CC1300-CC88-4C64-A365-CD151AAAF2F2}" type="sibTrans" cxnId="{11C2D2D8-936D-418F-9993-E766B4A7148F}">
      <dgm:prSet/>
      <dgm:spPr/>
      <dgm:t>
        <a:bodyPr/>
        <a:lstStyle/>
        <a:p>
          <a:endParaRPr lang="en-US"/>
        </a:p>
      </dgm:t>
    </dgm:pt>
    <dgm:pt modelId="{751CF067-AA53-470D-9326-D83F7C0D313B}">
      <dgm:prSet custT="1"/>
      <dgm:spPr/>
      <dgm:t>
        <a:bodyPr/>
        <a:lstStyle/>
        <a:p>
          <a:pPr rtl="0"/>
          <a:r>
            <a:rPr lang="en-US" sz="1600" b="1" dirty="0"/>
            <a:t>MSMQ</a:t>
          </a:r>
          <a:endParaRPr lang="en-US" sz="1600" dirty="0"/>
        </a:p>
      </dgm:t>
    </dgm:pt>
    <dgm:pt modelId="{3F77024F-DC6B-4FA3-BA87-2800E956C501}" type="parTrans" cxnId="{37D6A4E0-24AB-4D46-A37C-38BABE0D02B4}">
      <dgm:prSet/>
      <dgm:spPr/>
      <dgm:t>
        <a:bodyPr/>
        <a:lstStyle/>
        <a:p>
          <a:endParaRPr lang="en-US"/>
        </a:p>
      </dgm:t>
    </dgm:pt>
    <dgm:pt modelId="{2283423C-C085-4CC2-B6A5-7A0724856C17}" type="sibTrans" cxnId="{37D6A4E0-24AB-4D46-A37C-38BABE0D02B4}">
      <dgm:prSet/>
      <dgm:spPr/>
      <dgm:t>
        <a:bodyPr/>
        <a:lstStyle/>
        <a:p>
          <a:endParaRPr lang="en-US"/>
        </a:p>
      </dgm:t>
    </dgm:pt>
    <dgm:pt modelId="{350DE72F-9951-440E-B4B3-6843283B8DE2}" type="pres">
      <dgm:prSet presAssocID="{6F0D08C1-F928-479A-B5B3-7229FA40FBDB}" presName="cycle" presStyleCnt="0">
        <dgm:presLayoutVars>
          <dgm:dir/>
          <dgm:resizeHandles val="exact"/>
        </dgm:presLayoutVars>
      </dgm:prSet>
      <dgm:spPr/>
      <dgm:t>
        <a:bodyPr/>
        <a:lstStyle/>
        <a:p>
          <a:endParaRPr lang="en-US"/>
        </a:p>
      </dgm:t>
    </dgm:pt>
    <dgm:pt modelId="{BA7972F4-2AA9-4FFD-A327-A6DC860521B0}" type="pres">
      <dgm:prSet presAssocID="{5E2FC857-64C1-46A9-8200-11C5C04BBD9D}" presName="node" presStyleLbl="node1" presStyleIdx="0" presStyleCnt="5">
        <dgm:presLayoutVars>
          <dgm:bulletEnabled val="1"/>
        </dgm:presLayoutVars>
      </dgm:prSet>
      <dgm:spPr/>
      <dgm:t>
        <a:bodyPr/>
        <a:lstStyle/>
        <a:p>
          <a:endParaRPr lang="en-US"/>
        </a:p>
      </dgm:t>
    </dgm:pt>
    <dgm:pt modelId="{D80C5D6D-B1F8-49FF-8E9E-4A3D2DBF7F7B}" type="pres">
      <dgm:prSet presAssocID="{5E2FC857-64C1-46A9-8200-11C5C04BBD9D}" presName="spNode" presStyleCnt="0"/>
      <dgm:spPr/>
    </dgm:pt>
    <dgm:pt modelId="{975ECC69-C635-4B5B-B7FE-B3F0288A2854}" type="pres">
      <dgm:prSet presAssocID="{4111A71B-8B31-4B75-9DB3-739DF593FDBE}" presName="sibTrans" presStyleLbl="sibTrans1D1" presStyleIdx="0" presStyleCnt="5"/>
      <dgm:spPr/>
      <dgm:t>
        <a:bodyPr/>
        <a:lstStyle/>
        <a:p>
          <a:endParaRPr lang="en-US"/>
        </a:p>
      </dgm:t>
    </dgm:pt>
    <dgm:pt modelId="{0E25C975-AB1E-4E6B-AF71-B9B81EE40BA8}" type="pres">
      <dgm:prSet presAssocID="{CCA3727F-9230-4C1E-A8EF-DBBEDBD5CCBC}" presName="node" presStyleLbl="node1" presStyleIdx="1" presStyleCnt="5">
        <dgm:presLayoutVars>
          <dgm:bulletEnabled val="1"/>
        </dgm:presLayoutVars>
      </dgm:prSet>
      <dgm:spPr/>
      <dgm:t>
        <a:bodyPr/>
        <a:lstStyle/>
        <a:p>
          <a:endParaRPr lang="en-US"/>
        </a:p>
      </dgm:t>
    </dgm:pt>
    <dgm:pt modelId="{5A506E28-E14A-44CB-83B6-0C6D4872690D}" type="pres">
      <dgm:prSet presAssocID="{CCA3727F-9230-4C1E-A8EF-DBBEDBD5CCBC}" presName="spNode" presStyleCnt="0"/>
      <dgm:spPr/>
    </dgm:pt>
    <dgm:pt modelId="{222D7EB5-77B7-4DB6-AB45-28D314FAECD5}" type="pres">
      <dgm:prSet presAssocID="{3E6AF71F-1DD7-4486-8D2F-C3D528BCADAF}" presName="sibTrans" presStyleLbl="sibTrans1D1" presStyleIdx="1" presStyleCnt="5"/>
      <dgm:spPr/>
      <dgm:t>
        <a:bodyPr/>
        <a:lstStyle/>
        <a:p>
          <a:endParaRPr lang="en-US"/>
        </a:p>
      </dgm:t>
    </dgm:pt>
    <dgm:pt modelId="{9C3F20D0-F008-4C76-A409-2F483F81C13F}" type="pres">
      <dgm:prSet presAssocID="{6BB95494-F20C-45AF-AB8A-25459F67EF0D}" presName="node" presStyleLbl="node1" presStyleIdx="2" presStyleCnt="5">
        <dgm:presLayoutVars>
          <dgm:bulletEnabled val="1"/>
        </dgm:presLayoutVars>
      </dgm:prSet>
      <dgm:spPr/>
      <dgm:t>
        <a:bodyPr/>
        <a:lstStyle/>
        <a:p>
          <a:endParaRPr lang="en-US"/>
        </a:p>
      </dgm:t>
    </dgm:pt>
    <dgm:pt modelId="{437C37A3-D46F-4600-BE6D-E3B475B02ECF}" type="pres">
      <dgm:prSet presAssocID="{6BB95494-F20C-45AF-AB8A-25459F67EF0D}" presName="spNode" presStyleCnt="0"/>
      <dgm:spPr/>
    </dgm:pt>
    <dgm:pt modelId="{DD38B602-0B3B-45E8-A2A0-F5963B06469A}" type="pres">
      <dgm:prSet presAssocID="{4922D587-303B-4E7A-B49E-0EF0DB02DF4D}" presName="sibTrans" presStyleLbl="sibTrans1D1" presStyleIdx="2" presStyleCnt="5"/>
      <dgm:spPr/>
      <dgm:t>
        <a:bodyPr/>
        <a:lstStyle/>
        <a:p>
          <a:endParaRPr lang="en-US"/>
        </a:p>
      </dgm:t>
    </dgm:pt>
    <dgm:pt modelId="{EBB25847-B85B-405F-B056-AFD20F4F83A5}" type="pres">
      <dgm:prSet presAssocID="{0B5F465B-74A3-45DA-A834-88676752DEE8}" presName="node" presStyleLbl="node1" presStyleIdx="3" presStyleCnt="5">
        <dgm:presLayoutVars>
          <dgm:bulletEnabled val="1"/>
        </dgm:presLayoutVars>
      </dgm:prSet>
      <dgm:spPr/>
      <dgm:t>
        <a:bodyPr/>
        <a:lstStyle/>
        <a:p>
          <a:endParaRPr lang="en-US"/>
        </a:p>
      </dgm:t>
    </dgm:pt>
    <dgm:pt modelId="{C58B30B9-C9B7-4DFA-87DF-B9737D91F0D7}" type="pres">
      <dgm:prSet presAssocID="{0B5F465B-74A3-45DA-A834-88676752DEE8}" presName="spNode" presStyleCnt="0"/>
      <dgm:spPr/>
    </dgm:pt>
    <dgm:pt modelId="{B64AA354-1D57-4A4C-A72D-7F756CD39725}" type="pres">
      <dgm:prSet presAssocID="{25CC1300-CC88-4C64-A365-CD151AAAF2F2}" presName="sibTrans" presStyleLbl="sibTrans1D1" presStyleIdx="3" presStyleCnt="5"/>
      <dgm:spPr/>
      <dgm:t>
        <a:bodyPr/>
        <a:lstStyle/>
        <a:p>
          <a:endParaRPr lang="en-US"/>
        </a:p>
      </dgm:t>
    </dgm:pt>
    <dgm:pt modelId="{19F9C6A0-6823-43F9-9EA5-29875FF2420E}" type="pres">
      <dgm:prSet presAssocID="{751CF067-AA53-470D-9326-D83F7C0D313B}" presName="node" presStyleLbl="node1" presStyleIdx="4" presStyleCnt="5">
        <dgm:presLayoutVars>
          <dgm:bulletEnabled val="1"/>
        </dgm:presLayoutVars>
      </dgm:prSet>
      <dgm:spPr/>
      <dgm:t>
        <a:bodyPr/>
        <a:lstStyle/>
        <a:p>
          <a:endParaRPr lang="en-US"/>
        </a:p>
      </dgm:t>
    </dgm:pt>
    <dgm:pt modelId="{0E3DE6CA-307A-4DF8-8F0F-1EBC2A493347}" type="pres">
      <dgm:prSet presAssocID="{751CF067-AA53-470D-9326-D83F7C0D313B}" presName="spNode" presStyleCnt="0"/>
      <dgm:spPr/>
    </dgm:pt>
    <dgm:pt modelId="{7766BA36-9AC2-4EF4-AEC5-4D5B7138C12B}" type="pres">
      <dgm:prSet presAssocID="{2283423C-C085-4CC2-B6A5-7A0724856C17}" presName="sibTrans" presStyleLbl="sibTrans1D1" presStyleIdx="4" presStyleCnt="5"/>
      <dgm:spPr/>
      <dgm:t>
        <a:bodyPr/>
        <a:lstStyle/>
        <a:p>
          <a:endParaRPr lang="en-US"/>
        </a:p>
      </dgm:t>
    </dgm:pt>
  </dgm:ptLst>
  <dgm:cxnLst>
    <dgm:cxn modelId="{D64F8FD7-9D10-4C6A-A97C-EDA500437430}" type="presOf" srcId="{6F0D08C1-F928-479A-B5B3-7229FA40FBDB}" destId="{350DE72F-9951-440E-B4B3-6843283B8DE2}" srcOrd="0" destOrd="0" presId="urn:microsoft.com/office/officeart/2005/8/layout/cycle6"/>
    <dgm:cxn modelId="{64BC4EB4-D88D-42C7-B612-AC19455C2CBB}" srcId="{6F0D08C1-F928-479A-B5B3-7229FA40FBDB}" destId="{5E2FC857-64C1-46A9-8200-11C5C04BBD9D}" srcOrd="0" destOrd="0" parTransId="{CB7151EF-C8F6-45EA-BEC3-C553A3AF356E}" sibTransId="{4111A71B-8B31-4B75-9DB3-739DF593FDBE}"/>
    <dgm:cxn modelId="{B3D44069-BCAC-4430-B566-C147BD637753}" type="presOf" srcId="{25CC1300-CC88-4C64-A365-CD151AAAF2F2}" destId="{B64AA354-1D57-4A4C-A72D-7F756CD39725}" srcOrd="0" destOrd="0" presId="urn:microsoft.com/office/officeart/2005/8/layout/cycle6"/>
    <dgm:cxn modelId="{EDAD2BCA-DD5D-412F-B0E9-17023572373B}" type="presOf" srcId="{2283423C-C085-4CC2-B6A5-7A0724856C17}" destId="{7766BA36-9AC2-4EF4-AEC5-4D5B7138C12B}" srcOrd="0" destOrd="0" presId="urn:microsoft.com/office/officeart/2005/8/layout/cycle6"/>
    <dgm:cxn modelId="{3BF45F94-B955-4343-82CF-07B63CCB4512}" type="presOf" srcId="{6BB95494-F20C-45AF-AB8A-25459F67EF0D}" destId="{9C3F20D0-F008-4C76-A409-2F483F81C13F}" srcOrd="0" destOrd="0" presId="urn:microsoft.com/office/officeart/2005/8/layout/cycle6"/>
    <dgm:cxn modelId="{11C2D2D8-936D-418F-9993-E766B4A7148F}" srcId="{6F0D08C1-F928-479A-B5B3-7229FA40FBDB}" destId="{0B5F465B-74A3-45DA-A834-88676752DEE8}" srcOrd="3" destOrd="0" parTransId="{DDCE4B18-44F3-4567-8643-A3F9924E16C9}" sibTransId="{25CC1300-CC88-4C64-A365-CD151AAAF2F2}"/>
    <dgm:cxn modelId="{1447EA83-E32F-417C-AA9A-9BCFA2ECFD9B}" srcId="{6F0D08C1-F928-479A-B5B3-7229FA40FBDB}" destId="{CCA3727F-9230-4C1E-A8EF-DBBEDBD5CCBC}" srcOrd="1" destOrd="0" parTransId="{2E46DB01-9B5C-4068-B1B1-5F1D1C5B3422}" sibTransId="{3E6AF71F-1DD7-4486-8D2F-C3D528BCADAF}"/>
    <dgm:cxn modelId="{498B9823-6906-4AC8-8694-EBB815D80DEC}" type="presOf" srcId="{5E2FC857-64C1-46A9-8200-11C5C04BBD9D}" destId="{BA7972F4-2AA9-4FFD-A327-A6DC860521B0}" srcOrd="0" destOrd="0" presId="urn:microsoft.com/office/officeart/2005/8/layout/cycle6"/>
    <dgm:cxn modelId="{0DFFC812-087E-4FB3-89E4-276E84647163}" type="presOf" srcId="{CCA3727F-9230-4C1E-A8EF-DBBEDBD5CCBC}" destId="{0E25C975-AB1E-4E6B-AF71-B9B81EE40BA8}" srcOrd="0" destOrd="0" presId="urn:microsoft.com/office/officeart/2005/8/layout/cycle6"/>
    <dgm:cxn modelId="{D9733684-EFB4-4631-BE4A-921EB7F57DD8}" type="presOf" srcId="{3E6AF71F-1DD7-4486-8D2F-C3D528BCADAF}" destId="{222D7EB5-77B7-4DB6-AB45-28D314FAECD5}" srcOrd="0" destOrd="0" presId="urn:microsoft.com/office/officeart/2005/8/layout/cycle6"/>
    <dgm:cxn modelId="{BAB478A9-8727-4C5D-AA26-71E6403F08A8}" type="presOf" srcId="{4111A71B-8B31-4B75-9DB3-739DF593FDBE}" destId="{975ECC69-C635-4B5B-B7FE-B3F0288A2854}" srcOrd="0" destOrd="0" presId="urn:microsoft.com/office/officeart/2005/8/layout/cycle6"/>
    <dgm:cxn modelId="{19F07DCE-B855-498E-8A67-E05E9917F0A7}" type="presOf" srcId="{751CF067-AA53-470D-9326-D83F7C0D313B}" destId="{19F9C6A0-6823-43F9-9EA5-29875FF2420E}" srcOrd="0" destOrd="0" presId="urn:microsoft.com/office/officeart/2005/8/layout/cycle6"/>
    <dgm:cxn modelId="{F291F2FB-1905-4FB7-B55B-FC51A4B71017}" type="presOf" srcId="{0B5F465B-74A3-45DA-A834-88676752DEE8}" destId="{EBB25847-B85B-405F-B056-AFD20F4F83A5}" srcOrd="0" destOrd="0" presId="urn:microsoft.com/office/officeart/2005/8/layout/cycle6"/>
    <dgm:cxn modelId="{6495D2DC-707C-4500-92C3-AF4EB4EFF483}" type="presOf" srcId="{4922D587-303B-4E7A-B49E-0EF0DB02DF4D}" destId="{DD38B602-0B3B-45E8-A2A0-F5963B06469A}" srcOrd="0" destOrd="0" presId="urn:microsoft.com/office/officeart/2005/8/layout/cycle6"/>
    <dgm:cxn modelId="{F059DEC0-7071-4B7A-9471-4BDE905989CE}" srcId="{6F0D08C1-F928-479A-B5B3-7229FA40FBDB}" destId="{6BB95494-F20C-45AF-AB8A-25459F67EF0D}" srcOrd="2" destOrd="0" parTransId="{FCFA79C3-8151-4347-8361-C1F77CF266E5}" sibTransId="{4922D587-303B-4E7A-B49E-0EF0DB02DF4D}"/>
    <dgm:cxn modelId="{37D6A4E0-24AB-4D46-A37C-38BABE0D02B4}" srcId="{6F0D08C1-F928-479A-B5B3-7229FA40FBDB}" destId="{751CF067-AA53-470D-9326-D83F7C0D313B}" srcOrd="4" destOrd="0" parTransId="{3F77024F-DC6B-4FA3-BA87-2800E956C501}" sibTransId="{2283423C-C085-4CC2-B6A5-7A0724856C17}"/>
    <dgm:cxn modelId="{1BBEE594-0EED-48ED-BA64-6DA2724E3C76}" type="presParOf" srcId="{350DE72F-9951-440E-B4B3-6843283B8DE2}" destId="{BA7972F4-2AA9-4FFD-A327-A6DC860521B0}" srcOrd="0" destOrd="0" presId="urn:microsoft.com/office/officeart/2005/8/layout/cycle6"/>
    <dgm:cxn modelId="{D698F5A9-0A16-411F-81A1-5E3A585C87E4}" type="presParOf" srcId="{350DE72F-9951-440E-B4B3-6843283B8DE2}" destId="{D80C5D6D-B1F8-49FF-8E9E-4A3D2DBF7F7B}" srcOrd="1" destOrd="0" presId="urn:microsoft.com/office/officeart/2005/8/layout/cycle6"/>
    <dgm:cxn modelId="{C4FC0AAC-A807-4BFC-BA94-943628A1DD88}" type="presParOf" srcId="{350DE72F-9951-440E-B4B3-6843283B8DE2}" destId="{975ECC69-C635-4B5B-B7FE-B3F0288A2854}" srcOrd="2" destOrd="0" presId="urn:microsoft.com/office/officeart/2005/8/layout/cycle6"/>
    <dgm:cxn modelId="{D90172AB-F4FB-42A5-927C-C7D3CD12839F}" type="presParOf" srcId="{350DE72F-9951-440E-B4B3-6843283B8DE2}" destId="{0E25C975-AB1E-4E6B-AF71-B9B81EE40BA8}" srcOrd="3" destOrd="0" presId="urn:microsoft.com/office/officeart/2005/8/layout/cycle6"/>
    <dgm:cxn modelId="{A421E7EA-CA1A-44C1-BFF5-6E9C722C40D3}" type="presParOf" srcId="{350DE72F-9951-440E-B4B3-6843283B8DE2}" destId="{5A506E28-E14A-44CB-83B6-0C6D4872690D}" srcOrd="4" destOrd="0" presId="urn:microsoft.com/office/officeart/2005/8/layout/cycle6"/>
    <dgm:cxn modelId="{8EBAD708-C414-4B1E-A6B2-9211AE81D769}" type="presParOf" srcId="{350DE72F-9951-440E-B4B3-6843283B8DE2}" destId="{222D7EB5-77B7-4DB6-AB45-28D314FAECD5}" srcOrd="5" destOrd="0" presId="urn:microsoft.com/office/officeart/2005/8/layout/cycle6"/>
    <dgm:cxn modelId="{97B5D3BF-8945-4795-BE74-2D745E946B51}" type="presParOf" srcId="{350DE72F-9951-440E-B4B3-6843283B8DE2}" destId="{9C3F20D0-F008-4C76-A409-2F483F81C13F}" srcOrd="6" destOrd="0" presId="urn:microsoft.com/office/officeart/2005/8/layout/cycle6"/>
    <dgm:cxn modelId="{1FB1E792-02AA-44BA-90D5-6B4B87723E52}" type="presParOf" srcId="{350DE72F-9951-440E-B4B3-6843283B8DE2}" destId="{437C37A3-D46F-4600-BE6D-E3B475B02ECF}" srcOrd="7" destOrd="0" presId="urn:microsoft.com/office/officeart/2005/8/layout/cycle6"/>
    <dgm:cxn modelId="{DC5A31A2-66E7-4F7F-A9F3-9CDE58335657}" type="presParOf" srcId="{350DE72F-9951-440E-B4B3-6843283B8DE2}" destId="{DD38B602-0B3B-45E8-A2A0-F5963B06469A}" srcOrd="8" destOrd="0" presId="urn:microsoft.com/office/officeart/2005/8/layout/cycle6"/>
    <dgm:cxn modelId="{3C5FA502-3DF9-470A-B42C-79DDF3161C55}" type="presParOf" srcId="{350DE72F-9951-440E-B4B3-6843283B8DE2}" destId="{EBB25847-B85B-405F-B056-AFD20F4F83A5}" srcOrd="9" destOrd="0" presId="urn:microsoft.com/office/officeart/2005/8/layout/cycle6"/>
    <dgm:cxn modelId="{9999CC6D-E3BD-47F4-A132-8A83BD2BB9F2}" type="presParOf" srcId="{350DE72F-9951-440E-B4B3-6843283B8DE2}" destId="{C58B30B9-C9B7-4DFA-87DF-B9737D91F0D7}" srcOrd="10" destOrd="0" presId="urn:microsoft.com/office/officeart/2005/8/layout/cycle6"/>
    <dgm:cxn modelId="{31E14CAA-3B81-4894-B0AD-81B25D783EEE}" type="presParOf" srcId="{350DE72F-9951-440E-B4B3-6843283B8DE2}" destId="{B64AA354-1D57-4A4C-A72D-7F756CD39725}" srcOrd="11" destOrd="0" presId="urn:microsoft.com/office/officeart/2005/8/layout/cycle6"/>
    <dgm:cxn modelId="{1B4A1C8C-5D55-41B8-9D0C-E12DA3BE04BF}" type="presParOf" srcId="{350DE72F-9951-440E-B4B3-6843283B8DE2}" destId="{19F9C6A0-6823-43F9-9EA5-29875FF2420E}" srcOrd="12" destOrd="0" presId="urn:microsoft.com/office/officeart/2005/8/layout/cycle6"/>
    <dgm:cxn modelId="{3EB6CF00-010F-49C2-8ACD-9A6E89EFE5B4}" type="presParOf" srcId="{350DE72F-9951-440E-B4B3-6843283B8DE2}" destId="{0E3DE6CA-307A-4DF8-8F0F-1EBC2A493347}" srcOrd="13" destOrd="0" presId="urn:microsoft.com/office/officeart/2005/8/layout/cycle6"/>
    <dgm:cxn modelId="{9C8515B8-2BB5-477B-BBA2-8C2120BBCA8D}" type="presParOf" srcId="{350DE72F-9951-440E-B4B3-6843283B8DE2}" destId="{7766BA36-9AC2-4EF4-AEC5-4D5B7138C12B}"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2856EB-DD3E-4993-A80B-6A0C6594685A}"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A5A73BC5-5C8F-4440-AFE3-CCDB464D0EF4}">
      <dgm:prSet/>
      <dgm:spPr/>
      <dgm:t>
        <a:bodyPr/>
        <a:lstStyle/>
        <a:p>
          <a:pPr rtl="0"/>
          <a:r>
            <a:rPr lang="en-US" b="0" dirty="0"/>
            <a:t>Service Contract</a:t>
          </a:r>
          <a:endParaRPr lang="en-US" dirty="0"/>
        </a:p>
      </dgm:t>
    </dgm:pt>
    <dgm:pt modelId="{8A478F7A-19E6-44F6-86BE-E8B5D532538C}" type="parTrans" cxnId="{583C22F3-239A-4C44-B790-BF8645C807D7}">
      <dgm:prSet/>
      <dgm:spPr/>
      <dgm:t>
        <a:bodyPr/>
        <a:lstStyle/>
        <a:p>
          <a:endParaRPr lang="en-US"/>
        </a:p>
      </dgm:t>
    </dgm:pt>
    <dgm:pt modelId="{48A2A031-C04B-47E9-9B23-DB891C6FBC23}" type="sibTrans" cxnId="{583C22F3-239A-4C44-B790-BF8645C807D7}">
      <dgm:prSet/>
      <dgm:spPr/>
      <dgm:t>
        <a:bodyPr/>
        <a:lstStyle/>
        <a:p>
          <a:endParaRPr lang="en-US"/>
        </a:p>
      </dgm:t>
    </dgm:pt>
    <dgm:pt modelId="{E11B207F-F087-4FB6-93C1-F19AD2AB38EC}">
      <dgm:prSet/>
      <dgm:spPr/>
      <dgm:t>
        <a:bodyPr/>
        <a:lstStyle/>
        <a:p>
          <a:pPr rtl="0"/>
          <a:r>
            <a:rPr lang="en-US" b="0" dirty="0"/>
            <a:t>Defines Operations, Behaviors and </a:t>
          </a:r>
          <a:br>
            <a:rPr lang="en-US" b="0" dirty="0"/>
          </a:br>
          <a:r>
            <a:rPr lang="en-US" b="0" dirty="0"/>
            <a:t>Communication Shape</a:t>
          </a:r>
          <a:endParaRPr lang="en-US" dirty="0"/>
        </a:p>
      </dgm:t>
    </dgm:pt>
    <dgm:pt modelId="{878E3E5A-2C43-4929-A3C9-5FDE363B7479}" type="parTrans" cxnId="{F1348FC1-7175-4A52-A820-663034611BA6}">
      <dgm:prSet/>
      <dgm:spPr/>
      <dgm:t>
        <a:bodyPr/>
        <a:lstStyle/>
        <a:p>
          <a:endParaRPr lang="en-US"/>
        </a:p>
      </dgm:t>
    </dgm:pt>
    <dgm:pt modelId="{B0013205-F11C-4932-A9A2-BFAB5EACF0C8}" type="sibTrans" cxnId="{F1348FC1-7175-4A52-A820-663034611BA6}">
      <dgm:prSet/>
      <dgm:spPr/>
      <dgm:t>
        <a:bodyPr/>
        <a:lstStyle/>
        <a:p>
          <a:endParaRPr lang="en-US"/>
        </a:p>
      </dgm:t>
    </dgm:pt>
    <dgm:pt modelId="{CB583B7C-D28A-4DCB-A63B-92BFAD99FCB9}">
      <dgm:prSet/>
      <dgm:spPr/>
      <dgm:t>
        <a:bodyPr/>
        <a:lstStyle/>
        <a:p>
          <a:pPr rtl="0"/>
          <a:r>
            <a:rPr lang="en-US" b="0" dirty="0"/>
            <a:t>Data Contract</a:t>
          </a:r>
          <a:endParaRPr lang="en-US" dirty="0"/>
        </a:p>
      </dgm:t>
    </dgm:pt>
    <dgm:pt modelId="{D7D8E08D-BEB2-4D98-BEAB-CD06A5584CF8}" type="parTrans" cxnId="{3BB455AA-8267-43B1-B14D-2B35F256C5B0}">
      <dgm:prSet/>
      <dgm:spPr/>
      <dgm:t>
        <a:bodyPr/>
        <a:lstStyle/>
        <a:p>
          <a:endParaRPr lang="en-US"/>
        </a:p>
      </dgm:t>
    </dgm:pt>
    <dgm:pt modelId="{B33CB863-0C97-4A3B-89E7-3FAEF3CAE3B9}" type="sibTrans" cxnId="{3BB455AA-8267-43B1-B14D-2B35F256C5B0}">
      <dgm:prSet/>
      <dgm:spPr/>
      <dgm:t>
        <a:bodyPr/>
        <a:lstStyle/>
        <a:p>
          <a:endParaRPr lang="en-US"/>
        </a:p>
      </dgm:t>
    </dgm:pt>
    <dgm:pt modelId="{5416BB70-054E-451E-A8BB-E0B2A4327E0A}">
      <dgm:prSet/>
      <dgm:spPr/>
      <dgm:t>
        <a:bodyPr/>
        <a:lstStyle/>
        <a:p>
          <a:pPr rtl="0"/>
          <a:r>
            <a:rPr lang="en-US" b="0" dirty="0"/>
            <a:t>Defines Schema and Versioning Strategies</a:t>
          </a:r>
          <a:endParaRPr lang="en-US" dirty="0"/>
        </a:p>
      </dgm:t>
    </dgm:pt>
    <dgm:pt modelId="{AB6E97B8-979D-476E-8FE5-CD91E0CA41A1}" type="parTrans" cxnId="{3F028D6D-32FC-4BF6-A477-2AAA8F01A13F}">
      <dgm:prSet/>
      <dgm:spPr/>
      <dgm:t>
        <a:bodyPr/>
        <a:lstStyle/>
        <a:p>
          <a:endParaRPr lang="en-US"/>
        </a:p>
      </dgm:t>
    </dgm:pt>
    <dgm:pt modelId="{4FF2DA9E-0D20-4658-BE78-4983FC610881}" type="sibTrans" cxnId="{3F028D6D-32FC-4BF6-A477-2AAA8F01A13F}">
      <dgm:prSet/>
      <dgm:spPr/>
      <dgm:t>
        <a:bodyPr/>
        <a:lstStyle/>
        <a:p>
          <a:endParaRPr lang="en-US"/>
        </a:p>
      </dgm:t>
    </dgm:pt>
    <dgm:pt modelId="{E997A6CE-3D5C-4FF6-B328-94BDFF416763}">
      <dgm:prSet/>
      <dgm:spPr/>
      <dgm:t>
        <a:bodyPr/>
        <a:lstStyle/>
        <a:p>
          <a:pPr rtl="0"/>
          <a:r>
            <a:rPr lang="en-US" b="0" dirty="0"/>
            <a:t>Message Contract</a:t>
          </a:r>
          <a:endParaRPr lang="en-US" dirty="0"/>
        </a:p>
      </dgm:t>
    </dgm:pt>
    <dgm:pt modelId="{81B4F488-5120-4EC5-B324-D8023BBBF5E2}" type="parTrans" cxnId="{E54EC5E3-3715-446C-A301-146501093350}">
      <dgm:prSet/>
      <dgm:spPr/>
      <dgm:t>
        <a:bodyPr/>
        <a:lstStyle/>
        <a:p>
          <a:endParaRPr lang="en-US"/>
        </a:p>
      </dgm:t>
    </dgm:pt>
    <dgm:pt modelId="{4ABDC97C-1326-41C8-B929-D4100AF7AF70}" type="sibTrans" cxnId="{E54EC5E3-3715-446C-A301-146501093350}">
      <dgm:prSet/>
      <dgm:spPr/>
      <dgm:t>
        <a:bodyPr/>
        <a:lstStyle/>
        <a:p>
          <a:endParaRPr lang="en-US"/>
        </a:p>
      </dgm:t>
    </dgm:pt>
    <dgm:pt modelId="{BA865FBF-1981-4905-B44C-D50F95752B51}">
      <dgm:prSet/>
      <dgm:spPr/>
      <dgm:t>
        <a:bodyPr/>
        <a:lstStyle/>
        <a:p>
          <a:pPr rtl="0"/>
          <a:r>
            <a:rPr lang="en-US" b="0" dirty="0"/>
            <a:t>Allows defining application-specific headers and unwrapped body content</a:t>
          </a:r>
          <a:endParaRPr lang="en-US" dirty="0"/>
        </a:p>
      </dgm:t>
    </dgm:pt>
    <dgm:pt modelId="{AF1FF143-1C66-4203-A28A-4967CCCE27C1}" type="parTrans" cxnId="{C578DF8B-C326-40FA-A508-741A97D1C744}">
      <dgm:prSet/>
      <dgm:spPr/>
      <dgm:t>
        <a:bodyPr/>
        <a:lstStyle/>
        <a:p>
          <a:endParaRPr lang="en-US"/>
        </a:p>
      </dgm:t>
    </dgm:pt>
    <dgm:pt modelId="{EE4B319B-7CBF-4577-8F85-F74A53C0E8A9}" type="sibTrans" cxnId="{C578DF8B-C326-40FA-A508-741A97D1C744}">
      <dgm:prSet/>
      <dgm:spPr/>
      <dgm:t>
        <a:bodyPr/>
        <a:lstStyle/>
        <a:p>
          <a:endParaRPr lang="en-US"/>
        </a:p>
      </dgm:t>
    </dgm:pt>
    <dgm:pt modelId="{48258FA6-6A05-4967-9AC1-A9BC326317DC}">
      <dgm:prSet/>
      <dgm:spPr/>
      <dgm:t>
        <a:bodyPr/>
        <a:lstStyle/>
        <a:p>
          <a:pPr rtl="0"/>
          <a:r>
            <a:rPr lang="en-US" dirty="0"/>
            <a:t>What does your service do</a:t>
          </a:r>
        </a:p>
      </dgm:t>
    </dgm:pt>
    <dgm:pt modelId="{F5440F34-DDB0-477A-B2E8-15A59C8E923A}" type="parTrans" cxnId="{73939766-E735-40E4-93D1-CB6AA2310D6C}">
      <dgm:prSet/>
      <dgm:spPr/>
      <dgm:t>
        <a:bodyPr/>
        <a:lstStyle/>
        <a:p>
          <a:endParaRPr lang="en-US"/>
        </a:p>
      </dgm:t>
    </dgm:pt>
    <dgm:pt modelId="{A2DDDD46-5B57-4B07-93BF-BD6DE9AD1E4F}" type="sibTrans" cxnId="{73939766-E735-40E4-93D1-CB6AA2310D6C}">
      <dgm:prSet/>
      <dgm:spPr/>
      <dgm:t>
        <a:bodyPr/>
        <a:lstStyle/>
        <a:p>
          <a:endParaRPr lang="en-US"/>
        </a:p>
      </dgm:t>
    </dgm:pt>
    <dgm:pt modelId="{3C202884-3DEB-46DF-8AC6-4C80BD811128}">
      <dgm:prSet/>
      <dgm:spPr/>
      <dgm:t>
        <a:bodyPr/>
        <a:lstStyle/>
        <a:p>
          <a:pPr rtl="0"/>
          <a:r>
            <a:rPr lang="en-US" dirty="0"/>
            <a:t>What object data is used</a:t>
          </a:r>
        </a:p>
      </dgm:t>
    </dgm:pt>
    <dgm:pt modelId="{B6B2A767-28AE-4739-9F07-BA0F85B06CFE}" type="parTrans" cxnId="{4857066B-5F50-4854-B82E-2CB5836DD157}">
      <dgm:prSet/>
      <dgm:spPr/>
      <dgm:t>
        <a:bodyPr/>
        <a:lstStyle/>
        <a:p>
          <a:endParaRPr lang="en-US"/>
        </a:p>
      </dgm:t>
    </dgm:pt>
    <dgm:pt modelId="{8A730713-447B-470A-AA1E-47E4A013AFA0}" type="sibTrans" cxnId="{4857066B-5F50-4854-B82E-2CB5836DD157}">
      <dgm:prSet/>
      <dgm:spPr/>
      <dgm:t>
        <a:bodyPr/>
        <a:lstStyle/>
        <a:p>
          <a:endParaRPr lang="en-US"/>
        </a:p>
      </dgm:t>
    </dgm:pt>
    <dgm:pt modelId="{3444435E-E0FC-424A-9DCC-0DC92AA288B4}">
      <dgm:prSet/>
      <dgm:spPr/>
      <dgm:t>
        <a:bodyPr/>
        <a:lstStyle/>
        <a:p>
          <a:pPr rtl="0"/>
          <a:r>
            <a:rPr lang="en-US" dirty="0"/>
            <a:t>Allows control over the SOAP structure of messages</a:t>
          </a:r>
        </a:p>
      </dgm:t>
    </dgm:pt>
    <dgm:pt modelId="{A79E41FC-6686-4602-8617-405F1CED60CB}" type="parTrans" cxnId="{A2F14B1A-EDAD-44B0-BB38-E062C0D28D68}">
      <dgm:prSet/>
      <dgm:spPr/>
      <dgm:t>
        <a:bodyPr/>
        <a:lstStyle/>
        <a:p>
          <a:endParaRPr lang="en-US"/>
        </a:p>
      </dgm:t>
    </dgm:pt>
    <dgm:pt modelId="{2B896A6F-5FF8-4369-A0D2-AAD83E0DDAB0}" type="sibTrans" cxnId="{A2F14B1A-EDAD-44B0-BB38-E062C0D28D68}">
      <dgm:prSet/>
      <dgm:spPr/>
      <dgm:t>
        <a:bodyPr/>
        <a:lstStyle/>
        <a:p>
          <a:endParaRPr lang="en-US"/>
        </a:p>
      </dgm:t>
    </dgm:pt>
    <dgm:pt modelId="{2CA6A895-06AE-43E1-8BD7-414470389E69}" type="pres">
      <dgm:prSet presAssocID="{F32856EB-DD3E-4993-A80B-6A0C6594685A}" presName="theList" presStyleCnt="0">
        <dgm:presLayoutVars>
          <dgm:dir/>
          <dgm:animLvl val="lvl"/>
          <dgm:resizeHandles val="exact"/>
        </dgm:presLayoutVars>
      </dgm:prSet>
      <dgm:spPr/>
      <dgm:t>
        <a:bodyPr/>
        <a:lstStyle/>
        <a:p>
          <a:endParaRPr lang="en-US"/>
        </a:p>
      </dgm:t>
    </dgm:pt>
    <dgm:pt modelId="{1D60FB75-4D58-4030-8D70-3A45FB96632C}" type="pres">
      <dgm:prSet presAssocID="{A5A73BC5-5C8F-4440-AFE3-CCDB464D0EF4}" presName="compNode" presStyleCnt="0"/>
      <dgm:spPr/>
    </dgm:pt>
    <dgm:pt modelId="{5EED2564-2E67-4EC3-AEB9-8E13240ABB23}" type="pres">
      <dgm:prSet presAssocID="{A5A73BC5-5C8F-4440-AFE3-CCDB464D0EF4}" presName="aNode" presStyleLbl="bgShp" presStyleIdx="0" presStyleCnt="3"/>
      <dgm:spPr/>
      <dgm:t>
        <a:bodyPr/>
        <a:lstStyle/>
        <a:p>
          <a:endParaRPr lang="en-US"/>
        </a:p>
      </dgm:t>
    </dgm:pt>
    <dgm:pt modelId="{C3A16957-8161-4252-97D4-CDC0D2D03896}" type="pres">
      <dgm:prSet presAssocID="{A5A73BC5-5C8F-4440-AFE3-CCDB464D0EF4}" presName="textNode" presStyleLbl="bgShp" presStyleIdx="0" presStyleCnt="3"/>
      <dgm:spPr/>
      <dgm:t>
        <a:bodyPr/>
        <a:lstStyle/>
        <a:p>
          <a:endParaRPr lang="en-US"/>
        </a:p>
      </dgm:t>
    </dgm:pt>
    <dgm:pt modelId="{AE1C108A-8CAA-485E-8EE0-CB40B1703BBA}" type="pres">
      <dgm:prSet presAssocID="{A5A73BC5-5C8F-4440-AFE3-CCDB464D0EF4}" presName="compChildNode" presStyleCnt="0"/>
      <dgm:spPr/>
    </dgm:pt>
    <dgm:pt modelId="{305CCBF4-A15D-4BB6-A971-DE5D6963FF61}" type="pres">
      <dgm:prSet presAssocID="{A5A73BC5-5C8F-4440-AFE3-CCDB464D0EF4}" presName="theInnerList" presStyleCnt="0"/>
      <dgm:spPr/>
    </dgm:pt>
    <dgm:pt modelId="{D6AA4E4A-AB67-4EBC-9C44-D9EC98547C08}" type="pres">
      <dgm:prSet presAssocID="{E11B207F-F087-4FB6-93C1-F19AD2AB38EC}" presName="childNode" presStyleLbl="node1" presStyleIdx="0" presStyleCnt="6">
        <dgm:presLayoutVars>
          <dgm:bulletEnabled val="1"/>
        </dgm:presLayoutVars>
      </dgm:prSet>
      <dgm:spPr/>
      <dgm:t>
        <a:bodyPr/>
        <a:lstStyle/>
        <a:p>
          <a:endParaRPr lang="en-US"/>
        </a:p>
      </dgm:t>
    </dgm:pt>
    <dgm:pt modelId="{08347003-A9F3-4F5F-8270-C17341E99192}" type="pres">
      <dgm:prSet presAssocID="{E11B207F-F087-4FB6-93C1-F19AD2AB38EC}" presName="aSpace2" presStyleCnt="0"/>
      <dgm:spPr/>
    </dgm:pt>
    <dgm:pt modelId="{C9F00B02-EA20-4A4A-BF84-FB1C519AF36E}" type="pres">
      <dgm:prSet presAssocID="{48258FA6-6A05-4967-9AC1-A9BC326317DC}" presName="childNode" presStyleLbl="node1" presStyleIdx="1" presStyleCnt="6">
        <dgm:presLayoutVars>
          <dgm:bulletEnabled val="1"/>
        </dgm:presLayoutVars>
      </dgm:prSet>
      <dgm:spPr/>
      <dgm:t>
        <a:bodyPr/>
        <a:lstStyle/>
        <a:p>
          <a:endParaRPr lang="en-US"/>
        </a:p>
      </dgm:t>
    </dgm:pt>
    <dgm:pt modelId="{81A660DE-69CB-4DAA-BA48-1ECB5737DAC3}" type="pres">
      <dgm:prSet presAssocID="{A5A73BC5-5C8F-4440-AFE3-CCDB464D0EF4}" presName="aSpace" presStyleCnt="0"/>
      <dgm:spPr/>
    </dgm:pt>
    <dgm:pt modelId="{CCD62299-21CC-4F72-BEAA-C4F03A4102B2}" type="pres">
      <dgm:prSet presAssocID="{CB583B7C-D28A-4DCB-A63B-92BFAD99FCB9}" presName="compNode" presStyleCnt="0"/>
      <dgm:spPr/>
    </dgm:pt>
    <dgm:pt modelId="{991128D8-C5E0-41E5-A610-862DF5754F41}" type="pres">
      <dgm:prSet presAssocID="{CB583B7C-D28A-4DCB-A63B-92BFAD99FCB9}" presName="aNode" presStyleLbl="bgShp" presStyleIdx="1" presStyleCnt="3"/>
      <dgm:spPr/>
      <dgm:t>
        <a:bodyPr/>
        <a:lstStyle/>
        <a:p>
          <a:endParaRPr lang="en-US"/>
        </a:p>
      </dgm:t>
    </dgm:pt>
    <dgm:pt modelId="{CA0A998F-3C1F-43A3-8655-7F221F622459}" type="pres">
      <dgm:prSet presAssocID="{CB583B7C-D28A-4DCB-A63B-92BFAD99FCB9}" presName="textNode" presStyleLbl="bgShp" presStyleIdx="1" presStyleCnt="3"/>
      <dgm:spPr/>
      <dgm:t>
        <a:bodyPr/>
        <a:lstStyle/>
        <a:p>
          <a:endParaRPr lang="en-US"/>
        </a:p>
      </dgm:t>
    </dgm:pt>
    <dgm:pt modelId="{11E48FFE-B751-4DF4-B3FB-F84431C7696E}" type="pres">
      <dgm:prSet presAssocID="{CB583B7C-D28A-4DCB-A63B-92BFAD99FCB9}" presName="compChildNode" presStyleCnt="0"/>
      <dgm:spPr/>
    </dgm:pt>
    <dgm:pt modelId="{BFA2578D-3FCA-4CE5-8F85-028662086D4B}" type="pres">
      <dgm:prSet presAssocID="{CB583B7C-D28A-4DCB-A63B-92BFAD99FCB9}" presName="theInnerList" presStyleCnt="0"/>
      <dgm:spPr/>
    </dgm:pt>
    <dgm:pt modelId="{22D86E0F-CCCD-47B3-9306-5CBBE9B388CD}" type="pres">
      <dgm:prSet presAssocID="{5416BB70-054E-451E-A8BB-E0B2A4327E0A}" presName="childNode" presStyleLbl="node1" presStyleIdx="2" presStyleCnt="6">
        <dgm:presLayoutVars>
          <dgm:bulletEnabled val="1"/>
        </dgm:presLayoutVars>
      </dgm:prSet>
      <dgm:spPr/>
      <dgm:t>
        <a:bodyPr/>
        <a:lstStyle/>
        <a:p>
          <a:endParaRPr lang="en-US"/>
        </a:p>
      </dgm:t>
    </dgm:pt>
    <dgm:pt modelId="{D9F513AA-8E78-4E03-BA7B-F8C34CC5395F}" type="pres">
      <dgm:prSet presAssocID="{5416BB70-054E-451E-A8BB-E0B2A4327E0A}" presName="aSpace2" presStyleCnt="0"/>
      <dgm:spPr/>
    </dgm:pt>
    <dgm:pt modelId="{87E03912-6255-4C8D-8034-0896770BB0BD}" type="pres">
      <dgm:prSet presAssocID="{3C202884-3DEB-46DF-8AC6-4C80BD811128}" presName="childNode" presStyleLbl="node1" presStyleIdx="3" presStyleCnt="6">
        <dgm:presLayoutVars>
          <dgm:bulletEnabled val="1"/>
        </dgm:presLayoutVars>
      </dgm:prSet>
      <dgm:spPr/>
      <dgm:t>
        <a:bodyPr/>
        <a:lstStyle/>
        <a:p>
          <a:endParaRPr lang="en-US"/>
        </a:p>
      </dgm:t>
    </dgm:pt>
    <dgm:pt modelId="{C3DAC209-861D-4F03-B193-78AE579F9FC9}" type="pres">
      <dgm:prSet presAssocID="{CB583B7C-D28A-4DCB-A63B-92BFAD99FCB9}" presName="aSpace" presStyleCnt="0"/>
      <dgm:spPr/>
    </dgm:pt>
    <dgm:pt modelId="{BEA32145-0B08-496D-BE91-59951A237144}" type="pres">
      <dgm:prSet presAssocID="{E997A6CE-3D5C-4FF6-B328-94BDFF416763}" presName="compNode" presStyleCnt="0"/>
      <dgm:spPr/>
    </dgm:pt>
    <dgm:pt modelId="{1B5C4719-F7D5-4772-88C3-01B2E32A26CD}" type="pres">
      <dgm:prSet presAssocID="{E997A6CE-3D5C-4FF6-B328-94BDFF416763}" presName="aNode" presStyleLbl="bgShp" presStyleIdx="2" presStyleCnt="3"/>
      <dgm:spPr/>
      <dgm:t>
        <a:bodyPr/>
        <a:lstStyle/>
        <a:p>
          <a:endParaRPr lang="en-US"/>
        </a:p>
      </dgm:t>
    </dgm:pt>
    <dgm:pt modelId="{6F46CF2F-1386-42C9-BDC7-5607443FC8A5}" type="pres">
      <dgm:prSet presAssocID="{E997A6CE-3D5C-4FF6-B328-94BDFF416763}" presName="textNode" presStyleLbl="bgShp" presStyleIdx="2" presStyleCnt="3"/>
      <dgm:spPr/>
      <dgm:t>
        <a:bodyPr/>
        <a:lstStyle/>
        <a:p>
          <a:endParaRPr lang="en-US"/>
        </a:p>
      </dgm:t>
    </dgm:pt>
    <dgm:pt modelId="{1A4F9E50-3A86-4CE9-A4B8-4437F5872A56}" type="pres">
      <dgm:prSet presAssocID="{E997A6CE-3D5C-4FF6-B328-94BDFF416763}" presName="compChildNode" presStyleCnt="0"/>
      <dgm:spPr/>
    </dgm:pt>
    <dgm:pt modelId="{40D88122-7D00-47F3-B8D2-693B2D3671BD}" type="pres">
      <dgm:prSet presAssocID="{E997A6CE-3D5C-4FF6-B328-94BDFF416763}" presName="theInnerList" presStyleCnt="0"/>
      <dgm:spPr/>
    </dgm:pt>
    <dgm:pt modelId="{AB3170E8-3548-4E4A-8EED-26803D03CB7E}" type="pres">
      <dgm:prSet presAssocID="{BA865FBF-1981-4905-B44C-D50F95752B51}" presName="childNode" presStyleLbl="node1" presStyleIdx="4" presStyleCnt="6">
        <dgm:presLayoutVars>
          <dgm:bulletEnabled val="1"/>
        </dgm:presLayoutVars>
      </dgm:prSet>
      <dgm:spPr/>
      <dgm:t>
        <a:bodyPr/>
        <a:lstStyle/>
        <a:p>
          <a:endParaRPr lang="en-US"/>
        </a:p>
      </dgm:t>
    </dgm:pt>
    <dgm:pt modelId="{7B2835DA-343A-4E86-AC7B-82C743F5BCBF}" type="pres">
      <dgm:prSet presAssocID="{BA865FBF-1981-4905-B44C-D50F95752B51}" presName="aSpace2" presStyleCnt="0"/>
      <dgm:spPr/>
    </dgm:pt>
    <dgm:pt modelId="{377CB23D-E5C0-4EDC-A465-CEE36A232DB6}" type="pres">
      <dgm:prSet presAssocID="{3444435E-E0FC-424A-9DCC-0DC92AA288B4}" presName="childNode" presStyleLbl="node1" presStyleIdx="5" presStyleCnt="6">
        <dgm:presLayoutVars>
          <dgm:bulletEnabled val="1"/>
        </dgm:presLayoutVars>
      </dgm:prSet>
      <dgm:spPr/>
      <dgm:t>
        <a:bodyPr/>
        <a:lstStyle/>
        <a:p>
          <a:endParaRPr lang="en-US"/>
        </a:p>
      </dgm:t>
    </dgm:pt>
  </dgm:ptLst>
  <dgm:cxnLst>
    <dgm:cxn modelId="{C578DF8B-C326-40FA-A508-741A97D1C744}" srcId="{E997A6CE-3D5C-4FF6-B328-94BDFF416763}" destId="{BA865FBF-1981-4905-B44C-D50F95752B51}" srcOrd="0" destOrd="0" parTransId="{AF1FF143-1C66-4203-A28A-4967CCCE27C1}" sibTransId="{EE4B319B-7CBF-4577-8F85-F74A53C0E8A9}"/>
    <dgm:cxn modelId="{94429595-2B76-4A6A-88A2-00EC3A8E9A94}" type="presOf" srcId="{CB583B7C-D28A-4DCB-A63B-92BFAD99FCB9}" destId="{CA0A998F-3C1F-43A3-8655-7F221F622459}" srcOrd="1" destOrd="0" presId="urn:microsoft.com/office/officeart/2005/8/layout/lProcess2"/>
    <dgm:cxn modelId="{68C3FE00-81C1-4446-8CD3-BDCCFFECD35D}" type="presOf" srcId="{3C202884-3DEB-46DF-8AC6-4C80BD811128}" destId="{87E03912-6255-4C8D-8034-0896770BB0BD}" srcOrd="0" destOrd="0" presId="urn:microsoft.com/office/officeart/2005/8/layout/lProcess2"/>
    <dgm:cxn modelId="{73939766-E735-40E4-93D1-CB6AA2310D6C}" srcId="{A5A73BC5-5C8F-4440-AFE3-CCDB464D0EF4}" destId="{48258FA6-6A05-4967-9AC1-A9BC326317DC}" srcOrd="1" destOrd="0" parTransId="{F5440F34-DDB0-477A-B2E8-15A59C8E923A}" sibTransId="{A2DDDD46-5B57-4B07-93BF-BD6DE9AD1E4F}"/>
    <dgm:cxn modelId="{BEC7A025-4545-4A2F-9592-C262D83F60B7}" type="presOf" srcId="{E997A6CE-3D5C-4FF6-B328-94BDFF416763}" destId="{1B5C4719-F7D5-4772-88C3-01B2E32A26CD}" srcOrd="0" destOrd="0" presId="urn:microsoft.com/office/officeart/2005/8/layout/lProcess2"/>
    <dgm:cxn modelId="{45E49C7B-B4F5-4019-9CD7-EACB12FD05CD}" type="presOf" srcId="{F32856EB-DD3E-4993-A80B-6A0C6594685A}" destId="{2CA6A895-06AE-43E1-8BD7-414470389E69}" srcOrd="0" destOrd="0" presId="urn:microsoft.com/office/officeart/2005/8/layout/lProcess2"/>
    <dgm:cxn modelId="{A2F14B1A-EDAD-44B0-BB38-E062C0D28D68}" srcId="{E997A6CE-3D5C-4FF6-B328-94BDFF416763}" destId="{3444435E-E0FC-424A-9DCC-0DC92AA288B4}" srcOrd="1" destOrd="0" parTransId="{A79E41FC-6686-4602-8617-405F1CED60CB}" sibTransId="{2B896A6F-5FF8-4369-A0D2-AAD83E0DDAB0}"/>
    <dgm:cxn modelId="{F1348FC1-7175-4A52-A820-663034611BA6}" srcId="{A5A73BC5-5C8F-4440-AFE3-CCDB464D0EF4}" destId="{E11B207F-F087-4FB6-93C1-F19AD2AB38EC}" srcOrd="0" destOrd="0" parTransId="{878E3E5A-2C43-4929-A3C9-5FDE363B7479}" sibTransId="{B0013205-F11C-4932-A9A2-BFAB5EACF0C8}"/>
    <dgm:cxn modelId="{583C22F3-239A-4C44-B790-BF8645C807D7}" srcId="{F32856EB-DD3E-4993-A80B-6A0C6594685A}" destId="{A5A73BC5-5C8F-4440-AFE3-CCDB464D0EF4}" srcOrd="0" destOrd="0" parTransId="{8A478F7A-19E6-44F6-86BE-E8B5D532538C}" sibTransId="{48A2A031-C04B-47E9-9B23-DB891C6FBC23}"/>
    <dgm:cxn modelId="{E0875FE5-A2DA-4D84-9DD4-9E75BFB36417}" type="presOf" srcId="{A5A73BC5-5C8F-4440-AFE3-CCDB464D0EF4}" destId="{C3A16957-8161-4252-97D4-CDC0D2D03896}" srcOrd="1" destOrd="0" presId="urn:microsoft.com/office/officeart/2005/8/layout/lProcess2"/>
    <dgm:cxn modelId="{3F028D6D-32FC-4BF6-A477-2AAA8F01A13F}" srcId="{CB583B7C-D28A-4DCB-A63B-92BFAD99FCB9}" destId="{5416BB70-054E-451E-A8BB-E0B2A4327E0A}" srcOrd="0" destOrd="0" parTransId="{AB6E97B8-979D-476E-8FE5-CD91E0CA41A1}" sibTransId="{4FF2DA9E-0D20-4658-BE78-4983FC610881}"/>
    <dgm:cxn modelId="{BA5C5B72-4569-4CB3-A9CC-C56D2E5451D4}" type="presOf" srcId="{5416BB70-054E-451E-A8BB-E0B2A4327E0A}" destId="{22D86E0F-CCCD-47B3-9306-5CBBE9B388CD}" srcOrd="0" destOrd="0" presId="urn:microsoft.com/office/officeart/2005/8/layout/lProcess2"/>
    <dgm:cxn modelId="{2109F72D-C555-4976-B4ED-5C5BCDDF2F81}" type="presOf" srcId="{E11B207F-F087-4FB6-93C1-F19AD2AB38EC}" destId="{D6AA4E4A-AB67-4EBC-9C44-D9EC98547C08}" srcOrd="0" destOrd="0" presId="urn:microsoft.com/office/officeart/2005/8/layout/lProcess2"/>
    <dgm:cxn modelId="{352EC4BC-D688-489E-921F-083E3196B075}" type="presOf" srcId="{A5A73BC5-5C8F-4440-AFE3-CCDB464D0EF4}" destId="{5EED2564-2E67-4EC3-AEB9-8E13240ABB23}" srcOrd="0" destOrd="0" presId="urn:microsoft.com/office/officeart/2005/8/layout/lProcess2"/>
    <dgm:cxn modelId="{4857066B-5F50-4854-B82E-2CB5836DD157}" srcId="{CB583B7C-D28A-4DCB-A63B-92BFAD99FCB9}" destId="{3C202884-3DEB-46DF-8AC6-4C80BD811128}" srcOrd="1" destOrd="0" parTransId="{B6B2A767-28AE-4739-9F07-BA0F85B06CFE}" sibTransId="{8A730713-447B-470A-AA1E-47E4A013AFA0}"/>
    <dgm:cxn modelId="{3BB455AA-8267-43B1-B14D-2B35F256C5B0}" srcId="{F32856EB-DD3E-4993-A80B-6A0C6594685A}" destId="{CB583B7C-D28A-4DCB-A63B-92BFAD99FCB9}" srcOrd="1" destOrd="0" parTransId="{D7D8E08D-BEB2-4D98-BEAB-CD06A5584CF8}" sibTransId="{B33CB863-0C97-4A3B-89E7-3FAEF3CAE3B9}"/>
    <dgm:cxn modelId="{461DE6D5-FF6F-4EB4-B519-504F8C825D10}" type="presOf" srcId="{E997A6CE-3D5C-4FF6-B328-94BDFF416763}" destId="{6F46CF2F-1386-42C9-BDC7-5607443FC8A5}" srcOrd="1" destOrd="0" presId="urn:microsoft.com/office/officeart/2005/8/layout/lProcess2"/>
    <dgm:cxn modelId="{482F9B05-FDD5-4CF6-8E0E-F3BA0010DA9D}" type="presOf" srcId="{48258FA6-6A05-4967-9AC1-A9BC326317DC}" destId="{C9F00B02-EA20-4A4A-BF84-FB1C519AF36E}" srcOrd="0" destOrd="0" presId="urn:microsoft.com/office/officeart/2005/8/layout/lProcess2"/>
    <dgm:cxn modelId="{8E7E5899-7565-43B5-B319-D8B1665B6F4E}" type="presOf" srcId="{3444435E-E0FC-424A-9DCC-0DC92AA288B4}" destId="{377CB23D-E5C0-4EDC-A465-CEE36A232DB6}" srcOrd="0" destOrd="0" presId="urn:microsoft.com/office/officeart/2005/8/layout/lProcess2"/>
    <dgm:cxn modelId="{DB57A36D-6186-4842-96F1-63FBD1CC0CD8}" type="presOf" srcId="{CB583B7C-D28A-4DCB-A63B-92BFAD99FCB9}" destId="{991128D8-C5E0-41E5-A610-862DF5754F41}" srcOrd="0" destOrd="0" presId="urn:microsoft.com/office/officeart/2005/8/layout/lProcess2"/>
    <dgm:cxn modelId="{786CAA5C-9E60-46A1-9F6F-5B063D096138}" type="presOf" srcId="{BA865FBF-1981-4905-B44C-D50F95752B51}" destId="{AB3170E8-3548-4E4A-8EED-26803D03CB7E}" srcOrd="0" destOrd="0" presId="urn:microsoft.com/office/officeart/2005/8/layout/lProcess2"/>
    <dgm:cxn modelId="{E54EC5E3-3715-446C-A301-146501093350}" srcId="{F32856EB-DD3E-4993-A80B-6A0C6594685A}" destId="{E997A6CE-3D5C-4FF6-B328-94BDFF416763}" srcOrd="2" destOrd="0" parTransId="{81B4F488-5120-4EC5-B324-D8023BBBF5E2}" sibTransId="{4ABDC97C-1326-41C8-B929-D4100AF7AF70}"/>
    <dgm:cxn modelId="{0A530EC2-3C35-4F0F-9EA8-ED3F913EC34C}" type="presParOf" srcId="{2CA6A895-06AE-43E1-8BD7-414470389E69}" destId="{1D60FB75-4D58-4030-8D70-3A45FB96632C}" srcOrd="0" destOrd="0" presId="urn:microsoft.com/office/officeart/2005/8/layout/lProcess2"/>
    <dgm:cxn modelId="{9CB0B3E8-EAFE-4795-9661-DC4467B74601}" type="presParOf" srcId="{1D60FB75-4D58-4030-8D70-3A45FB96632C}" destId="{5EED2564-2E67-4EC3-AEB9-8E13240ABB23}" srcOrd="0" destOrd="0" presId="urn:microsoft.com/office/officeart/2005/8/layout/lProcess2"/>
    <dgm:cxn modelId="{A98F1C93-3931-43BE-8F80-E5956F9B7BF5}" type="presParOf" srcId="{1D60FB75-4D58-4030-8D70-3A45FB96632C}" destId="{C3A16957-8161-4252-97D4-CDC0D2D03896}" srcOrd="1" destOrd="0" presId="urn:microsoft.com/office/officeart/2005/8/layout/lProcess2"/>
    <dgm:cxn modelId="{86D6AE83-8AE3-4F19-8244-B097AE5E69C1}" type="presParOf" srcId="{1D60FB75-4D58-4030-8D70-3A45FB96632C}" destId="{AE1C108A-8CAA-485E-8EE0-CB40B1703BBA}" srcOrd="2" destOrd="0" presId="urn:microsoft.com/office/officeart/2005/8/layout/lProcess2"/>
    <dgm:cxn modelId="{11CF785A-20BF-456A-985A-4B64D8C29398}" type="presParOf" srcId="{AE1C108A-8CAA-485E-8EE0-CB40B1703BBA}" destId="{305CCBF4-A15D-4BB6-A971-DE5D6963FF61}" srcOrd="0" destOrd="0" presId="urn:microsoft.com/office/officeart/2005/8/layout/lProcess2"/>
    <dgm:cxn modelId="{E157C3EC-91F1-4A22-8BD8-F7ACD11EEF45}" type="presParOf" srcId="{305CCBF4-A15D-4BB6-A971-DE5D6963FF61}" destId="{D6AA4E4A-AB67-4EBC-9C44-D9EC98547C08}" srcOrd="0" destOrd="0" presId="urn:microsoft.com/office/officeart/2005/8/layout/lProcess2"/>
    <dgm:cxn modelId="{1992E5BC-7213-43A2-B122-F263D7F5DC04}" type="presParOf" srcId="{305CCBF4-A15D-4BB6-A971-DE5D6963FF61}" destId="{08347003-A9F3-4F5F-8270-C17341E99192}" srcOrd="1" destOrd="0" presId="urn:microsoft.com/office/officeart/2005/8/layout/lProcess2"/>
    <dgm:cxn modelId="{2463F61F-EA2B-4A99-A70F-963981AA654C}" type="presParOf" srcId="{305CCBF4-A15D-4BB6-A971-DE5D6963FF61}" destId="{C9F00B02-EA20-4A4A-BF84-FB1C519AF36E}" srcOrd="2" destOrd="0" presId="urn:microsoft.com/office/officeart/2005/8/layout/lProcess2"/>
    <dgm:cxn modelId="{16E2EB9C-0E8B-4A31-A524-165177D843E9}" type="presParOf" srcId="{2CA6A895-06AE-43E1-8BD7-414470389E69}" destId="{81A660DE-69CB-4DAA-BA48-1ECB5737DAC3}" srcOrd="1" destOrd="0" presId="urn:microsoft.com/office/officeart/2005/8/layout/lProcess2"/>
    <dgm:cxn modelId="{396E2664-D799-4DA1-A21E-5A09A8834182}" type="presParOf" srcId="{2CA6A895-06AE-43E1-8BD7-414470389E69}" destId="{CCD62299-21CC-4F72-BEAA-C4F03A4102B2}" srcOrd="2" destOrd="0" presId="urn:microsoft.com/office/officeart/2005/8/layout/lProcess2"/>
    <dgm:cxn modelId="{954F7954-48F9-4D95-9851-59B8FBE9950D}" type="presParOf" srcId="{CCD62299-21CC-4F72-BEAA-C4F03A4102B2}" destId="{991128D8-C5E0-41E5-A610-862DF5754F41}" srcOrd="0" destOrd="0" presId="urn:microsoft.com/office/officeart/2005/8/layout/lProcess2"/>
    <dgm:cxn modelId="{DB5475C9-70EB-44D2-887E-FCA91C63DA36}" type="presParOf" srcId="{CCD62299-21CC-4F72-BEAA-C4F03A4102B2}" destId="{CA0A998F-3C1F-43A3-8655-7F221F622459}" srcOrd="1" destOrd="0" presId="urn:microsoft.com/office/officeart/2005/8/layout/lProcess2"/>
    <dgm:cxn modelId="{B3CE6646-789E-47DB-93CF-A77E7AE5DF0A}" type="presParOf" srcId="{CCD62299-21CC-4F72-BEAA-C4F03A4102B2}" destId="{11E48FFE-B751-4DF4-B3FB-F84431C7696E}" srcOrd="2" destOrd="0" presId="urn:microsoft.com/office/officeart/2005/8/layout/lProcess2"/>
    <dgm:cxn modelId="{43723BC7-9290-4529-95C0-D087C7B533BC}" type="presParOf" srcId="{11E48FFE-B751-4DF4-B3FB-F84431C7696E}" destId="{BFA2578D-3FCA-4CE5-8F85-028662086D4B}" srcOrd="0" destOrd="0" presId="urn:microsoft.com/office/officeart/2005/8/layout/lProcess2"/>
    <dgm:cxn modelId="{8E04E554-470B-4A0B-A5FD-68F14323ADB3}" type="presParOf" srcId="{BFA2578D-3FCA-4CE5-8F85-028662086D4B}" destId="{22D86E0F-CCCD-47B3-9306-5CBBE9B388CD}" srcOrd="0" destOrd="0" presId="urn:microsoft.com/office/officeart/2005/8/layout/lProcess2"/>
    <dgm:cxn modelId="{FB2136EA-3CA5-4C02-A747-36D98A817BB0}" type="presParOf" srcId="{BFA2578D-3FCA-4CE5-8F85-028662086D4B}" destId="{D9F513AA-8E78-4E03-BA7B-F8C34CC5395F}" srcOrd="1" destOrd="0" presId="urn:microsoft.com/office/officeart/2005/8/layout/lProcess2"/>
    <dgm:cxn modelId="{5ABF1762-63FE-4D6C-8FFD-5F55969F0C2C}" type="presParOf" srcId="{BFA2578D-3FCA-4CE5-8F85-028662086D4B}" destId="{87E03912-6255-4C8D-8034-0896770BB0BD}" srcOrd="2" destOrd="0" presId="urn:microsoft.com/office/officeart/2005/8/layout/lProcess2"/>
    <dgm:cxn modelId="{D956622E-3653-4A1F-99A6-58A4D243C904}" type="presParOf" srcId="{2CA6A895-06AE-43E1-8BD7-414470389E69}" destId="{C3DAC209-861D-4F03-B193-78AE579F9FC9}" srcOrd="3" destOrd="0" presId="urn:microsoft.com/office/officeart/2005/8/layout/lProcess2"/>
    <dgm:cxn modelId="{1B1D0108-B078-4CE7-B4B6-28585432420E}" type="presParOf" srcId="{2CA6A895-06AE-43E1-8BD7-414470389E69}" destId="{BEA32145-0B08-496D-BE91-59951A237144}" srcOrd="4" destOrd="0" presId="urn:microsoft.com/office/officeart/2005/8/layout/lProcess2"/>
    <dgm:cxn modelId="{2F26DB97-707D-4027-B5F7-F52C3119DF4B}" type="presParOf" srcId="{BEA32145-0B08-496D-BE91-59951A237144}" destId="{1B5C4719-F7D5-4772-88C3-01B2E32A26CD}" srcOrd="0" destOrd="0" presId="urn:microsoft.com/office/officeart/2005/8/layout/lProcess2"/>
    <dgm:cxn modelId="{D61DDB94-8089-4E07-ABEA-0EEE2F9D3F56}" type="presParOf" srcId="{BEA32145-0B08-496D-BE91-59951A237144}" destId="{6F46CF2F-1386-42C9-BDC7-5607443FC8A5}" srcOrd="1" destOrd="0" presId="urn:microsoft.com/office/officeart/2005/8/layout/lProcess2"/>
    <dgm:cxn modelId="{BC07F043-96D3-4AF5-A1C8-9A252814C0EC}" type="presParOf" srcId="{BEA32145-0B08-496D-BE91-59951A237144}" destId="{1A4F9E50-3A86-4CE9-A4B8-4437F5872A56}" srcOrd="2" destOrd="0" presId="urn:microsoft.com/office/officeart/2005/8/layout/lProcess2"/>
    <dgm:cxn modelId="{48E8C730-B4D9-4176-893B-02AFE3C009D8}" type="presParOf" srcId="{1A4F9E50-3A86-4CE9-A4B8-4437F5872A56}" destId="{40D88122-7D00-47F3-B8D2-693B2D3671BD}" srcOrd="0" destOrd="0" presId="urn:microsoft.com/office/officeart/2005/8/layout/lProcess2"/>
    <dgm:cxn modelId="{C86EBEF0-6098-4E3B-A1F1-EB99C36D1A8D}" type="presParOf" srcId="{40D88122-7D00-47F3-B8D2-693B2D3671BD}" destId="{AB3170E8-3548-4E4A-8EED-26803D03CB7E}" srcOrd="0" destOrd="0" presId="urn:microsoft.com/office/officeart/2005/8/layout/lProcess2"/>
    <dgm:cxn modelId="{3609AF25-CCC4-4FFE-8D69-8634C97F53E8}" type="presParOf" srcId="{40D88122-7D00-47F3-B8D2-693B2D3671BD}" destId="{7B2835DA-343A-4E86-AC7B-82C743F5BCBF}" srcOrd="1" destOrd="0" presId="urn:microsoft.com/office/officeart/2005/8/layout/lProcess2"/>
    <dgm:cxn modelId="{30A20694-F14F-4462-8777-633A911915EA}" type="presParOf" srcId="{40D88122-7D00-47F3-B8D2-693B2D3671BD}" destId="{377CB23D-E5C0-4EDC-A465-CEE36A232DB6}"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972F4-2AA9-4FFD-A327-A6DC860521B0}">
      <dsp:nvSpPr>
        <dsp:cNvPr id="0" name=""/>
        <dsp:cNvSpPr/>
      </dsp:nvSpPr>
      <dsp:spPr>
        <a:xfrm>
          <a:off x="3387476" y="1008"/>
          <a:ext cx="1454646" cy="945519"/>
        </a:xfrm>
        <a:prstGeom prst="roundRect">
          <a:avLst/>
        </a:prstGeom>
        <a:solidFill>
          <a:schemeClr val="tx2">
            <a:lumMod val="7500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a:t>ASMX</a:t>
          </a:r>
          <a:endParaRPr lang="en-US" sz="1600" kern="1200" dirty="0"/>
        </a:p>
      </dsp:txBody>
      <dsp:txXfrm>
        <a:off x="3433632" y="47164"/>
        <a:ext cx="1362334" cy="853207"/>
      </dsp:txXfrm>
    </dsp:sp>
    <dsp:sp modelId="{975ECC69-C635-4B5B-B7FE-B3F0288A2854}">
      <dsp:nvSpPr>
        <dsp:cNvPr id="0" name=""/>
        <dsp:cNvSpPr/>
      </dsp:nvSpPr>
      <dsp:spPr>
        <a:xfrm>
          <a:off x="2226492" y="473768"/>
          <a:ext cx="3776615" cy="3776615"/>
        </a:xfrm>
        <a:custGeom>
          <a:avLst/>
          <a:gdLst/>
          <a:ahLst/>
          <a:cxnLst/>
          <a:rect l="0" t="0" r="0" b="0"/>
          <a:pathLst>
            <a:path>
              <a:moveTo>
                <a:pt x="2625614" y="149893"/>
              </a:moveTo>
              <a:arcTo wR="1888307" hR="1888307" stAng="17578984" swAng="1960527"/>
            </a:path>
          </a:pathLst>
        </a:custGeom>
        <a:noFill/>
        <a:ln w="127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E25C975-AB1E-4E6B-AF71-B9B81EE40BA8}">
      <dsp:nvSpPr>
        <dsp:cNvPr id="0" name=""/>
        <dsp:cNvSpPr/>
      </dsp:nvSpPr>
      <dsp:spPr>
        <a:xfrm>
          <a:off x="5183364" y="1305797"/>
          <a:ext cx="1454646" cy="945519"/>
        </a:xfrm>
        <a:prstGeom prst="roundRect">
          <a:avLst/>
        </a:prstGeom>
        <a:solidFill>
          <a:srgbClr val="00B050"/>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a:t>WSE</a:t>
          </a:r>
          <a:endParaRPr lang="en-US" sz="1600" kern="1200" dirty="0"/>
        </a:p>
      </dsp:txBody>
      <dsp:txXfrm>
        <a:off x="5229520" y="1351953"/>
        <a:ext cx="1362334" cy="853207"/>
      </dsp:txXfrm>
    </dsp:sp>
    <dsp:sp modelId="{222D7EB5-77B7-4DB6-AB45-28D314FAECD5}">
      <dsp:nvSpPr>
        <dsp:cNvPr id="0" name=""/>
        <dsp:cNvSpPr/>
      </dsp:nvSpPr>
      <dsp:spPr>
        <a:xfrm>
          <a:off x="2226492" y="473768"/>
          <a:ext cx="3776615" cy="3776615"/>
        </a:xfrm>
        <a:custGeom>
          <a:avLst/>
          <a:gdLst/>
          <a:ahLst/>
          <a:cxnLst/>
          <a:rect l="0" t="0" r="0" b="0"/>
          <a:pathLst>
            <a:path>
              <a:moveTo>
                <a:pt x="3774034" y="1789614"/>
              </a:moveTo>
              <a:arcTo wR="1888307" hR="1888307" stAng="21420244" swAng="2195526"/>
            </a:path>
          </a:pathLst>
        </a:custGeom>
        <a:noFill/>
        <a:ln w="12700" cap="flat" cmpd="sng" algn="ctr">
          <a:solidFill>
            <a:schemeClr val="accent5">
              <a:hueOff val="93942"/>
              <a:satOff val="9000"/>
              <a:lumOff val="2206"/>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9C3F20D0-F008-4C76-A409-2F483F81C13F}">
      <dsp:nvSpPr>
        <dsp:cNvPr id="0" name=""/>
        <dsp:cNvSpPr/>
      </dsp:nvSpPr>
      <dsp:spPr>
        <a:xfrm>
          <a:off x="4497396" y="3416989"/>
          <a:ext cx="1454646" cy="945519"/>
        </a:xfrm>
        <a:prstGeom prst="roundRect">
          <a:avLst/>
        </a:prstGeom>
        <a:solidFill>
          <a:srgbClr val="002060"/>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a:t>.NET </a:t>
          </a:r>
          <a:r>
            <a:rPr lang="en-US" sz="1600" b="1" kern="1200" dirty="0" err="1"/>
            <a:t>Remoting</a:t>
          </a:r>
          <a:endParaRPr lang="en-US" sz="1600" b="1" kern="1200" dirty="0"/>
        </a:p>
      </dsp:txBody>
      <dsp:txXfrm>
        <a:off x="4543552" y="3463145"/>
        <a:ext cx="1362334" cy="853207"/>
      </dsp:txXfrm>
    </dsp:sp>
    <dsp:sp modelId="{DD38B602-0B3B-45E8-A2A0-F5963B06469A}">
      <dsp:nvSpPr>
        <dsp:cNvPr id="0" name=""/>
        <dsp:cNvSpPr/>
      </dsp:nvSpPr>
      <dsp:spPr>
        <a:xfrm>
          <a:off x="2226492" y="473768"/>
          <a:ext cx="3776615" cy="3776615"/>
        </a:xfrm>
        <a:custGeom>
          <a:avLst/>
          <a:gdLst/>
          <a:ahLst/>
          <a:cxnLst/>
          <a:rect l="0" t="0" r="0" b="0"/>
          <a:pathLst>
            <a:path>
              <a:moveTo>
                <a:pt x="2263407" y="3738984"/>
              </a:moveTo>
              <a:arcTo wR="1888307" hR="1888307" stAng="4712541" swAng="1374917"/>
            </a:path>
          </a:pathLst>
        </a:custGeom>
        <a:noFill/>
        <a:ln w="12700" cap="flat" cmpd="sng" algn="ctr">
          <a:solidFill>
            <a:schemeClr val="accent5">
              <a:hueOff val="187884"/>
              <a:satOff val="18001"/>
              <a:lumOff val="4411"/>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BB25847-B85B-405F-B056-AFD20F4F83A5}">
      <dsp:nvSpPr>
        <dsp:cNvPr id="0" name=""/>
        <dsp:cNvSpPr/>
      </dsp:nvSpPr>
      <dsp:spPr>
        <a:xfrm>
          <a:off x="2277557" y="3416989"/>
          <a:ext cx="1454646" cy="945519"/>
        </a:xfrm>
        <a:prstGeom prst="roundRect">
          <a:avLst/>
        </a:prstGeom>
        <a:solidFill>
          <a:schemeClr val="accent5">
            <a:hueOff val="281825"/>
            <a:satOff val="27001"/>
            <a:lumOff val="6617"/>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a:t>COM+ (Enterprise Services)</a:t>
          </a:r>
          <a:endParaRPr lang="en-US" sz="1600" kern="1200" dirty="0"/>
        </a:p>
      </dsp:txBody>
      <dsp:txXfrm>
        <a:off x="2323713" y="3463145"/>
        <a:ext cx="1362334" cy="853207"/>
      </dsp:txXfrm>
    </dsp:sp>
    <dsp:sp modelId="{B64AA354-1D57-4A4C-A72D-7F756CD39725}">
      <dsp:nvSpPr>
        <dsp:cNvPr id="0" name=""/>
        <dsp:cNvSpPr/>
      </dsp:nvSpPr>
      <dsp:spPr>
        <a:xfrm>
          <a:off x="2226492" y="473768"/>
          <a:ext cx="3776615" cy="3776615"/>
        </a:xfrm>
        <a:custGeom>
          <a:avLst/>
          <a:gdLst/>
          <a:ahLst/>
          <a:cxnLst/>
          <a:rect l="0" t="0" r="0" b="0"/>
          <a:pathLst>
            <a:path>
              <a:moveTo>
                <a:pt x="315426" y="2933175"/>
              </a:moveTo>
              <a:arcTo wR="1888307" hR="1888307" stAng="8784230" swAng="2195526"/>
            </a:path>
          </a:pathLst>
        </a:custGeom>
        <a:noFill/>
        <a:ln w="12700" cap="flat" cmpd="sng" algn="ctr">
          <a:solidFill>
            <a:schemeClr val="accent5">
              <a:hueOff val="281825"/>
              <a:satOff val="27001"/>
              <a:lumOff val="6617"/>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19F9C6A0-6823-43F9-9EA5-29875FF2420E}">
      <dsp:nvSpPr>
        <dsp:cNvPr id="0" name=""/>
        <dsp:cNvSpPr/>
      </dsp:nvSpPr>
      <dsp:spPr>
        <a:xfrm>
          <a:off x="1591589" y="1305797"/>
          <a:ext cx="1454646" cy="945519"/>
        </a:xfrm>
        <a:prstGeom prst="roundRect">
          <a:avLst/>
        </a:prstGeom>
        <a:solidFill>
          <a:schemeClr val="accent5">
            <a:hueOff val="375767"/>
            <a:satOff val="36001"/>
            <a:lumOff val="8823"/>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a:t>MSMQ</a:t>
          </a:r>
          <a:endParaRPr lang="en-US" sz="1600" kern="1200" dirty="0"/>
        </a:p>
      </dsp:txBody>
      <dsp:txXfrm>
        <a:off x="1637745" y="1351953"/>
        <a:ext cx="1362334" cy="853207"/>
      </dsp:txXfrm>
    </dsp:sp>
    <dsp:sp modelId="{7766BA36-9AC2-4EF4-AEC5-4D5B7138C12B}">
      <dsp:nvSpPr>
        <dsp:cNvPr id="0" name=""/>
        <dsp:cNvSpPr/>
      </dsp:nvSpPr>
      <dsp:spPr>
        <a:xfrm>
          <a:off x="2226492" y="473768"/>
          <a:ext cx="3776615" cy="3776615"/>
        </a:xfrm>
        <a:custGeom>
          <a:avLst/>
          <a:gdLst/>
          <a:ahLst/>
          <a:cxnLst/>
          <a:rect l="0" t="0" r="0" b="0"/>
          <a:pathLst>
            <a:path>
              <a:moveTo>
                <a:pt x="329150" y="823067"/>
              </a:moveTo>
              <a:arcTo wR="1888307" hR="1888307" stAng="12860489" swAng="1960527"/>
            </a:path>
          </a:pathLst>
        </a:custGeom>
        <a:noFill/>
        <a:ln w="12700" cap="flat" cmpd="sng" algn="ctr">
          <a:solidFill>
            <a:schemeClr val="accent5">
              <a:hueOff val="375767"/>
              <a:satOff val="36001"/>
              <a:lumOff val="8823"/>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D2564-2E67-4EC3-AEB9-8E13240ABB23}">
      <dsp:nvSpPr>
        <dsp:cNvPr id="0" name=""/>
        <dsp:cNvSpPr/>
      </dsp:nvSpPr>
      <dsp:spPr>
        <a:xfrm>
          <a:off x="1227" y="0"/>
          <a:ext cx="3192363" cy="402272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0" kern="1200" dirty="0"/>
            <a:t>Service Contract</a:t>
          </a:r>
          <a:endParaRPr lang="en-US" sz="3300" kern="1200" dirty="0"/>
        </a:p>
      </dsp:txBody>
      <dsp:txXfrm>
        <a:off x="1227" y="0"/>
        <a:ext cx="3192363" cy="1206817"/>
      </dsp:txXfrm>
    </dsp:sp>
    <dsp:sp modelId="{D6AA4E4A-AB67-4EBC-9C44-D9EC98547C08}">
      <dsp:nvSpPr>
        <dsp:cNvPr id="0" name=""/>
        <dsp:cNvSpPr/>
      </dsp:nvSpPr>
      <dsp:spPr>
        <a:xfrm>
          <a:off x="320464" y="1207996"/>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b="0" kern="1200" dirty="0"/>
            <a:t>Defines Operations, Behaviors and </a:t>
          </a:r>
          <a:br>
            <a:rPr lang="en-US" sz="1900" b="0" kern="1200" dirty="0"/>
          </a:br>
          <a:r>
            <a:rPr lang="en-US" sz="1900" b="0" kern="1200" dirty="0"/>
            <a:t>Communication Shape</a:t>
          </a:r>
          <a:endParaRPr lang="en-US" sz="1900" kern="1200" dirty="0"/>
        </a:p>
      </dsp:txBody>
      <dsp:txXfrm>
        <a:off x="355989" y="1243521"/>
        <a:ext cx="2482840" cy="1141856"/>
      </dsp:txXfrm>
    </dsp:sp>
    <dsp:sp modelId="{C9F00B02-EA20-4A4A-BF84-FB1C519AF36E}">
      <dsp:nvSpPr>
        <dsp:cNvPr id="0" name=""/>
        <dsp:cNvSpPr/>
      </dsp:nvSpPr>
      <dsp:spPr>
        <a:xfrm>
          <a:off x="320464" y="2607503"/>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a:t>What does your service do</a:t>
          </a:r>
        </a:p>
      </dsp:txBody>
      <dsp:txXfrm>
        <a:off x="355989" y="2643028"/>
        <a:ext cx="2482840" cy="1141856"/>
      </dsp:txXfrm>
    </dsp:sp>
    <dsp:sp modelId="{991128D8-C5E0-41E5-A610-862DF5754F41}">
      <dsp:nvSpPr>
        <dsp:cNvPr id="0" name=""/>
        <dsp:cNvSpPr/>
      </dsp:nvSpPr>
      <dsp:spPr>
        <a:xfrm>
          <a:off x="3433018" y="0"/>
          <a:ext cx="3192363" cy="402272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0" kern="1200" dirty="0"/>
            <a:t>Data Contract</a:t>
          </a:r>
          <a:endParaRPr lang="en-US" sz="3300" kern="1200" dirty="0"/>
        </a:p>
      </dsp:txBody>
      <dsp:txXfrm>
        <a:off x="3433018" y="0"/>
        <a:ext cx="3192363" cy="1206817"/>
      </dsp:txXfrm>
    </dsp:sp>
    <dsp:sp modelId="{22D86E0F-CCCD-47B3-9306-5CBBE9B388CD}">
      <dsp:nvSpPr>
        <dsp:cNvPr id="0" name=""/>
        <dsp:cNvSpPr/>
      </dsp:nvSpPr>
      <dsp:spPr>
        <a:xfrm>
          <a:off x="3752254" y="1207996"/>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b="0" kern="1200" dirty="0"/>
            <a:t>Defines Schema and Versioning Strategies</a:t>
          </a:r>
          <a:endParaRPr lang="en-US" sz="1900" kern="1200" dirty="0"/>
        </a:p>
      </dsp:txBody>
      <dsp:txXfrm>
        <a:off x="3787779" y="1243521"/>
        <a:ext cx="2482840" cy="1141856"/>
      </dsp:txXfrm>
    </dsp:sp>
    <dsp:sp modelId="{87E03912-6255-4C8D-8034-0896770BB0BD}">
      <dsp:nvSpPr>
        <dsp:cNvPr id="0" name=""/>
        <dsp:cNvSpPr/>
      </dsp:nvSpPr>
      <dsp:spPr>
        <a:xfrm>
          <a:off x="3752254" y="2607503"/>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a:t>What object data is used</a:t>
          </a:r>
        </a:p>
      </dsp:txBody>
      <dsp:txXfrm>
        <a:off x="3787779" y="2643028"/>
        <a:ext cx="2482840" cy="1141856"/>
      </dsp:txXfrm>
    </dsp:sp>
    <dsp:sp modelId="{1B5C4719-F7D5-4772-88C3-01B2E32A26CD}">
      <dsp:nvSpPr>
        <dsp:cNvPr id="0" name=""/>
        <dsp:cNvSpPr/>
      </dsp:nvSpPr>
      <dsp:spPr>
        <a:xfrm>
          <a:off x="6864808" y="0"/>
          <a:ext cx="3192363" cy="4022725"/>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0" kern="1200" dirty="0"/>
            <a:t>Message Contract</a:t>
          </a:r>
          <a:endParaRPr lang="en-US" sz="3300" kern="1200" dirty="0"/>
        </a:p>
      </dsp:txBody>
      <dsp:txXfrm>
        <a:off x="6864808" y="0"/>
        <a:ext cx="3192363" cy="1206817"/>
      </dsp:txXfrm>
    </dsp:sp>
    <dsp:sp modelId="{AB3170E8-3548-4E4A-8EED-26803D03CB7E}">
      <dsp:nvSpPr>
        <dsp:cNvPr id="0" name=""/>
        <dsp:cNvSpPr/>
      </dsp:nvSpPr>
      <dsp:spPr>
        <a:xfrm>
          <a:off x="7184045" y="1207996"/>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b="0" kern="1200" dirty="0"/>
            <a:t>Allows defining application-specific headers and unwrapped body content</a:t>
          </a:r>
          <a:endParaRPr lang="en-US" sz="1900" kern="1200" dirty="0"/>
        </a:p>
      </dsp:txBody>
      <dsp:txXfrm>
        <a:off x="7219570" y="1243521"/>
        <a:ext cx="2482840" cy="1141856"/>
      </dsp:txXfrm>
    </dsp:sp>
    <dsp:sp modelId="{377CB23D-E5C0-4EDC-A465-CEE36A232DB6}">
      <dsp:nvSpPr>
        <dsp:cNvPr id="0" name=""/>
        <dsp:cNvSpPr/>
      </dsp:nvSpPr>
      <dsp:spPr>
        <a:xfrm>
          <a:off x="7184045" y="2607503"/>
          <a:ext cx="2553890" cy="121290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rtl="0">
            <a:lnSpc>
              <a:spcPct val="90000"/>
            </a:lnSpc>
            <a:spcBef>
              <a:spcPct val="0"/>
            </a:spcBef>
            <a:spcAft>
              <a:spcPct val="35000"/>
            </a:spcAft>
          </a:pPr>
          <a:r>
            <a:rPr lang="en-US" sz="1900" kern="1200" dirty="0"/>
            <a:t>Allows control over the SOAP structure of messages</a:t>
          </a:r>
        </a:p>
      </dsp:txBody>
      <dsp:txXfrm>
        <a:off x="7219570" y="2643028"/>
        <a:ext cx="2482840" cy="1141856"/>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09-Dec-22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Note that boundaries are explicit.  WCF will only publish methods that are decorated as part of the service.</a:t>
            </a:r>
          </a:p>
          <a:p>
            <a:pPr eaLnBrk="1" hangingPunct="1"/>
            <a:r>
              <a:rPr lang="en-US" dirty="0"/>
              <a:t>Note that this can be declared inline on a class instance as well.  This does not require that the end user declare the service contract via an interface.</a:t>
            </a:r>
          </a:p>
          <a:p>
            <a:pPr eaLnBrk="1" hangingPunct="1"/>
            <a:endParaRPr lang="en-US"/>
          </a:p>
          <a:p>
            <a:endParaRPr lang="en-US"/>
          </a:p>
        </p:txBody>
      </p:sp>
      <p:sp>
        <p:nvSpPr>
          <p:cNvPr id="4" name="Slide Number Placeholder 3"/>
          <p:cNvSpPr>
            <a:spLocks noGrp="1"/>
          </p:cNvSpPr>
          <p:nvPr>
            <p:ph type="sldNum" sz="quarter" idx="5"/>
          </p:nvPr>
        </p:nvSpPr>
        <p:spPr/>
        <p:txBody>
          <a:bodyPr/>
          <a:lstStyle/>
          <a:p>
            <a:fld id="{F8894B78-2849-4222-8CB0-A8F4F9FDDC56}" type="slidenum">
              <a:rPr lang="en-US" smtClean="0"/>
              <a:t>21</a:t>
            </a:fld>
            <a:endParaRPr lang="en-US"/>
          </a:p>
        </p:txBody>
      </p:sp>
    </p:spTree>
    <p:extLst>
      <p:ext uri="{BB962C8B-B14F-4D97-AF65-F5344CB8AC3E}">
        <p14:creationId xmlns:p14="http://schemas.microsoft.com/office/powerpoint/2010/main" val="13536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The operations of the contracts shown in the previous code examples accept only simple types as parameters and the return values are also simple types.</a:t>
            </a:r>
          </a:p>
          <a:p>
            <a:pPr eaLnBrk="1" hangingPunct="1"/>
            <a:r>
              <a:rPr lang="en-US" sz="1200" dirty="0"/>
              <a:t>If you are dealing with parameter lists of that sort, it is likely that you will—for the most part—ignore the fact that the data you are exchanging between services is serialized from its in-memory object representation into an XML information set and subsequently encoded for the wire transfer (and vice versa, of course). </a:t>
            </a:r>
          </a:p>
          <a:p>
            <a:pPr eaLnBrk="1" hangingPunct="1"/>
            <a:r>
              <a:rPr lang="en-US" sz="1200" dirty="0"/>
              <a:t>If you are dealing with predefined WSDL documents or if you want to use complex types as arguments, you need to give a little more consideration to the "data contract", however. </a:t>
            </a:r>
          </a:p>
          <a:p>
            <a:pPr eaLnBrk="1" hangingPunct="1"/>
            <a:r>
              <a:rPr lang="en-US" sz="1200" dirty="0"/>
              <a:t>While a </a:t>
            </a:r>
            <a:r>
              <a:rPr lang="en-US" sz="1200" b="1" dirty="0"/>
              <a:t>service contract</a:t>
            </a:r>
            <a:r>
              <a:rPr lang="en-US" sz="1200" dirty="0"/>
              <a:t> defines the shape and rules for interfaces (</a:t>
            </a:r>
            <a:r>
              <a:rPr lang="en-US" sz="1200" dirty="0" err="1"/>
              <a:t>portTypes</a:t>
            </a:r>
            <a:r>
              <a:rPr lang="en-US" sz="1200" dirty="0"/>
              <a:t>), along with their associated messages and operations, the </a:t>
            </a:r>
            <a:r>
              <a:rPr lang="en-US" sz="1200" b="1" dirty="0"/>
              <a:t>data contract</a:t>
            </a:r>
            <a:r>
              <a:rPr lang="en-US" sz="1200" dirty="0"/>
              <a:t> defines the shape and rules for the data that is exchanged through operation's input and output messages.</a:t>
            </a:r>
          </a:p>
          <a:p>
            <a:pPr eaLnBrk="1" hangingPunct="1"/>
            <a:r>
              <a:rPr lang="en-US" sz="1200" dirty="0"/>
              <a:t>The split between the </a:t>
            </a:r>
            <a:r>
              <a:rPr lang="en-US" sz="1200" b="1" dirty="0"/>
              <a:t>data contract</a:t>
            </a:r>
            <a:r>
              <a:rPr lang="en-US" sz="1200" dirty="0"/>
              <a:t> and the </a:t>
            </a:r>
            <a:r>
              <a:rPr lang="en-US" sz="1200" b="1" dirty="0"/>
              <a:t>service contract</a:t>
            </a:r>
            <a:r>
              <a:rPr lang="en-US" sz="1200" dirty="0"/>
              <a:t> is important. </a:t>
            </a:r>
          </a:p>
          <a:p>
            <a:pPr eaLnBrk="1" hangingPunct="1"/>
            <a:r>
              <a:rPr lang="en-US" sz="1200" dirty="0"/>
              <a:t>Service contracts typically define a logically and semantically related set of operations grouped on an interface and are about how a service behaves. </a:t>
            </a:r>
          </a:p>
          <a:p>
            <a:pPr eaLnBrk="1" hangingPunct="1"/>
            <a:r>
              <a:rPr lang="en-US" sz="1200" dirty="0"/>
              <a:t>The data contract defined information items that you flow across service boundaries and that are handled with additional logic on the provider and consumer side. If you were looking at it from a (English language) grammar perspective, you could consider operations to be the </a:t>
            </a:r>
            <a:r>
              <a:rPr lang="en-US" sz="1200" b="1" dirty="0"/>
              <a:t>predicates</a:t>
            </a:r>
            <a:r>
              <a:rPr lang="en-US" sz="1200" dirty="0"/>
              <a:t> and the data that flows are the </a:t>
            </a:r>
            <a:r>
              <a:rPr lang="en-US" sz="1200" b="1" dirty="0"/>
              <a:t>objects</a:t>
            </a:r>
            <a:r>
              <a:rPr lang="en-US" sz="1200" dirty="0"/>
              <a:t>, while the caller is the </a:t>
            </a:r>
            <a:r>
              <a:rPr lang="en-US" sz="1200" b="1" dirty="0"/>
              <a:t>subject</a:t>
            </a:r>
            <a:r>
              <a:rPr lang="en-US" sz="1200" dirty="0"/>
              <a:t>. Subjects can do a lot with objects. Every "do" is an operation.</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24</a:t>
            </a:fld>
            <a:endParaRPr lang="en-US"/>
          </a:p>
        </p:txBody>
      </p:sp>
    </p:spTree>
    <p:extLst>
      <p:ext uri="{BB962C8B-B14F-4D97-AF65-F5344CB8AC3E}">
        <p14:creationId xmlns:p14="http://schemas.microsoft.com/office/powerpoint/2010/main" val="2829538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SO principles mean that designers should plan to exchange messages rather than procedure calls.</a:t>
            </a:r>
          </a:p>
          <a:p>
            <a:pPr eaLnBrk="1" hangingPunct="1"/>
            <a:r>
              <a:rPr lang="en-US" dirty="0"/>
              <a:t>The two styles of developing using WCF are RPC style where messages are generated using traditional procedure calls, but another mode of operation is available to users where they are cognizant of the messages being generated and want to control the SOAP encapsulation of the content that is being generated.  Defining a message contract on a service means that the end user</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25</a:t>
            </a:fld>
            <a:endParaRPr lang="en-US"/>
          </a:p>
        </p:txBody>
      </p:sp>
    </p:spTree>
    <p:extLst>
      <p:ext uri="{BB962C8B-B14F-4D97-AF65-F5344CB8AC3E}">
        <p14:creationId xmlns:p14="http://schemas.microsoft.com/office/powerpoint/2010/main" val="404936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TX = Transaction Protocol</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26</a:t>
            </a:fld>
            <a:endParaRPr lang="en-US"/>
          </a:p>
        </p:txBody>
      </p:sp>
    </p:spTree>
    <p:extLst>
      <p:ext uri="{BB962C8B-B14F-4D97-AF65-F5344CB8AC3E}">
        <p14:creationId xmlns:p14="http://schemas.microsoft.com/office/powerpoint/2010/main" val="2561887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lnSpc>
                <a:spcPct val="100000"/>
              </a:lnSpc>
            </a:pPr>
            <a:endParaRPr lang="en-US" sz="1200" b="0" i="0" kern="1200" dirty="0" smtClean="0">
              <a:solidFill>
                <a:schemeClr val="tx1"/>
              </a:solidFill>
              <a:effectLst/>
              <a:latin typeface="+mn-lt"/>
              <a:ea typeface="+mn-ea"/>
              <a:cs typeface="+mn-cs"/>
            </a:endParaRPr>
          </a:p>
          <a:p>
            <a:pPr lvl="1" algn="l"/>
            <a:r>
              <a:rPr lang="en-US" sz="1200" b="1" i="0" kern="1200" dirty="0" err="1" smtClean="0">
                <a:solidFill>
                  <a:schemeClr val="tx1"/>
                </a:solidFill>
                <a:effectLst/>
                <a:latin typeface="+mn-lt"/>
                <a:ea typeface="+mn-ea"/>
                <a:cs typeface="+mn-cs"/>
              </a:rPr>
              <a:t>BasicHttpBinding</a:t>
            </a:r>
            <a:r>
              <a:rPr lang="en-US" sz="1200" b="0" i="0" kern="1200" dirty="0" smtClean="0">
                <a:solidFill>
                  <a:schemeClr val="tx1"/>
                </a:solidFill>
                <a:effectLst/>
                <a:latin typeface="+mn-lt"/>
                <a:ea typeface="+mn-ea"/>
                <a:cs typeface="+mn-cs"/>
              </a:rPr>
              <a:t>: This is the basic web service for the communicate with a web server or a client application. It is designed to expose a WCF service as an </a:t>
            </a:r>
            <a:r>
              <a:rPr lang="en-US" sz="1200" b="0" i="0" kern="1200" dirty="0" err="1" smtClean="0">
                <a:solidFill>
                  <a:schemeClr val="tx1"/>
                </a:solidFill>
                <a:effectLst/>
                <a:latin typeface="+mn-lt"/>
                <a:ea typeface="+mn-ea"/>
                <a:cs typeface="+mn-cs"/>
              </a:rPr>
              <a:t>asmx</a:t>
            </a:r>
            <a:r>
              <a:rPr lang="en-US" sz="1200" b="0" i="0" kern="1200" dirty="0" smtClean="0">
                <a:solidFill>
                  <a:schemeClr val="tx1"/>
                </a:solidFill>
                <a:effectLst/>
                <a:latin typeface="+mn-lt"/>
                <a:ea typeface="+mn-ea"/>
                <a:cs typeface="+mn-cs"/>
              </a:rPr>
              <a:t> web service. This binding uses the HTTP protocol for communication.</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algn="l"/>
            <a:r>
              <a:rPr lang="en-US" sz="1200" b="1" i="0" kern="1200" dirty="0" err="1" smtClean="0">
                <a:solidFill>
                  <a:schemeClr val="tx1"/>
                </a:solidFill>
                <a:effectLst/>
                <a:latin typeface="+mn-lt"/>
                <a:ea typeface="+mn-ea"/>
                <a:cs typeface="+mn-cs"/>
              </a:rPr>
              <a:t>NetMsmqBinding</a:t>
            </a:r>
            <a:r>
              <a:rPr lang="en-US" sz="1200" b="0" i="0" kern="1200" dirty="0" smtClean="0">
                <a:solidFill>
                  <a:schemeClr val="tx1"/>
                </a:solidFill>
                <a:effectLst/>
                <a:latin typeface="+mn-lt"/>
                <a:ea typeface="+mn-ea"/>
                <a:cs typeface="+mn-cs"/>
              </a:rPr>
              <a:t>: It is used to implement message queuing in a WCF service. It enables a client application to send a message to a WCF service even if the service is unavailable.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algn="l"/>
            <a:r>
              <a:rPr lang="en-US" sz="1200" b="1" i="0" kern="1200" dirty="0" err="1" smtClean="0">
                <a:solidFill>
                  <a:schemeClr val="tx1"/>
                </a:solidFill>
                <a:effectLst/>
                <a:latin typeface="+mn-lt"/>
                <a:ea typeface="+mn-ea"/>
                <a:cs typeface="+mn-cs"/>
              </a:rPr>
              <a:t>NetTcpBinding</a:t>
            </a:r>
            <a:r>
              <a:rPr lang="en-US" sz="1200" b="0" i="0" kern="1200" dirty="0" smtClean="0">
                <a:solidFill>
                  <a:schemeClr val="tx1"/>
                </a:solidFill>
                <a:effectLst/>
                <a:latin typeface="+mn-lt"/>
                <a:ea typeface="+mn-ea"/>
                <a:cs typeface="+mn-cs"/>
              </a:rPr>
              <a:t>: It allows the communication between a WCF service and a .NET client application over a network. It uses the TCP protocol and is a much faster and more reliable binding compared to HTTP protocol binding.</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algn="l"/>
            <a:r>
              <a:rPr lang="en-US" sz="1200" b="1" i="0" kern="1200" dirty="0" err="1" smtClean="0">
                <a:solidFill>
                  <a:schemeClr val="tx1"/>
                </a:solidFill>
                <a:effectLst/>
                <a:latin typeface="+mn-lt"/>
                <a:ea typeface="+mn-ea"/>
                <a:cs typeface="+mn-cs"/>
              </a:rPr>
              <a:t>NetPeerTcpBinding</a:t>
            </a:r>
            <a:r>
              <a:rPr lang="en-US" sz="1200" b="0" i="0" kern="1200" dirty="0" smtClean="0">
                <a:solidFill>
                  <a:schemeClr val="tx1"/>
                </a:solidFill>
                <a:effectLst/>
                <a:latin typeface="+mn-lt"/>
                <a:ea typeface="+mn-ea"/>
                <a:cs typeface="+mn-cs"/>
              </a:rPr>
              <a:t>: For peer-to-peer communication where messages are sent and received using the TCP protocol.</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algn="l"/>
            <a:r>
              <a:rPr lang="en-US" sz="1200" b="1" i="0" kern="1200" dirty="0" err="1" smtClean="0">
                <a:solidFill>
                  <a:schemeClr val="tx1"/>
                </a:solidFill>
                <a:effectLst/>
                <a:latin typeface="+mn-lt"/>
                <a:ea typeface="+mn-ea"/>
                <a:cs typeface="+mn-cs"/>
              </a:rPr>
              <a:t>WSHttpBinding</a:t>
            </a:r>
            <a:r>
              <a:rPr lang="en-US" sz="1200" b="0" i="0" kern="1200" dirty="0" smtClean="0">
                <a:solidFill>
                  <a:schemeClr val="tx1"/>
                </a:solidFill>
                <a:effectLst/>
                <a:latin typeface="+mn-lt"/>
                <a:ea typeface="+mn-ea"/>
                <a:cs typeface="+mn-cs"/>
              </a:rPr>
              <a:t>: It is similar to </a:t>
            </a:r>
            <a:r>
              <a:rPr lang="en-US" sz="1200" b="0" i="0" kern="1200" dirty="0" err="1" smtClean="0">
                <a:solidFill>
                  <a:schemeClr val="tx1"/>
                </a:solidFill>
                <a:effectLst/>
                <a:latin typeface="+mn-lt"/>
                <a:ea typeface="+mn-ea"/>
                <a:cs typeface="+mn-cs"/>
              </a:rPr>
              <a:t>BasicHttpBinding</a:t>
            </a:r>
            <a:r>
              <a:rPr lang="en-US" sz="1200" b="0" i="0" kern="1200" dirty="0" smtClean="0">
                <a:solidFill>
                  <a:schemeClr val="tx1"/>
                </a:solidFill>
                <a:effectLst/>
                <a:latin typeface="+mn-lt"/>
                <a:ea typeface="+mn-ea"/>
                <a:cs typeface="+mn-cs"/>
              </a:rPr>
              <a:t> and uses the HTTP or HTTPS protocol. It also supports WS-Transactions and WS-Security that are not supported by the </a:t>
            </a:r>
            <a:r>
              <a:rPr lang="en-US" sz="1200" b="0" i="0" kern="1200" dirty="0" err="1" smtClean="0">
                <a:solidFill>
                  <a:schemeClr val="tx1"/>
                </a:solidFill>
                <a:effectLst/>
                <a:latin typeface="+mn-lt"/>
                <a:ea typeface="+mn-ea"/>
                <a:cs typeface="+mn-cs"/>
              </a:rPr>
              <a:t>BasicHttpBinding</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algn="l"/>
            <a:r>
              <a:rPr lang="en-US" sz="1200" b="1" i="0" kern="1200" dirty="0" err="1" smtClean="0">
                <a:solidFill>
                  <a:schemeClr val="tx1"/>
                </a:solidFill>
                <a:effectLst/>
                <a:latin typeface="+mn-lt"/>
                <a:ea typeface="+mn-ea"/>
                <a:cs typeface="+mn-cs"/>
              </a:rPr>
              <a:t>WSDualHttpBinding</a:t>
            </a:r>
            <a:r>
              <a:rPr lang="en-US" sz="1200" b="0" i="0" kern="1200" dirty="0" smtClean="0">
                <a:solidFill>
                  <a:schemeClr val="tx1"/>
                </a:solidFill>
                <a:effectLst/>
                <a:latin typeface="+mn-lt"/>
                <a:ea typeface="+mn-ea"/>
                <a:cs typeface="+mn-cs"/>
              </a:rPr>
              <a:t>: It is similar to </a:t>
            </a:r>
            <a:r>
              <a:rPr lang="en-US" sz="1200" b="0" i="0" kern="1200" dirty="0" err="1" smtClean="0">
                <a:solidFill>
                  <a:schemeClr val="tx1"/>
                </a:solidFill>
                <a:effectLst/>
                <a:latin typeface="+mn-lt"/>
                <a:ea typeface="+mn-ea"/>
                <a:cs typeface="+mn-cs"/>
              </a:rPr>
              <a:t>WSHttpBinding</a:t>
            </a:r>
            <a:r>
              <a:rPr lang="en-US" sz="1200" b="0" i="0" kern="1200" dirty="0" smtClean="0">
                <a:solidFill>
                  <a:schemeClr val="tx1"/>
                </a:solidFill>
                <a:effectLst/>
                <a:latin typeface="+mn-lt"/>
                <a:ea typeface="+mn-ea"/>
                <a:cs typeface="+mn-cs"/>
              </a:rPr>
              <a:t>, except it supports bi-directional communication which means both clients and services can communicate with each other by sending and receiving messages.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algn="l"/>
            <a:r>
              <a:rPr lang="en-US" sz="1200" b="1" i="0" kern="1200" dirty="0" err="1" smtClean="0">
                <a:solidFill>
                  <a:schemeClr val="tx1"/>
                </a:solidFill>
                <a:effectLst/>
                <a:latin typeface="+mn-lt"/>
                <a:ea typeface="+mn-ea"/>
                <a:cs typeface="+mn-cs"/>
              </a:rPr>
              <a:t>NetNamedPipeBinding</a:t>
            </a:r>
            <a:r>
              <a:rPr lang="en-US" sz="1200" b="0" i="0" kern="1200" dirty="0" smtClean="0">
                <a:solidFill>
                  <a:schemeClr val="tx1"/>
                </a:solidFill>
                <a:effectLst/>
                <a:latin typeface="+mn-lt"/>
                <a:ea typeface="+mn-ea"/>
                <a:cs typeface="+mn-cs"/>
              </a:rPr>
              <a:t>: This binding uses named pipes for communication between two services on the same machine that is most secure and the fastest binding among all the bindings.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0" algn="l"/>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F8894B78-2849-4222-8CB0-A8F4F9FDDC56}" type="slidenum">
              <a:rPr lang="en-US" smtClean="0"/>
              <a:t>27</a:t>
            </a:fld>
            <a:endParaRPr lang="en-US"/>
          </a:p>
        </p:txBody>
      </p:sp>
    </p:spTree>
    <p:extLst>
      <p:ext uri="{BB962C8B-B14F-4D97-AF65-F5344CB8AC3E}">
        <p14:creationId xmlns:p14="http://schemas.microsoft.com/office/powerpoint/2010/main" val="1669912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dirty="0"/>
              <a:t>Here's a roll-up of everything we've been talking about. </a:t>
            </a:r>
          </a:p>
          <a:p>
            <a:pPr eaLnBrk="1" hangingPunct="1">
              <a:buFontTx/>
              <a:buChar char="•"/>
            </a:pPr>
            <a:r>
              <a:rPr lang="en-US" dirty="0"/>
              <a:t>At the bottom of the WCF architecture, we have the hosting environments and service activation (How to spin up WCF services within a process)</a:t>
            </a:r>
          </a:p>
          <a:p>
            <a:pPr eaLnBrk="1" hangingPunct="1">
              <a:buFontTx/>
              <a:buChar char="•"/>
            </a:pPr>
            <a:r>
              <a:rPr lang="en-US" dirty="0"/>
              <a:t>Above that we have the Messaging layer for moving messages around on the wire. One aspect of the Messaging layer that we didn’t previously discuss is the message encoders.  There are two types of Encoders for messages being sent from WCF services - Text/XML and Binary.  If you use the HTTP protocol in conjunction with the Text/XML encoder, you get interoperability with other platforms.  This is the default encoding/protocol combination.  Of course, there are also optimizations that WCF services intelligently implement.  For example, if an WCF service realizes that it’s communicating with another WCF service, it will use the Binary encoder to shrink packet size before sending it across the wire. </a:t>
            </a:r>
          </a:p>
          <a:p>
            <a:pPr eaLnBrk="1" hangingPunct="1">
              <a:buFontTx/>
              <a:buChar char="•"/>
            </a:pPr>
            <a:r>
              <a:rPr lang="en-US" dirty="0"/>
              <a:t>The Service Model provides the API.</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31</a:t>
            </a:fld>
            <a:endParaRPr lang="en-US"/>
          </a:p>
        </p:txBody>
      </p:sp>
    </p:spTree>
    <p:extLst>
      <p:ext uri="{BB962C8B-B14F-4D97-AF65-F5344CB8AC3E}">
        <p14:creationId xmlns:p14="http://schemas.microsoft.com/office/powerpoint/2010/main" val="45613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32</a:t>
            </a:fld>
            <a:endParaRPr lang="en-US"/>
          </a:p>
        </p:txBody>
      </p:sp>
    </p:spTree>
    <p:extLst>
      <p:ext uri="{BB962C8B-B14F-4D97-AF65-F5344CB8AC3E}">
        <p14:creationId xmlns:p14="http://schemas.microsoft.com/office/powerpoint/2010/main" val="340525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09-Dec-22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09-Dec-22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09-Dec-22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09-Dec-22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09-Dec-22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09-Dec-22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09-Dec-22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09-Dec-22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09-Dec-22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09-Dec-22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09-Dec-22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09-Dec-22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4.png"/><Relationship Id="rId10" Type="http://schemas.openxmlformats.org/officeDocument/2006/relationships/image" Target="../media/image20.png"/><Relationship Id="rId4" Type="http://schemas.openxmlformats.org/officeDocument/2006/relationships/image" Target="../media/image13.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25.png"/><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10</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0512-B1C6-4384-ADAF-CC2088775298}"/>
              </a:ext>
            </a:extLst>
          </p:cNvPr>
          <p:cNvSpPr>
            <a:spLocks noGrp="1"/>
          </p:cNvSpPr>
          <p:nvPr>
            <p:ph type="title"/>
          </p:nvPr>
        </p:nvSpPr>
        <p:spPr/>
        <p:txBody>
          <a:bodyPr/>
          <a:lstStyle/>
          <a:p>
            <a:r>
              <a:rPr lang="en-US" dirty="0"/>
              <a:t>Services and Clients</a:t>
            </a:r>
          </a:p>
        </p:txBody>
      </p:sp>
      <p:pic>
        <p:nvPicPr>
          <p:cNvPr id="4" name="Picture 2" descr="silver edge - sapphire square">
            <a:extLst>
              <a:ext uri="{FF2B5EF4-FFF2-40B4-BE49-F238E27FC236}">
                <a16:creationId xmlns:a16="http://schemas.microsoft.com/office/drawing/2014/main" id="{98CABFA0-2169-430B-A047-60349D04B219}"/>
              </a:ext>
            </a:extLst>
          </p:cNvPr>
          <p:cNvPicPr>
            <a:picLocks noChangeArrowheads="1"/>
          </p:cNvPicPr>
          <p:nvPr/>
        </p:nvPicPr>
        <p:blipFill>
          <a:blip r:embed="rId2"/>
          <a:srcRect/>
          <a:stretch>
            <a:fillRect/>
          </a:stretch>
        </p:blipFill>
        <p:spPr bwMode="auto">
          <a:xfrm>
            <a:off x="2109788" y="2030413"/>
            <a:ext cx="2057400" cy="2925762"/>
          </a:xfrm>
          <a:prstGeom prst="rect">
            <a:avLst/>
          </a:prstGeom>
          <a:noFill/>
          <a:ln w="9525">
            <a:noFill/>
            <a:miter lim="800000"/>
            <a:headEnd/>
            <a:tailEnd/>
          </a:ln>
        </p:spPr>
      </p:pic>
      <p:pic>
        <p:nvPicPr>
          <p:cNvPr id="5" name="Picture 3" descr="silver edge - rose square">
            <a:extLst>
              <a:ext uri="{FF2B5EF4-FFF2-40B4-BE49-F238E27FC236}">
                <a16:creationId xmlns:a16="http://schemas.microsoft.com/office/drawing/2014/main" id="{1FA30E5B-196E-4ECD-853E-D174ACA1926E}"/>
              </a:ext>
            </a:extLst>
          </p:cNvPr>
          <p:cNvPicPr>
            <a:picLocks noChangeAspect="1" noChangeArrowheads="1"/>
          </p:cNvPicPr>
          <p:nvPr/>
        </p:nvPicPr>
        <p:blipFill>
          <a:blip r:embed="rId3"/>
          <a:srcRect/>
          <a:stretch>
            <a:fillRect/>
          </a:stretch>
        </p:blipFill>
        <p:spPr bwMode="auto">
          <a:xfrm>
            <a:off x="8066088" y="2028826"/>
            <a:ext cx="2057400" cy="2924175"/>
          </a:xfrm>
          <a:prstGeom prst="rect">
            <a:avLst/>
          </a:prstGeom>
          <a:noFill/>
          <a:ln w="9525">
            <a:noFill/>
            <a:miter lim="800000"/>
            <a:headEnd/>
            <a:tailEnd/>
          </a:ln>
        </p:spPr>
      </p:pic>
      <p:sp>
        <p:nvSpPr>
          <p:cNvPr id="6" name="Text Box 5">
            <a:extLst>
              <a:ext uri="{FF2B5EF4-FFF2-40B4-BE49-F238E27FC236}">
                <a16:creationId xmlns:a16="http://schemas.microsoft.com/office/drawing/2014/main" id="{BC369D1B-78BF-4735-861B-68E5254F66B3}"/>
              </a:ext>
            </a:extLst>
          </p:cNvPr>
          <p:cNvSpPr txBox="1">
            <a:spLocks noChangeArrowheads="1"/>
          </p:cNvSpPr>
          <p:nvPr/>
        </p:nvSpPr>
        <p:spPr bwMode="auto">
          <a:xfrm>
            <a:off x="2562226" y="26320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 name="Text Box 6">
            <a:extLst>
              <a:ext uri="{FF2B5EF4-FFF2-40B4-BE49-F238E27FC236}">
                <a16:creationId xmlns:a16="http://schemas.microsoft.com/office/drawing/2014/main" id="{12F66A55-060B-435D-8332-121F251602C5}"/>
              </a:ext>
            </a:extLst>
          </p:cNvPr>
          <p:cNvSpPr txBox="1">
            <a:spLocks noChangeArrowheads="1"/>
          </p:cNvSpPr>
          <p:nvPr/>
        </p:nvSpPr>
        <p:spPr bwMode="auto">
          <a:xfrm>
            <a:off x="8407694" y="2632075"/>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Service</a:t>
            </a:r>
          </a:p>
        </p:txBody>
      </p:sp>
      <p:pic>
        <p:nvPicPr>
          <p:cNvPr id="8" name="Picture 7" descr="Metallic edge Sapphire Rounded Bar faded color short">
            <a:extLst>
              <a:ext uri="{FF2B5EF4-FFF2-40B4-BE49-F238E27FC236}">
                <a16:creationId xmlns:a16="http://schemas.microsoft.com/office/drawing/2014/main" id="{45DD7DE9-0AC0-4B25-BB69-95D0B20A1C80}"/>
              </a:ext>
            </a:extLst>
          </p:cNvPr>
          <p:cNvPicPr>
            <a:picLocks noChangeAspect="1" noChangeArrowheads="1"/>
          </p:cNvPicPr>
          <p:nvPr/>
        </p:nvPicPr>
        <p:blipFill>
          <a:blip r:embed="rId4"/>
          <a:srcRect/>
          <a:stretch>
            <a:fillRect/>
          </a:stretch>
        </p:blipFill>
        <p:spPr bwMode="auto">
          <a:xfrm>
            <a:off x="5121275" y="3759200"/>
            <a:ext cx="1944688" cy="927100"/>
          </a:xfrm>
          <a:prstGeom prst="rect">
            <a:avLst/>
          </a:prstGeom>
          <a:noFill/>
          <a:ln w="9525">
            <a:noFill/>
            <a:miter lim="800000"/>
            <a:headEnd/>
            <a:tailEnd/>
          </a:ln>
        </p:spPr>
      </p:pic>
      <p:sp>
        <p:nvSpPr>
          <p:cNvPr id="9" name="Text Box 8">
            <a:extLst>
              <a:ext uri="{FF2B5EF4-FFF2-40B4-BE49-F238E27FC236}">
                <a16:creationId xmlns:a16="http://schemas.microsoft.com/office/drawing/2014/main" id="{6245262D-4B38-4109-8569-E0D5D4C6EE86}"/>
              </a:ext>
            </a:extLst>
          </p:cNvPr>
          <p:cNvSpPr txBox="1">
            <a:spLocks noChangeArrowheads="1"/>
          </p:cNvSpPr>
          <p:nvPr/>
        </p:nvSpPr>
        <p:spPr bwMode="auto">
          <a:xfrm>
            <a:off x="5388815" y="3989389"/>
            <a:ext cx="1435008"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0" name="Picture 9" descr="GEL Dotted Line MS-green">
            <a:extLst>
              <a:ext uri="{FF2B5EF4-FFF2-40B4-BE49-F238E27FC236}">
                <a16:creationId xmlns:a16="http://schemas.microsoft.com/office/drawing/2014/main" id="{8402E93A-2872-4B37-B090-83ACCF50D4FD}"/>
              </a:ext>
            </a:extLst>
          </p:cNvPr>
          <p:cNvPicPr>
            <a:picLocks noChangeAspect="1" noChangeArrowheads="1"/>
          </p:cNvPicPr>
          <p:nvPr/>
        </p:nvPicPr>
        <p:blipFill>
          <a:blip r:embed="rId5"/>
          <a:srcRect r="75771" b="-11320"/>
          <a:stretch>
            <a:fillRect/>
          </a:stretch>
        </p:blipFill>
        <p:spPr bwMode="auto">
          <a:xfrm>
            <a:off x="3987801" y="4143376"/>
            <a:ext cx="1235075" cy="187325"/>
          </a:xfrm>
          <a:prstGeom prst="rect">
            <a:avLst/>
          </a:prstGeom>
          <a:noFill/>
          <a:ln w="9525">
            <a:noFill/>
            <a:miter lim="800000"/>
            <a:headEnd/>
            <a:tailEnd/>
          </a:ln>
        </p:spPr>
      </p:pic>
      <p:pic>
        <p:nvPicPr>
          <p:cNvPr id="11" name="Picture 10" descr="Metallic edge Green Triangles Arrows">
            <a:extLst>
              <a:ext uri="{FF2B5EF4-FFF2-40B4-BE49-F238E27FC236}">
                <a16:creationId xmlns:a16="http://schemas.microsoft.com/office/drawing/2014/main" id="{EA273622-44B9-4C50-80B1-58688FCE259E}"/>
              </a:ext>
            </a:extLst>
          </p:cNvPr>
          <p:cNvPicPr>
            <a:picLocks noChangeAspect="1" noChangeArrowheads="1"/>
          </p:cNvPicPr>
          <p:nvPr/>
        </p:nvPicPr>
        <p:blipFill>
          <a:blip r:embed="rId6"/>
          <a:srcRect/>
          <a:stretch>
            <a:fillRect/>
          </a:stretch>
        </p:blipFill>
        <p:spPr bwMode="auto">
          <a:xfrm>
            <a:off x="4392614" y="3846514"/>
            <a:ext cx="407987" cy="771525"/>
          </a:xfrm>
          <a:prstGeom prst="rect">
            <a:avLst/>
          </a:prstGeom>
          <a:noFill/>
          <a:ln w="9525">
            <a:noFill/>
            <a:miter lim="800000"/>
            <a:headEnd/>
            <a:tailEnd/>
          </a:ln>
        </p:spPr>
      </p:pic>
      <p:pic>
        <p:nvPicPr>
          <p:cNvPr id="12" name="Picture 11" descr="GEL Dotted Line MS-green">
            <a:extLst>
              <a:ext uri="{FF2B5EF4-FFF2-40B4-BE49-F238E27FC236}">
                <a16:creationId xmlns:a16="http://schemas.microsoft.com/office/drawing/2014/main" id="{F0FEA32C-68CE-4BFC-8689-56A0EF6A2602}"/>
              </a:ext>
            </a:extLst>
          </p:cNvPr>
          <p:cNvPicPr>
            <a:picLocks noChangeAspect="1" noChangeArrowheads="1"/>
          </p:cNvPicPr>
          <p:nvPr/>
        </p:nvPicPr>
        <p:blipFill>
          <a:blip r:embed="rId5"/>
          <a:srcRect r="75771" b="-11320"/>
          <a:stretch>
            <a:fillRect/>
          </a:stretch>
        </p:blipFill>
        <p:spPr bwMode="auto">
          <a:xfrm>
            <a:off x="6946901" y="4143376"/>
            <a:ext cx="1235075" cy="187325"/>
          </a:xfrm>
          <a:prstGeom prst="rect">
            <a:avLst/>
          </a:prstGeom>
          <a:noFill/>
          <a:ln w="9525">
            <a:noFill/>
            <a:miter lim="800000"/>
            <a:headEnd/>
            <a:tailEnd/>
          </a:ln>
        </p:spPr>
      </p:pic>
      <p:pic>
        <p:nvPicPr>
          <p:cNvPr id="13" name="Picture 12" descr="Metallic edge Green Triangles Arrows">
            <a:extLst>
              <a:ext uri="{FF2B5EF4-FFF2-40B4-BE49-F238E27FC236}">
                <a16:creationId xmlns:a16="http://schemas.microsoft.com/office/drawing/2014/main" id="{4193CF87-7D71-487D-85A6-CC0D33C66975}"/>
              </a:ext>
            </a:extLst>
          </p:cNvPr>
          <p:cNvPicPr>
            <a:picLocks noChangeAspect="1" noChangeArrowheads="1"/>
          </p:cNvPicPr>
          <p:nvPr/>
        </p:nvPicPr>
        <p:blipFill>
          <a:blip r:embed="rId6"/>
          <a:srcRect/>
          <a:stretch>
            <a:fillRect/>
          </a:stretch>
        </p:blipFill>
        <p:spPr bwMode="auto">
          <a:xfrm>
            <a:off x="7321550" y="3846514"/>
            <a:ext cx="407988" cy="771525"/>
          </a:xfrm>
          <a:prstGeom prst="rect">
            <a:avLst/>
          </a:prstGeom>
          <a:noFill/>
          <a:ln w="9525">
            <a:noFill/>
            <a:miter lim="800000"/>
            <a:headEnd/>
            <a:tailEnd/>
          </a:ln>
        </p:spPr>
      </p:pic>
      <p:grpSp>
        <p:nvGrpSpPr>
          <p:cNvPr id="14" name="Group 13">
            <a:extLst>
              <a:ext uri="{FF2B5EF4-FFF2-40B4-BE49-F238E27FC236}">
                <a16:creationId xmlns:a16="http://schemas.microsoft.com/office/drawing/2014/main" id="{684559C6-05E2-480F-81E9-A156865AB3FA}"/>
              </a:ext>
            </a:extLst>
          </p:cNvPr>
          <p:cNvGrpSpPr>
            <a:grpSpLocks/>
          </p:cNvGrpSpPr>
          <p:nvPr/>
        </p:nvGrpSpPr>
        <p:grpSpPr bwMode="auto">
          <a:xfrm flipH="1">
            <a:off x="3987801" y="2586038"/>
            <a:ext cx="4194175" cy="927100"/>
            <a:chOff x="1552" y="1629"/>
            <a:chExt cx="2642" cy="584"/>
          </a:xfrm>
        </p:grpSpPr>
        <p:pic>
          <p:nvPicPr>
            <p:cNvPr id="15" name="Picture 14" descr="Metallic edge Sapphire Rounded Bar faded color short">
              <a:extLst>
                <a:ext uri="{FF2B5EF4-FFF2-40B4-BE49-F238E27FC236}">
                  <a16:creationId xmlns:a16="http://schemas.microsoft.com/office/drawing/2014/main" id="{C9416832-2D4B-43C5-A857-89B296CD3A73}"/>
                </a:ext>
              </a:extLst>
            </p:cNvPr>
            <p:cNvPicPr>
              <a:picLocks noChangeAspect="1" noChangeArrowheads="1"/>
            </p:cNvPicPr>
            <p:nvPr/>
          </p:nvPicPr>
          <p:blipFill>
            <a:blip r:embed="rId4"/>
            <a:srcRect/>
            <a:stretch>
              <a:fillRect/>
            </a:stretch>
          </p:blipFill>
          <p:spPr bwMode="auto">
            <a:xfrm>
              <a:off x="2266" y="1629"/>
              <a:ext cx="1225" cy="584"/>
            </a:xfrm>
            <a:prstGeom prst="rect">
              <a:avLst/>
            </a:prstGeom>
            <a:noFill/>
            <a:ln w="9525">
              <a:noFill/>
              <a:miter lim="800000"/>
              <a:headEnd/>
              <a:tailEnd/>
            </a:ln>
          </p:spPr>
        </p:pic>
        <p:sp>
          <p:nvSpPr>
            <p:cNvPr id="16" name="Text Box 15">
              <a:extLst>
                <a:ext uri="{FF2B5EF4-FFF2-40B4-BE49-F238E27FC236}">
                  <a16:creationId xmlns:a16="http://schemas.microsoft.com/office/drawing/2014/main" id="{3BF380CE-186A-4A65-B436-F2752D0418ED}"/>
                </a:ext>
              </a:extLst>
            </p:cNvPr>
            <p:cNvSpPr txBox="1">
              <a:spLocks noChangeArrowheads="1"/>
            </p:cNvSpPr>
            <p:nvPr/>
          </p:nvSpPr>
          <p:spPr bwMode="auto">
            <a:xfrm>
              <a:off x="2435" y="1774"/>
              <a:ext cx="904" cy="291"/>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7" name="Picture 16" descr="GEL Dotted Line MS-green">
              <a:extLst>
                <a:ext uri="{FF2B5EF4-FFF2-40B4-BE49-F238E27FC236}">
                  <a16:creationId xmlns:a16="http://schemas.microsoft.com/office/drawing/2014/main" id="{F09DD5DA-0B0E-4B9E-A3F3-DB3FEDE43515}"/>
                </a:ext>
              </a:extLst>
            </p:cNvPr>
            <p:cNvPicPr>
              <a:picLocks noChangeAspect="1" noChangeArrowheads="1"/>
            </p:cNvPicPr>
            <p:nvPr/>
          </p:nvPicPr>
          <p:blipFill>
            <a:blip r:embed="rId5"/>
            <a:srcRect r="75771" b="-11320"/>
            <a:stretch>
              <a:fillRect/>
            </a:stretch>
          </p:blipFill>
          <p:spPr bwMode="auto">
            <a:xfrm>
              <a:off x="1552" y="1871"/>
              <a:ext cx="778" cy="118"/>
            </a:xfrm>
            <a:prstGeom prst="rect">
              <a:avLst/>
            </a:prstGeom>
            <a:noFill/>
            <a:ln w="9525">
              <a:noFill/>
              <a:miter lim="800000"/>
              <a:headEnd/>
              <a:tailEnd/>
            </a:ln>
          </p:spPr>
        </p:pic>
        <p:pic>
          <p:nvPicPr>
            <p:cNvPr id="18" name="Picture 17" descr="Metallic edge Green Triangles Arrows">
              <a:extLst>
                <a:ext uri="{FF2B5EF4-FFF2-40B4-BE49-F238E27FC236}">
                  <a16:creationId xmlns:a16="http://schemas.microsoft.com/office/drawing/2014/main" id="{C3A7D2CE-E403-4951-89F6-D891F54CD0E7}"/>
                </a:ext>
              </a:extLst>
            </p:cNvPr>
            <p:cNvPicPr>
              <a:picLocks noChangeAspect="1" noChangeArrowheads="1"/>
            </p:cNvPicPr>
            <p:nvPr/>
          </p:nvPicPr>
          <p:blipFill>
            <a:blip r:embed="rId6"/>
            <a:srcRect/>
            <a:stretch>
              <a:fillRect/>
            </a:stretch>
          </p:blipFill>
          <p:spPr bwMode="auto">
            <a:xfrm>
              <a:off x="1807" y="1684"/>
              <a:ext cx="257" cy="486"/>
            </a:xfrm>
            <a:prstGeom prst="rect">
              <a:avLst/>
            </a:prstGeom>
            <a:noFill/>
            <a:ln w="9525">
              <a:noFill/>
              <a:miter lim="800000"/>
              <a:headEnd/>
              <a:tailEnd/>
            </a:ln>
          </p:spPr>
        </p:pic>
        <p:pic>
          <p:nvPicPr>
            <p:cNvPr id="19" name="Picture 18" descr="GEL Dotted Line MS-green">
              <a:extLst>
                <a:ext uri="{FF2B5EF4-FFF2-40B4-BE49-F238E27FC236}">
                  <a16:creationId xmlns:a16="http://schemas.microsoft.com/office/drawing/2014/main" id="{C16E5FFC-EC7E-4108-97AC-697550178EE8}"/>
                </a:ext>
              </a:extLst>
            </p:cNvPr>
            <p:cNvPicPr>
              <a:picLocks noChangeAspect="1" noChangeArrowheads="1"/>
            </p:cNvPicPr>
            <p:nvPr/>
          </p:nvPicPr>
          <p:blipFill>
            <a:blip r:embed="rId5"/>
            <a:srcRect r="75771" b="-11320"/>
            <a:stretch>
              <a:fillRect/>
            </a:stretch>
          </p:blipFill>
          <p:spPr bwMode="auto">
            <a:xfrm>
              <a:off x="3416" y="1871"/>
              <a:ext cx="778" cy="118"/>
            </a:xfrm>
            <a:prstGeom prst="rect">
              <a:avLst/>
            </a:prstGeom>
            <a:noFill/>
            <a:ln w="9525">
              <a:noFill/>
              <a:miter lim="800000"/>
              <a:headEnd/>
              <a:tailEnd/>
            </a:ln>
          </p:spPr>
        </p:pic>
        <p:pic>
          <p:nvPicPr>
            <p:cNvPr id="20" name="Picture 19" descr="Metallic edge Green Triangles Arrows">
              <a:extLst>
                <a:ext uri="{FF2B5EF4-FFF2-40B4-BE49-F238E27FC236}">
                  <a16:creationId xmlns:a16="http://schemas.microsoft.com/office/drawing/2014/main" id="{720CCF6B-5E20-4142-BBC1-AAEC0A01C962}"/>
                </a:ext>
              </a:extLst>
            </p:cNvPr>
            <p:cNvPicPr>
              <a:picLocks noChangeAspect="1" noChangeArrowheads="1"/>
            </p:cNvPicPr>
            <p:nvPr/>
          </p:nvPicPr>
          <p:blipFill>
            <a:blip r:embed="rId6"/>
            <a:srcRect/>
            <a:stretch>
              <a:fillRect/>
            </a:stretch>
          </p:blipFill>
          <p:spPr bwMode="auto">
            <a:xfrm>
              <a:off x="3652" y="1684"/>
              <a:ext cx="257" cy="486"/>
            </a:xfrm>
            <a:prstGeom prst="rect">
              <a:avLst/>
            </a:prstGeom>
            <a:noFill/>
            <a:ln w="9525">
              <a:noFill/>
              <a:miter lim="800000"/>
              <a:headEnd/>
              <a:tailEnd/>
            </a:ln>
          </p:spPr>
        </p:pic>
      </p:grpSp>
    </p:spTree>
    <p:extLst>
      <p:ext uri="{BB962C8B-B14F-4D97-AF65-F5344CB8AC3E}">
        <p14:creationId xmlns:p14="http://schemas.microsoft.com/office/powerpoint/2010/main" val="359088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CE2B-86B8-4021-AD79-733C5AA07071}"/>
              </a:ext>
            </a:extLst>
          </p:cNvPr>
          <p:cNvSpPr>
            <a:spLocks noGrp="1"/>
          </p:cNvSpPr>
          <p:nvPr>
            <p:ph type="title"/>
          </p:nvPr>
        </p:nvSpPr>
        <p:spPr/>
        <p:txBody>
          <a:bodyPr/>
          <a:lstStyle/>
          <a:p>
            <a:r>
              <a:rPr lang="en-US" dirty="0"/>
              <a:t>Endpoints</a:t>
            </a:r>
          </a:p>
        </p:txBody>
      </p:sp>
      <p:pic>
        <p:nvPicPr>
          <p:cNvPr id="4" name="Picture 3" descr="silver edge - sapphire square">
            <a:extLst>
              <a:ext uri="{FF2B5EF4-FFF2-40B4-BE49-F238E27FC236}">
                <a16:creationId xmlns:a16="http://schemas.microsoft.com/office/drawing/2014/main" id="{57C42EC7-F81B-473F-A61C-6FE4FEF6D30B}"/>
              </a:ext>
            </a:extLst>
          </p:cNvPr>
          <p:cNvPicPr>
            <a:picLocks noChangeArrowheads="1"/>
          </p:cNvPicPr>
          <p:nvPr/>
        </p:nvPicPr>
        <p:blipFill>
          <a:blip r:embed="rId2"/>
          <a:srcRect/>
          <a:stretch>
            <a:fillRect/>
          </a:stretch>
        </p:blipFill>
        <p:spPr bwMode="auto">
          <a:xfrm>
            <a:off x="2109788" y="2030413"/>
            <a:ext cx="2057400" cy="2925762"/>
          </a:xfrm>
          <a:prstGeom prst="rect">
            <a:avLst/>
          </a:prstGeom>
          <a:noFill/>
          <a:ln w="9525">
            <a:noFill/>
            <a:miter lim="800000"/>
            <a:headEnd/>
            <a:tailEnd/>
          </a:ln>
        </p:spPr>
      </p:pic>
      <p:pic>
        <p:nvPicPr>
          <p:cNvPr id="5" name="Picture 4" descr="silver edge - rose square">
            <a:extLst>
              <a:ext uri="{FF2B5EF4-FFF2-40B4-BE49-F238E27FC236}">
                <a16:creationId xmlns:a16="http://schemas.microsoft.com/office/drawing/2014/main" id="{FCE360C1-BA1A-4B7A-8AAE-7F37B4DFEAB6}"/>
              </a:ext>
            </a:extLst>
          </p:cNvPr>
          <p:cNvPicPr>
            <a:picLocks noChangeAspect="1" noChangeArrowheads="1"/>
          </p:cNvPicPr>
          <p:nvPr/>
        </p:nvPicPr>
        <p:blipFill>
          <a:blip r:embed="rId3"/>
          <a:srcRect/>
          <a:stretch>
            <a:fillRect/>
          </a:stretch>
        </p:blipFill>
        <p:spPr bwMode="auto">
          <a:xfrm>
            <a:off x="8066088" y="2028826"/>
            <a:ext cx="2057400" cy="2924175"/>
          </a:xfrm>
          <a:prstGeom prst="rect">
            <a:avLst/>
          </a:prstGeom>
          <a:noFill/>
          <a:ln w="9525">
            <a:noFill/>
            <a:miter lim="800000"/>
            <a:headEnd/>
            <a:tailEnd/>
          </a:ln>
        </p:spPr>
      </p:pic>
      <p:sp>
        <p:nvSpPr>
          <p:cNvPr id="6" name="Text Box 5">
            <a:extLst>
              <a:ext uri="{FF2B5EF4-FFF2-40B4-BE49-F238E27FC236}">
                <a16:creationId xmlns:a16="http://schemas.microsoft.com/office/drawing/2014/main" id="{BD460F0C-F49F-40A4-87A4-553159A16FE9}"/>
              </a:ext>
            </a:extLst>
          </p:cNvPr>
          <p:cNvSpPr txBox="1">
            <a:spLocks noChangeArrowheads="1"/>
          </p:cNvSpPr>
          <p:nvPr/>
        </p:nvSpPr>
        <p:spPr bwMode="auto">
          <a:xfrm>
            <a:off x="2562226" y="26320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 name="Text Box 6">
            <a:extLst>
              <a:ext uri="{FF2B5EF4-FFF2-40B4-BE49-F238E27FC236}">
                <a16:creationId xmlns:a16="http://schemas.microsoft.com/office/drawing/2014/main" id="{52385206-4790-4095-B347-73D72A972710}"/>
              </a:ext>
            </a:extLst>
          </p:cNvPr>
          <p:cNvSpPr txBox="1">
            <a:spLocks noChangeArrowheads="1"/>
          </p:cNvSpPr>
          <p:nvPr/>
        </p:nvSpPr>
        <p:spPr bwMode="auto">
          <a:xfrm>
            <a:off x="8407694" y="2632075"/>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Service</a:t>
            </a:r>
          </a:p>
        </p:txBody>
      </p:sp>
      <p:pic>
        <p:nvPicPr>
          <p:cNvPr id="8" name="Picture 7" descr="Metallic edge Sapphire Rounded Bar faded color short">
            <a:extLst>
              <a:ext uri="{FF2B5EF4-FFF2-40B4-BE49-F238E27FC236}">
                <a16:creationId xmlns:a16="http://schemas.microsoft.com/office/drawing/2014/main" id="{0CD999DE-11B2-4A04-BCEE-F27EC799986C}"/>
              </a:ext>
            </a:extLst>
          </p:cNvPr>
          <p:cNvPicPr>
            <a:picLocks noChangeAspect="1" noChangeArrowheads="1"/>
          </p:cNvPicPr>
          <p:nvPr/>
        </p:nvPicPr>
        <p:blipFill>
          <a:blip r:embed="rId4"/>
          <a:srcRect/>
          <a:stretch>
            <a:fillRect/>
          </a:stretch>
        </p:blipFill>
        <p:spPr bwMode="auto">
          <a:xfrm>
            <a:off x="5121275" y="3759200"/>
            <a:ext cx="1944688" cy="927100"/>
          </a:xfrm>
          <a:prstGeom prst="rect">
            <a:avLst/>
          </a:prstGeom>
          <a:noFill/>
          <a:ln w="9525">
            <a:noFill/>
            <a:miter lim="800000"/>
            <a:headEnd/>
            <a:tailEnd/>
          </a:ln>
        </p:spPr>
      </p:pic>
      <p:sp>
        <p:nvSpPr>
          <p:cNvPr id="9" name="Text Box 8">
            <a:extLst>
              <a:ext uri="{FF2B5EF4-FFF2-40B4-BE49-F238E27FC236}">
                <a16:creationId xmlns:a16="http://schemas.microsoft.com/office/drawing/2014/main" id="{ECFC34DC-9254-443E-A791-E14A4252F642}"/>
              </a:ext>
            </a:extLst>
          </p:cNvPr>
          <p:cNvSpPr txBox="1">
            <a:spLocks noChangeArrowheads="1"/>
          </p:cNvSpPr>
          <p:nvPr/>
        </p:nvSpPr>
        <p:spPr bwMode="auto">
          <a:xfrm>
            <a:off x="5388815" y="3989389"/>
            <a:ext cx="1435008"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0" name="Picture 9" descr="GEL Dotted Line MS-green">
            <a:extLst>
              <a:ext uri="{FF2B5EF4-FFF2-40B4-BE49-F238E27FC236}">
                <a16:creationId xmlns:a16="http://schemas.microsoft.com/office/drawing/2014/main" id="{583DDDAE-E564-49CE-8877-0092C53A0A41}"/>
              </a:ext>
            </a:extLst>
          </p:cNvPr>
          <p:cNvPicPr>
            <a:picLocks noChangeAspect="1" noChangeArrowheads="1"/>
          </p:cNvPicPr>
          <p:nvPr/>
        </p:nvPicPr>
        <p:blipFill>
          <a:blip r:embed="rId5"/>
          <a:srcRect r="75771" b="-11320"/>
          <a:stretch>
            <a:fillRect/>
          </a:stretch>
        </p:blipFill>
        <p:spPr bwMode="auto">
          <a:xfrm>
            <a:off x="3987801" y="4143376"/>
            <a:ext cx="1235075" cy="187325"/>
          </a:xfrm>
          <a:prstGeom prst="rect">
            <a:avLst/>
          </a:prstGeom>
          <a:noFill/>
          <a:ln w="9525">
            <a:noFill/>
            <a:miter lim="800000"/>
            <a:headEnd/>
            <a:tailEnd/>
          </a:ln>
        </p:spPr>
      </p:pic>
      <p:pic>
        <p:nvPicPr>
          <p:cNvPr id="11" name="Picture 10" descr="Metallic edge Green Triangles Arrows">
            <a:extLst>
              <a:ext uri="{FF2B5EF4-FFF2-40B4-BE49-F238E27FC236}">
                <a16:creationId xmlns:a16="http://schemas.microsoft.com/office/drawing/2014/main" id="{139F47C5-6984-473D-8C40-D79DC17C7FA2}"/>
              </a:ext>
            </a:extLst>
          </p:cNvPr>
          <p:cNvPicPr>
            <a:picLocks noChangeAspect="1" noChangeArrowheads="1"/>
          </p:cNvPicPr>
          <p:nvPr/>
        </p:nvPicPr>
        <p:blipFill>
          <a:blip r:embed="rId6"/>
          <a:srcRect/>
          <a:stretch>
            <a:fillRect/>
          </a:stretch>
        </p:blipFill>
        <p:spPr bwMode="auto">
          <a:xfrm>
            <a:off x="4392614" y="3846514"/>
            <a:ext cx="407987" cy="771525"/>
          </a:xfrm>
          <a:prstGeom prst="rect">
            <a:avLst/>
          </a:prstGeom>
          <a:noFill/>
          <a:ln w="9525">
            <a:noFill/>
            <a:miter lim="800000"/>
            <a:headEnd/>
            <a:tailEnd/>
          </a:ln>
        </p:spPr>
      </p:pic>
      <p:pic>
        <p:nvPicPr>
          <p:cNvPr id="12" name="Picture 11" descr="GEL Dotted Line MS-green">
            <a:extLst>
              <a:ext uri="{FF2B5EF4-FFF2-40B4-BE49-F238E27FC236}">
                <a16:creationId xmlns:a16="http://schemas.microsoft.com/office/drawing/2014/main" id="{DE03ACAE-C2D0-46D3-B34B-D306B64DDA3B}"/>
              </a:ext>
            </a:extLst>
          </p:cNvPr>
          <p:cNvPicPr>
            <a:picLocks noChangeAspect="1" noChangeArrowheads="1"/>
          </p:cNvPicPr>
          <p:nvPr/>
        </p:nvPicPr>
        <p:blipFill>
          <a:blip r:embed="rId5"/>
          <a:srcRect r="75771" b="-11320"/>
          <a:stretch>
            <a:fillRect/>
          </a:stretch>
        </p:blipFill>
        <p:spPr bwMode="auto">
          <a:xfrm>
            <a:off x="6946901" y="4143376"/>
            <a:ext cx="1235075" cy="187325"/>
          </a:xfrm>
          <a:prstGeom prst="rect">
            <a:avLst/>
          </a:prstGeom>
          <a:noFill/>
          <a:ln w="9525">
            <a:noFill/>
            <a:miter lim="800000"/>
            <a:headEnd/>
            <a:tailEnd/>
          </a:ln>
        </p:spPr>
      </p:pic>
      <p:pic>
        <p:nvPicPr>
          <p:cNvPr id="13" name="Picture 12" descr="Metallic edge Green Triangles Arrows">
            <a:extLst>
              <a:ext uri="{FF2B5EF4-FFF2-40B4-BE49-F238E27FC236}">
                <a16:creationId xmlns:a16="http://schemas.microsoft.com/office/drawing/2014/main" id="{2B9EC473-F5DB-452C-B030-ED1271847DE1}"/>
              </a:ext>
            </a:extLst>
          </p:cNvPr>
          <p:cNvPicPr>
            <a:picLocks noChangeAspect="1" noChangeArrowheads="1"/>
          </p:cNvPicPr>
          <p:nvPr/>
        </p:nvPicPr>
        <p:blipFill>
          <a:blip r:embed="rId6"/>
          <a:srcRect/>
          <a:stretch>
            <a:fillRect/>
          </a:stretch>
        </p:blipFill>
        <p:spPr bwMode="auto">
          <a:xfrm>
            <a:off x="7321550" y="3846514"/>
            <a:ext cx="407988" cy="771525"/>
          </a:xfrm>
          <a:prstGeom prst="rect">
            <a:avLst/>
          </a:prstGeom>
          <a:noFill/>
          <a:ln w="9525">
            <a:noFill/>
            <a:miter lim="800000"/>
            <a:headEnd/>
            <a:tailEnd/>
          </a:ln>
        </p:spPr>
      </p:pic>
      <p:grpSp>
        <p:nvGrpSpPr>
          <p:cNvPr id="14" name="Group 13">
            <a:extLst>
              <a:ext uri="{FF2B5EF4-FFF2-40B4-BE49-F238E27FC236}">
                <a16:creationId xmlns:a16="http://schemas.microsoft.com/office/drawing/2014/main" id="{0F61BF95-57BD-4876-BA32-C3E51BD9E5BE}"/>
              </a:ext>
            </a:extLst>
          </p:cNvPr>
          <p:cNvGrpSpPr>
            <a:grpSpLocks/>
          </p:cNvGrpSpPr>
          <p:nvPr/>
        </p:nvGrpSpPr>
        <p:grpSpPr bwMode="auto">
          <a:xfrm>
            <a:off x="3009901" y="3860800"/>
            <a:ext cx="1368425" cy="704850"/>
            <a:chOff x="1291" y="2526"/>
            <a:chExt cx="862" cy="444"/>
          </a:xfrm>
        </p:grpSpPr>
        <p:pic>
          <p:nvPicPr>
            <p:cNvPr id="15" name="Picture 14" descr="ShinyGreen2">
              <a:extLst>
                <a:ext uri="{FF2B5EF4-FFF2-40B4-BE49-F238E27FC236}">
                  <a16:creationId xmlns:a16="http://schemas.microsoft.com/office/drawing/2014/main" id="{E273E518-6D56-4470-A811-50727D0F4A9F}"/>
                </a:ext>
              </a:extLst>
            </p:cNvPr>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16" name="Text Box 15">
              <a:extLst>
                <a:ext uri="{FF2B5EF4-FFF2-40B4-BE49-F238E27FC236}">
                  <a16:creationId xmlns:a16="http://schemas.microsoft.com/office/drawing/2014/main" id="{8E32FB49-A7EA-455D-B74A-01AD1B48BD17}"/>
                </a:ext>
              </a:extLst>
            </p:cNvPr>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17" name="Group 16">
            <a:extLst>
              <a:ext uri="{FF2B5EF4-FFF2-40B4-BE49-F238E27FC236}">
                <a16:creationId xmlns:a16="http://schemas.microsoft.com/office/drawing/2014/main" id="{DBEB875A-A4C6-4B83-9034-B146C1696F31}"/>
              </a:ext>
            </a:extLst>
          </p:cNvPr>
          <p:cNvGrpSpPr>
            <a:grpSpLocks/>
          </p:cNvGrpSpPr>
          <p:nvPr/>
        </p:nvGrpSpPr>
        <p:grpSpPr bwMode="auto">
          <a:xfrm>
            <a:off x="7812089" y="3860800"/>
            <a:ext cx="1368425" cy="704850"/>
            <a:chOff x="1291" y="2526"/>
            <a:chExt cx="862" cy="444"/>
          </a:xfrm>
        </p:grpSpPr>
        <p:pic>
          <p:nvPicPr>
            <p:cNvPr id="18" name="Picture 17" descr="ShinyGreen2">
              <a:extLst>
                <a:ext uri="{FF2B5EF4-FFF2-40B4-BE49-F238E27FC236}">
                  <a16:creationId xmlns:a16="http://schemas.microsoft.com/office/drawing/2014/main" id="{3FC1DD1E-9BF0-46CA-9E64-C28EFECA77CF}"/>
                </a:ext>
              </a:extLst>
            </p:cNvPr>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19" name="Text Box 18">
              <a:extLst>
                <a:ext uri="{FF2B5EF4-FFF2-40B4-BE49-F238E27FC236}">
                  <a16:creationId xmlns:a16="http://schemas.microsoft.com/office/drawing/2014/main" id="{327F68CC-F5EB-4EBB-9B0C-BFFA73B09BFD}"/>
                </a:ext>
              </a:extLst>
            </p:cNvPr>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Endpoint</a:t>
              </a:r>
            </a:p>
          </p:txBody>
        </p:sp>
      </p:grpSp>
      <p:grpSp>
        <p:nvGrpSpPr>
          <p:cNvPr id="20" name="Group 19">
            <a:extLst>
              <a:ext uri="{FF2B5EF4-FFF2-40B4-BE49-F238E27FC236}">
                <a16:creationId xmlns:a16="http://schemas.microsoft.com/office/drawing/2014/main" id="{CCC0804D-FE5D-40B0-BDF5-AF3BF52D8788}"/>
              </a:ext>
            </a:extLst>
          </p:cNvPr>
          <p:cNvGrpSpPr>
            <a:grpSpLocks/>
          </p:cNvGrpSpPr>
          <p:nvPr/>
        </p:nvGrpSpPr>
        <p:grpSpPr bwMode="auto">
          <a:xfrm>
            <a:off x="7812089" y="3282950"/>
            <a:ext cx="1368425" cy="704850"/>
            <a:chOff x="1291" y="2526"/>
            <a:chExt cx="862" cy="444"/>
          </a:xfrm>
        </p:grpSpPr>
        <p:pic>
          <p:nvPicPr>
            <p:cNvPr id="21" name="Picture 20" descr="ShinyGreen2">
              <a:extLst>
                <a:ext uri="{FF2B5EF4-FFF2-40B4-BE49-F238E27FC236}">
                  <a16:creationId xmlns:a16="http://schemas.microsoft.com/office/drawing/2014/main" id="{61A55702-DE21-4452-93D0-5E460325AE42}"/>
                </a:ext>
              </a:extLst>
            </p:cNvPr>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22" name="Text Box 21">
              <a:extLst>
                <a:ext uri="{FF2B5EF4-FFF2-40B4-BE49-F238E27FC236}">
                  <a16:creationId xmlns:a16="http://schemas.microsoft.com/office/drawing/2014/main" id="{0CB7749D-60DB-4724-9885-5C0629EEA67B}"/>
                </a:ext>
              </a:extLst>
            </p:cNvPr>
            <p:cNvSpPr txBox="1">
              <a:spLocks noChangeArrowheads="1"/>
            </p:cNvSpPr>
            <p:nvPr/>
          </p:nvSpPr>
          <p:spPr bwMode="auto">
            <a:xfrm>
              <a:off x="1315" y="2626"/>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Endpoint</a:t>
              </a:r>
            </a:p>
          </p:txBody>
        </p:sp>
      </p:grpSp>
    </p:spTree>
    <p:extLst>
      <p:ext uri="{BB962C8B-B14F-4D97-AF65-F5344CB8AC3E}">
        <p14:creationId xmlns:p14="http://schemas.microsoft.com/office/powerpoint/2010/main" val="85392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E562-3A40-4555-9387-71D9E23D9003}"/>
              </a:ext>
            </a:extLst>
          </p:cNvPr>
          <p:cNvSpPr>
            <a:spLocks noGrp="1"/>
          </p:cNvSpPr>
          <p:nvPr>
            <p:ph type="title"/>
          </p:nvPr>
        </p:nvSpPr>
        <p:spPr/>
        <p:txBody>
          <a:bodyPr/>
          <a:lstStyle/>
          <a:p>
            <a:r>
              <a:rPr lang="en-US" dirty="0"/>
              <a:t>Address, Binding and Contracts</a:t>
            </a:r>
          </a:p>
        </p:txBody>
      </p:sp>
      <p:pic>
        <p:nvPicPr>
          <p:cNvPr id="4" name="Picture 3" descr="silver edge - sapphire square">
            <a:extLst>
              <a:ext uri="{FF2B5EF4-FFF2-40B4-BE49-F238E27FC236}">
                <a16:creationId xmlns:a16="http://schemas.microsoft.com/office/drawing/2014/main" id="{7134BA9C-458C-486C-B571-2FF88D3B33BC}"/>
              </a:ext>
            </a:extLst>
          </p:cNvPr>
          <p:cNvPicPr>
            <a:picLocks noChangeArrowheads="1"/>
          </p:cNvPicPr>
          <p:nvPr/>
        </p:nvPicPr>
        <p:blipFill>
          <a:blip r:embed="rId2"/>
          <a:srcRect/>
          <a:stretch>
            <a:fillRect/>
          </a:stretch>
        </p:blipFill>
        <p:spPr bwMode="auto">
          <a:xfrm>
            <a:off x="2109788" y="1781938"/>
            <a:ext cx="2057400" cy="2925762"/>
          </a:xfrm>
          <a:prstGeom prst="rect">
            <a:avLst/>
          </a:prstGeom>
          <a:noFill/>
          <a:ln w="9525">
            <a:noFill/>
            <a:miter lim="800000"/>
            <a:headEnd/>
            <a:tailEnd/>
          </a:ln>
        </p:spPr>
      </p:pic>
      <p:pic>
        <p:nvPicPr>
          <p:cNvPr id="5" name="Picture 4" descr="silver edge - rose square">
            <a:extLst>
              <a:ext uri="{FF2B5EF4-FFF2-40B4-BE49-F238E27FC236}">
                <a16:creationId xmlns:a16="http://schemas.microsoft.com/office/drawing/2014/main" id="{14ABED8F-9990-4F23-A428-7959A5D885C8}"/>
              </a:ext>
            </a:extLst>
          </p:cNvPr>
          <p:cNvPicPr>
            <a:picLocks noChangeAspect="1" noChangeArrowheads="1"/>
          </p:cNvPicPr>
          <p:nvPr/>
        </p:nvPicPr>
        <p:blipFill>
          <a:blip r:embed="rId3"/>
          <a:srcRect/>
          <a:stretch>
            <a:fillRect/>
          </a:stretch>
        </p:blipFill>
        <p:spPr bwMode="auto">
          <a:xfrm>
            <a:off x="8066088" y="1780351"/>
            <a:ext cx="2057400" cy="2924175"/>
          </a:xfrm>
          <a:prstGeom prst="rect">
            <a:avLst/>
          </a:prstGeom>
          <a:noFill/>
          <a:ln w="9525">
            <a:noFill/>
            <a:miter lim="800000"/>
            <a:headEnd/>
            <a:tailEnd/>
          </a:ln>
        </p:spPr>
      </p:pic>
      <p:sp>
        <p:nvSpPr>
          <p:cNvPr id="6" name="Text Box 5">
            <a:extLst>
              <a:ext uri="{FF2B5EF4-FFF2-40B4-BE49-F238E27FC236}">
                <a16:creationId xmlns:a16="http://schemas.microsoft.com/office/drawing/2014/main" id="{0D855BCF-7979-4F44-89E8-82F7F36273C0}"/>
              </a:ext>
            </a:extLst>
          </p:cNvPr>
          <p:cNvSpPr txBox="1">
            <a:spLocks noChangeArrowheads="1"/>
          </p:cNvSpPr>
          <p:nvPr/>
        </p:nvSpPr>
        <p:spPr bwMode="auto">
          <a:xfrm>
            <a:off x="2562226" y="2383601"/>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7" name="Text Box 6">
            <a:extLst>
              <a:ext uri="{FF2B5EF4-FFF2-40B4-BE49-F238E27FC236}">
                <a16:creationId xmlns:a16="http://schemas.microsoft.com/office/drawing/2014/main" id="{8DC5D8EB-E092-4B68-82B2-116021BDC510}"/>
              </a:ext>
            </a:extLst>
          </p:cNvPr>
          <p:cNvSpPr txBox="1">
            <a:spLocks noChangeArrowheads="1"/>
          </p:cNvSpPr>
          <p:nvPr/>
        </p:nvSpPr>
        <p:spPr bwMode="auto">
          <a:xfrm>
            <a:off x="8407694" y="2383600"/>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Service</a:t>
            </a:r>
          </a:p>
        </p:txBody>
      </p:sp>
      <p:pic>
        <p:nvPicPr>
          <p:cNvPr id="8" name="Picture 7" descr="Metallic edge Sapphire Rounded Bar faded color short">
            <a:extLst>
              <a:ext uri="{FF2B5EF4-FFF2-40B4-BE49-F238E27FC236}">
                <a16:creationId xmlns:a16="http://schemas.microsoft.com/office/drawing/2014/main" id="{6C03C41F-BCD2-4532-BC76-A47E18362E1F}"/>
              </a:ext>
            </a:extLst>
          </p:cNvPr>
          <p:cNvPicPr>
            <a:picLocks noChangeAspect="1" noChangeArrowheads="1"/>
          </p:cNvPicPr>
          <p:nvPr/>
        </p:nvPicPr>
        <p:blipFill>
          <a:blip r:embed="rId4"/>
          <a:srcRect/>
          <a:stretch>
            <a:fillRect/>
          </a:stretch>
        </p:blipFill>
        <p:spPr bwMode="auto">
          <a:xfrm>
            <a:off x="5121275" y="3510725"/>
            <a:ext cx="1944688" cy="927100"/>
          </a:xfrm>
          <a:prstGeom prst="rect">
            <a:avLst/>
          </a:prstGeom>
          <a:noFill/>
          <a:ln w="9525">
            <a:noFill/>
            <a:miter lim="800000"/>
            <a:headEnd/>
            <a:tailEnd/>
          </a:ln>
        </p:spPr>
      </p:pic>
      <p:sp>
        <p:nvSpPr>
          <p:cNvPr id="9" name="Text Box 8">
            <a:extLst>
              <a:ext uri="{FF2B5EF4-FFF2-40B4-BE49-F238E27FC236}">
                <a16:creationId xmlns:a16="http://schemas.microsoft.com/office/drawing/2014/main" id="{5CAB3583-CD93-49A8-B169-A5DD47A15633}"/>
              </a:ext>
            </a:extLst>
          </p:cNvPr>
          <p:cNvSpPr txBox="1">
            <a:spLocks noChangeArrowheads="1"/>
          </p:cNvSpPr>
          <p:nvPr/>
        </p:nvSpPr>
        <p:spPr bwMode="auto">
          <a:xfrm>
            <a:off x="5388815" y="3740914"/>
            <a:ext cx="1435008"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10" name="Picture 9" descr="GEL Dotted Line MS-green">
            <a:extLst>
              <a:ext uri="{FF2B5EF4-FFF2-40B4-BE49-F238E27FC236}">
                <a16:creationId xmlns:a16="http://schemas.microsoft.com/office/drawing/2014/main" id="{123A6854-4076-4DF2-A285-B648AC54C32C}"/>
              </a:ext>
            </a:extLst>
          </p:cNvPr>
          <p:cNvPicPr>
            <a:picLocks noChangeAspect="1" noChangeArrowheads="1"/>
          </p:cNvPicPr>
          <p:nvPr/>
        </p:nvPicPr>
        <p:blipFill>
          <a:blip r:embed="rId5"/>
          <a:srcRect l="18031" t="-2831" r="75771" b="-11320"/>
          <a:stretch>
            <a:fillRect/>
          </a:stretch>
        </p:blipFill>
        <p:spPr bwMode="auto">
          <a:xfrm>
            <a:off x="4873626" y="3890139"/>
            <a:ext cx="315913" cy="192087"/>
          </a:xfrm>
          <a:prstGeom prst="rect">
            <a:avLst/>
          </a:prstGeom>
          <a:noFill/>
          <a:ln w="9525">
            <a:noFill/>
            <a:miter lim="800000"/>
            <a:headEnd/>
            <a:tailEnd/>
          </a:ln>
        </p:spPr>
      </p:pic>
      <p:pic>
        <p:nvPicPr>
          <p:cNvPr id="11" name="Picture 10" descr="GEL Dotted Line MS-green">
            <a:extLst>
              <a:ext uri="{FF2B5EF4-FFF2-40B4-BE49-F238E27FC236}">
                <a16:creationId xmlns:a16="http://schemas.microsoft.com/office/drawing/2014/main" id="{867EB933-C917-48ED-8FB7-4DEFA46E08B0}"/>
              </a:ext>
            </a:extLst>
          </p:cNvPr>
          <p:cNvPicPr>
            <a:picLocks noChangeAspect="1" noChangeArrowheads="1"/>
          </p:cNvPicPr>
          <p:nvPr/>
        </p:nvPicPr>
        <p:blipFill>
          <a:blip r:embed="rId5"/>
          <a:srcRect t="-16982" r="93335" b="-11320"/>
          <a:stretch>
            <a:fillRect/>
          </a:stretch>
        </p:blipFill>
        <p:spPr bwMode="auto">
          <a:xfrm>
            <a:off x="6989764" y="3866325"/>
            <a:ext cx="339725" cy="215900"/>
          </a:xfrm>
          <a:prstGeom prst="rect">
            <a:avLst/>
          </a:prstGeom>
          <a:noFill/>
          <a:ln w="9525">
            <a:noFill/>
            <a:miter lim="800000"/>
            <a:headEnd/>
            <a:tailEnd/>
          </a:ln>
        </p:spPr>
      </p:pic>
      <p:grpSp>
        <p:nvGrpSpPr>
          <p:cNvPr id="12" name="Group 41">
            <a:extLst>
              <a:ext uri="{FF2B5EF4-FFF2-40B4-BE49-F238E27FC236}">
                <a16:creationId xmlns:a16="http://schemas.microsoft.com/office/drawing/2014/main" id="{757A13F6-E3C1-40DD-808C-865E7187DA88}"/>
              </a:ext>
            </a:extLst>
          </p:cNvPr>
          <p:cNvGrpSpPr>
            <a:grpSpLocks/>
          </p:cNvGrpSpPr>
          <p:nvPr/>
        </p:nvGrpSpPr>
        <p:grpSpPr bwMode="auto">
          <a:xfrm>
            <a:off x="3998914" y="4796600"/>
            <a:ext cx="4194175" cy="1504950"/>
            <a:chOff x="1400" y="3178"/>
            <a:chExt cx="2642" cy="948"/>
          </a:xfrm>
        </p:grpSpPr>
        <p:pic>
          <p:nvPicPr>
            <p:cNvPr id="13" name="Picture 42" descr="Metallic edge Cinnamon Square Small">
              <a:extLst>
                <a:ext uri="{FF2B5EF4-FFF2-40B4-BE49-F238E27FC236}">
                  <a16:creationId xmlns:a16="http://schemas.microsoft.com/office/drawing/2014/main" id="{2FE7AB30-4301-4D51-B780-833385E660E6}"/>
                </a:ext>
              </a:extLst>
            </p:cNvPr>
            <p:cNvPicPr>
              <a:picLocks noChangeAspect="1" noChangeArrowheads="1"/>
            </p:cNvPicPr>
            <p:nvPr/>
          </p:nvPicPr>
          <p:blipFill>
            <a:blip r:embed="rId6"/>
            <a:srcRect/>
            <a:stretch>
              <a:fillRect/>
            </a:stretch>
          </p:blipFill>
          <p:spPr bwMode="auto">
            <a:xfrm>
              <a:off x="1400" y="3178"/>
              <a:ext cx="961" cy="945"/>
            </a:xfrm>
            <a:prstGeom prst="rect">
              <a:avLst/>
            </a:prstGeom>
            <a:noFill/>
            <a:ln w="9525">
              <a:noFill/>
              <a:miter lim="800000"/>
              <a:headEnd/>
              <a:tailEnd/>
            </a:ln>
          </p:spPr>
        </p:pic>
        <p:pic>
          <p:nvPicPr>
            <p:cNvPr id="14" name="Picture 43" descr="Metallic edge Gold Square Small">
              <a:extLst>
                <a:ext uri="{FF2B5EF4-FFF2-40B4-BE49-F238E27FC236}">
                  <a16:creationId xmlns:a16="http://schemas.microsoft.com/office/drawing/2014/main" id="{1A567379-2BF5-4A51-956C-B9A89D07E538}"/>
                </a:ext>
              </a:extLst>
            </p:cNvPr>
            <p:cNvPicPr>
              <a:picLocks noChangeAspect="1" noChangeArrowheads="1"/>
            </p:cNvPicPr>
            <p:nvPr/>
          </p:nvPicPr>
          <p:blipFill>
            <a:blip r:embed="rId7"/>
            <a:srcRect/>
            <a:stretch>
              <a:fillRect/>
            </a:stretch>
          </p:blipFill>
          <p:spPr bwMode="auto">
            <a:xfrm>
              <a:off x="2241" y="3178"/>
              <a:ext cx="961" cy="945"/>
            </a:xfrm>
            <a:prstGeom prst="rect">
              <a:avLst/>
            </a:prstGeom>
            <a:noFill/>
            <a:ln w="9525">
              <a:noFill/>
              <a:miter lim="800000"/>
              <a:headEnd/>
              <a:tailEnd/>
            </a:ln>
          </p:spPr>
        </p:pic>
        <p:pic>
          <p:nvPicPr>
            <p:cNvPr id="15" name="Picture 44" descr="Metallic edge Turquoise Square Small">
              <a:extLst>
                <a:ext uri="{FF2B5EF4-FFF2-40B4-BE49-F238E27FC236}">
                  <a16:creationId xmlns:a16="http://schemas.microsoft.com/office/drawing/2014/main" id="{DD9EE1CE-30C7-4237-A430-2EE7DE633FDB}"/>
                </a:ext>
              </a:extLst>
            </p:cNvPr>
            <p:cNvPicPr>
              <a:picLocks noChangeAspect="1" noChangeArrowheads="1"/>
            </p:cNvPicPr>
            <p:nvPr/>
          </p:nvPicPr>
          <p:blipFill>
            <a:blip r:embed="rId8"/>
            <a:srcRect/>
            <a:stretch>
              <a:fillRect/>
            </a:stretch>
          </p:blipFill>
          <p:spPr bwMode="auto">
            <a:xfrm>
              <a:off x="3081" y="3181"/>
              <a:ext cx="961" cy="945"/>
            </a:xfrm>
            <a:prstGeom prst="rect">
              <a:avLst/>
            </a:prstGeom>
            <a:noFill/>
            <a:ln w="9525">
              <a:noFill/>
              <a:miter lim="800000"/>
              <a:headEnd/>
              <a:tailEnd/>
            </a:ln>
          </p:spPr>
        </p:pic>
      </p:grpSp>
      <p:sp>
        <p:nvSpPr>
          <p:cNvPr id="16" name="Text Box 45">
            <a:extLst>
              <a:ext uri="{FF2B5EF4-FFF2-40B4-BE49-F238E27FC236}">
                <a16:creationId xmlns:a16="http://schemas.microsoft.com/office/drawing/2014/main" id="{18991B25-D932-4D70-9AA0-7A005B81BE0B}"/>
              </a:ext>
            </a:extLst>
          </p:cNvPr>
          <p:cNvSpPr txBox="1">
            <a:spLocks noChangeArrowheads="1"/>
          </p:cNvSpPr>
          <p:nvPr/>
        </p:nvSpPr>
        <p:spPr bwMode="auto">
          <a:xfrm>
            <a:off x="4157161" y="5104576"/>
            <a:ext cx="1220207" cy="430887"/>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Address</a:t>
            </a:r>
          </a:p>
        </p:txBody>
      </p:sp>
      <p:sp>
        <p:nvSpPr>
          <p:cNvPr id="17" name="Text Box 46">
            <a:extLst>
              <a:ext uri="{FF2B5EF4-FFF2-40B4-BE49-F238E27FC236}">
                <a16:creationId xmlns:a16="http://schemas.microsoft.com/office/drawing/2014/main" id="{613A6962-A775-4EF1-81C6-E23DD1C40135}"/>
              </a:ext>
            </a:extLst>
          </p:cNvPr>
          <p:cNvSpPr txBox="1">
            <a:spLocks noChangeArrowheads="1"/>
          </p:cNvSpPr>
          <p:nvPr/>
        </p:nvSpPr>
        <p:spPr bwMode="auto">
          <a:xfrm>
            <a:off x="5526089" y="5104575"/>
            <a:ext cx="1165225"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Binding</a:t>
            </a:r>
          </a:p>
        </p:txBody>
      </p:sp>
      <p:sp>
        <p:nvSpPr>
          <p:cNvPr id="18" name="Text Box 47">
            <a:extLst>
              <a:ext uri="{FF2B5EF4-FFF2-40B4-BE49-F238E27FC236}">
                <a16:creationId xmlns:a16="http://schemas.microsoft.com/office/drawing/2014/main" id="{78A1D1E4-D123-4B94-A8D2-66FD21D16333}"/>
              </a:ext>
            </a:extLst>
          </p:cNvPr>
          <p:cNvSpPr txBox="1">
            <a:spLocks noChangeArrowheads="1"/>
          </p:cNvSpPr>
          <p:nvPr/>
        </p:nvSpPr>
        <p:spPr bwMode="auto">
          <a:xfrm>
            <a:off x="6818313" y="5104575"/>
            <a:ext cx="1270000"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Contract</a:t>
            </a:r>
          </a:p>
        </p:txBody>
      </p:sp>
      <p:sp>
        <p:nvSpPr>
          <p:cNvPr id="19" name="Text Box 48">
            <a:extLst>
              <a:ext uri="{FF2B5EF4-FFF2-40B4-BE49-F238E27FC236}">
                <a16:creationId xmlns:a16="http://schemas.microsoft.com/office/drawing/2014/main" id="{50E19FB0-FB5C-4C97-A15A-0745353462CF}"/>
              </a:ext>
            </a:extLst>
          </p:cNvPr>
          <p:cNvSpPr txBox="1">
            <a:spLocks noChangeArrowheads="1"/>
          </p:cNvSpPr>
          <p:nvPr/>
        </p:nvSpPr>
        <p:spPr bwMode="auto">
          <a:xfrm>
            <a:off x="4243068" y="5684013"/>
            <a:ext cx="1018228" cy="36933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(Where)</a:t>
            </a:r>
          </a:p>
        </p:txBody>
      </p:sp>
      <p:sp>
        <p:nvSpPr>
          <p:cNvPr id="20" name="Text Box 49">
            <a:extLst>
              <a:ext uri="{FF2B5EF4-FFF2-40B4-BE49-F238E27FC236}">
                <a16:creationId xmlns:a16="http://schemas.microsoft.com/office/drawing/2014/main" id="{E92304DE-7789-4A06-BE6A-DB645B91E7EB}"/>
              </a:ext>
            </a:extLst>
          </p:cNvPr>
          <p:cNvSpPr txBox="1">
            <a:spLocks noChangeArrowheads="1"/>
          </p:cNvSpPr>
          <p:nvPr/>
        </p:nvSpPr>
        <p:spPr bwMode="auto">
          <a:xfrm>
            <a:off x="5691189" y="5684013"/>
            <a:ext cx="80327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(How)</a:t>
            </a:r>
          </a:p>
        </p:txBody>
      </p:sp>
      <p:sp>
        <p:nvSpPr>
          <p:cNvPr id="21" name="Text Box 50">
            <a:extLst>
              <a:ext uri="{FF2B5EF4-FFF2-40B4-BE49-F238E27FC236}">
                <a16:creationId xmlns:a16="http://schemas.microsoft.com/office/drawing/2014/main" id="{C41FC48E-5172-409B-9DF5-C9E14D555DAF}"/>
              </a:ext>
            </a:extLst>
          </p:cNvPr>
          <p:cNvSpPr txBox="1">
            <a:spLocks noChangeArrowheads="1"/>
          </p:cNvSpPr>
          <p:nvPr/>
        </p:nvSpPr>
        <p:spPr bwMode="auto">
          <a:xfrm>
            <a:off x="7004051" y="5684013"/>
            <a:ext cx="89852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(What)</a:t>
            </a:r>
          </a:p>
        </p:txBody>
      </p:sp>
      <p:grpSp>
        <p:nvGrpSpPr>
          <p:cNvPr id="22" name="Group 13">
            <a:extLst>
              <a:ext uri="{FF2B5EF4-FFF2-40B4-BE49-F238E27FC236}">
                <a16:creationId xmlns:a16="http://schemas.microsoft.com/office/drawing/2014/main" id="{B60F544F-8EEB-4E00-9B4E-5A536799F576}"/>
              </a:ext>
            </a:extLst>
          </p:cNvPr>
          <p:cNvGrpSpPr>
            <a:grpSpLocks/>
          </p:cNvGrpSpPr>
          <p:nvPr/>
        </p:nvGrpSpPr>
        <p:grpSpPr bwMode="auto">
          <a:xfrm>
            <a:off x="3074298" y="2929704"/>
            <a:ext cx="2124767" cy="1742577"/>
            <a:chOff x="1317" y="2405"/>
            <a:chExt cx="708" cy="309"/>
          </a:xfrm>
        </p:grpSpPr>
        <p:pic>
          <p:nvPicPr>
            <p:cNvPr id="23" name="Picture 14" descr="ShinyGreen2">
              <a:extLst>
                <a:ext uri="{FF2B5EF4-FFF2-40B4-BE49-F238E27FC236}">
                  <a16:creationId xmlns:a16="http://schemas.microsoft.com/office/drawing/2014/main" id="{C7300003-9A11-44AB-9ACF-9644E8A058CE}"/>
                </a:ext>
              </a:extLst>
            </p:cNvPr>
            <p:cNvPicPr>
              <a:picLocks noChangeAspect="1" noChangeArrowheads="1"/>
            </p:cNvPicPr>
            <p:nvPr/>
          </p:nvPicPr>
          <p:blipFill>
            <a:blip r:embed="rId9"/>
            <a:srcRect/>
            <a:stretch>
              <a:fillRect/>
            </a:stretch>
          </p:blipFill>
          <p:spPr bwMode="auto">
            <a:xfrm rot="5400000">
              <a:off x="1516" y="2206"/>
              <a:ext cx="309" cy="708"/>
            </a:xfrm>
            <a:prstGeom prst="rect">
              <a:avLst/>
            </a:prstGeom>
            <a:noFill/>
            <a:ln w="9525">
              <a:noFill/>
              <a:miter lim="800000"/>
              <a:headEnd/>
              <a:tailEnd/>
            </a:ln>
          </p:spPr>
        </p:pic>
        <p:sp>
          <p:nvSpPr>
            <p:cNvPr id="24" name="Text Box 15">
              <a:extLst>
                <a:ext uri="{FF2B5EF4-FFF2-40B4-BE49-F238E27FC236}">
                  <a16:creationId xmlns:a16="http://schemas.microsoft.com/office/drawing/2014/main" id="{F6657CE4-1FA2-4C71-8956-CF35845C976F}"/>
                </a:ext>
              </a:extLst>
            </p:cNvPr>
            <p:cNvSpPr txBox="1">
              <a:spLocks noChangeArrowheads="1"/>
            </p:cNvSpPr>
            <p:nvPr/>
          </p:nvSpPr>
          <p:spPr bwMode="auto">
            <a:xfrm>
              <a:off x="1428" y="2470"/>
              <a:ext cx="399" cy="71"/>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25" name="Group 11">
            <a:extLst>
              <a:ext uri="{FF2B5EF4-FFF2-40B4-BE49-F238E27FC236}">
                <a16:creationId xmlns:a16="http://schemas.microsoft.com/office/drawing/2014/main" id="{FB3C4D8B-0C24-4F26-ACD0-2EFD6390773C}"/>
              </a:ext>
            </a:extLst>
          </p:cNvPr>
          <p:cNvGrpSpPr>
            <a:grpSpLocks/>
          </p:cNvGrpSpPr>
          <p:nvPr/>
        </p:nvGrpSpPr>
        <p:grpSpPr bwMode="auto">
          <a:xfrm>
            <a:off x="3487738" y="3728213"/>
            <a:ext cx="1416050" cy="508000"/>
            <a:chOff x="1237" y="2505"/>
            <a:chExt cx="892" cy="320"/>
          </a:xfrm>
        </p:grpSpPr>
        <p:grpSp>
          <p:nvGrpSpPr>
            <p:cNvPr id="26" name="Group 12">
              <a:extLst>
                <a:ext uri="{FF2B5EF4-FFF2-40B4-BE49-F238E27FC236}">
                  <a16:creationId xmlns:a16="http://schemas.microsoft.com/office/drawing/2014/main" id="{B16929CF-0E4E-41C5-B895-2B906E57C8D4}"/>
                </a:ext>
              </a:extLst>
            </p:cNvPr>
            <p:cNvGrpSpPr>
              <a:grpSpLocks/>
            </p:cNvGrpSpPr>
            <p:nvPr/>
          </p:nvGrpSpPr>
          <p:grpSpPr bwMode="auto">
            <a:xfrm>
              <a:off x="1804" y="2505"/>
              <a:ext cx="325" cy="320"/>
              <a:chOff x="1804" y="2505"/>
              <a:chExt cx="325" cy="320"/>
            </a:xfrm>
          </p:grpSpPr>
          <p:pic>
            <p:nvPicPr>
              <p:cNvPr id="33" name="Picture 13" descr="Metallic edge Cinnamon Square Small">
                <a:extLst>
                  <a:ext uri="{FF2B5EF4-FFF2-40B4-BE49-F238E27FC236}">
                    <a16:creationId xmlns:a16="http://schemas.microsoft.com/office/drawing/2014/main" id="{14030E38-CFA6-43DD-8A95-68CFB05BB5EF}"/>
                  </a:ext>
                </a:extLst>
              </p:cNvPr>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34" name="Rectangle 14">
                <a:extLst>
                  <a:ext uri="{FF2B5EF4-FFF2-40B4-BE49-F238E27FC236}">
                    <a16:creationId xmlns:a16="http://schemas.microsoft.com/office/drawing/2014/main" id="{8AEE1952-BA31-4DBC-9EE4-52F8DF8F0CEF}"/>
                  </a:ext>
                </a:extLst>
              </p:cNvPr>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27" name="Group 15">
              <a:extLst>
                <a:ext uri="{FF2B5EF4-FFF2-40B4-BE49-F238E27FC236}">
                  <a16:creationId xmlns:a16="http://schemas.microsoft.com/office/drawing/2014/main" id="{BBA7D874-EB71-4874-98A3-FF835C3785AF}"/>
                </a:ext>
              </a:extLst>
            </p:cNvPr>
            <p:cNvGrpSpPr>
              <a:grpSpLocks/>
            </p:cNvGrpSpPr>
            <p:nvPr/>
          </p:nvGrpSpPr>
          <p:grpSpPr bwMode="auto">
            <a:xfrm>
              <a:off x="1519" y="2505"/>
              <a:ext cx="325" cy="320"/>
              <a:chOff x="1519" y="2505"/>
              <a:chExt cx="325" cy="320"/>
            </a:xfrm>
          </p:grpSpPr>
          <p:pic>
            <p:nvPicPr>
              <p:cNvPr id="31" name="Picture 16" descr="Metallic edge Gold Square Small">
                <a:extLst>
                  <a:ext uri="{FF2B5EF4-FFF2-40B4-BE49-F238E27FC236}">
                    <a16:creationId xmlns:a16="http://schemas.microsoft.com/office/drawing/2014/main" id="{FCDC1674-C90B-400A-8279-A8F45E80AE0E}"/>
                  </a:ext>
                </a:extLst>
              </p:cNvPr>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sp>
            <p:nvSpPr>
              <p:cNvPr id="32" name="Rectangle 17">
                <a:extLst>
                  <a:ext uri="{FF2B5EF4-FFF2-40B4-BE49-F238E27FC236}">
                    <a16:creationId xmlns:a16="http://schemas.microsoft.com/office/drawing/2014/main" id="{8FF74CFE-87CD-4B00-B451-8831C3817481}"/>
                  </a:ext>
                </a:extLst>
              </p:cNvPr>
              <p:cNvSpPr>
                <a:spLocks noChangeArrowheads="1"/>
              </p:cNvSpPr>
              <p:nvPr/>
            </p:nvSpPr>
            <p:spPr bwMode="auto">
              <a:xfrm>
                <a:off x="1564" y="2537"/>
                <a:ext cx="224"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28" name="Group 18">
              <a:extLst>
                <a:ext uri="{FF2B5EF4-FFF2-40B4-BE49-F238E27FC236}">
                  <a16:creationId xmlns:a16="http://schemas.microsoft.com/office/drawing/2014/main" id="{82650C9C-8F79-43C2-A41E-FAE8A86FC2AB}"/>
                </a:ext>
              </a:extLst>
            </p:cNvPr>
            <p:cNvGrpSpPr>
              <a:grpSpLocks/>
            </p:cNvGrpSpPr>
            <p:nvPr/>
          </p:nvGrpSpPr>
          <p:grpSpPr bwMode="auto">
            <a:xfrm>
              <a:off x="1237" y="2505"/>
              <a:ext cx="325" cy="320"/>
              <a:chOff x="1237" y="2505"/>
              <a:chExt cx="325" cy="320"/>
            </a:xfrm>
          </p:grpSpPr>
          <p:pic>
            <p:nvPicPr>
              <p:cNvPr id="29" name="Picture 19" descr="Metallic edge Turquoise Square Small">
                <a:extLst>
                  <a:ext uri="{FF2B5EF4-FFF2-40B4-BE49-F238E27FC236}">
                    <a16:creationId xmlns:a16="http://schemas.microsoft.com/office/drawing/2014/main" id="{11345839-A4CF-4209-9EF7-189DF0C42360}"/>
                  </a:ext>
                </a:extLst>
              </p:cNvPr>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30" name="Rectangle 20">
                <a:extLst>
                  <a:ext uri="{FF2B5EF4-FFF2-40B4-BE49-F238E27FC236}">
                    <a16:creationId xmlns:a16="http://schemas.microsoft.com/office/drawing/2014/main" id="{2AB7A4A6-4F99-4900-BDD6-6AEB72A9EF6B}"/>
                  </a:ext>
                </a:extLst>
              </p:cNvPr>
              <p:cNvSpPr>
                <a:spLocks noChangeArrowheads="1"/>
              </p:cNvSpPr>
              <p:nvPr/>
            </p:nvSpPr>
            <p:spPr bwMode="auto">
              <a:xfrm>
                <a:off x="1287" y="2537"/>
                <a:ext cx="233"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pic>
        <p:nvPicPr>
          <p:cNvPr id="35" name="Picture 14" descr="ShinyGreen2">
            <a:extLst>
              <a:ext uri="{FF2B5EF4-FFF2-40B4-BE49-F238E27FC236}">
                <a16:creationId xmlns:a16="http://schemas.microsoft.com/office/drawing/2014/main" id="{88B0C54B-AED9-44B1-AFD5-399876A32046}"/>
              </a:ext>
            </a:extLst>
          </p:cNvPr>
          <p:cNvPicPr>
            <a:picLocks noChangeAspect="1" noChangeArrowheads="1"/>
          </p:cNvPicPr>
          <p:nvPr/>
        </p:nvPicPr>
        <p:blipFill>
          <a:blip r:embed="rId13"/>
          <a:srcRect/>
          <a:stretch>
            <a:fillRect/>
          </a:stretch>
        </p:blipFill>
        <p:spPr bwMode="auto">
          <a:xfrm>
            <a:off x="7010401" y="2370900"/>
            <a:ext cx="2092325" cy="2444750"/>
          </a:xfrm>
          <a:prstGeom prst="rect">
            <a:avLst/>
          </a:prstGeom>
          <a:noFill/>
          <a:ln w="9525">
            <a:noFill/>
            <a:miter lim="800000"/>
            <a:headEnd/>
            <a:tailEnd/>
          </a:ln>
        </p:spPr>
      </p:pic>
      <p:grpSp>
        <p:nvGrpSpPr>
          <p:cNvPr id="36" name="Group 21">
            <a:extLst>
              <a:ext uri="{FF2B5EF4-FFF2-40B4-BE49-F238E27FC236}">
                <a16:creationId xmlns:a16="http://schemas.microsoft.com/office/drawing/2014/main" id="{13CCD7EE-DB8C-4D7B-93D5-24CCB858AE26}"/>
              </a:ext>
            </a:extLst>
          </p:cNvPr>
          <p:cNvGrpSpPr>
            <a:grpSpLocks/>
          </p:cNvGrpSpPr>
          <p:nvPr/>
        </p:nvGrpSpPr>
        <p:grpSpPr bwMode="auto">
          <a:xfrm flipH="1">
            <a:off x="7297738" y="3728213"/>
            <a:ext cx="1416050" cy="508000"/>
            <a:chOff x="1237" y="2505"/>
            <a:chExt cx="892" cy="320"/>
          </a:xfrm>
        </p:grpSpPr>
        <p:grpSp>
          <p:nvGrpSpPr>
            <p:cNvPr id="37" name="Group 22">
              <a:extLst>
                <a:ext uri="{FF2B5EF4-FFF2-40B4-BE49-F238E27FC236}">
                  <a16:creationId xmlns:a16="http://schemas.microsoft.com/office/drawing/2014/main" id="{4E64E62F-03C9-46F4-AB4F-1B71EA868D7D}"/>
                </a:ext>
              </a:extLst>
            </p:cNvPr>
            <p:cNvGrpSpPr>
              <a:grpSpLocks/>
            </p:cNvGrpSpPr>
            <p:nvPr/>
          </p:nvGrpSpPr>
          <p:grpSpPr bwMode="auto">
            <a:xfrm>
              <a:off x="1804" y="2505"/>
              <a:ext cx="325" cy="320"/>
              <a:chOff x="1804" y="2505"/>
              <a:chExt cx="325" cy="320"/>
            </a:xfrm>
          </p:grpSpPr>
          <p:pic>
            <p:nvPicPr>
              <p:cNvPr id="44" name="Picture 23" descr="Metallic edge Cinnamon Square Small">
                <a:extLst>
                  <a:ext uri="{FF2B5EF4-FFF2-40B4-BE49-F238E27FC236}">
                    <a16:creationId xmlns:a16="http://schemas.microsoft.com/office/drawing/2014/main" id="{5C5E5618-1052-4213-8C5E-7B04737A55E1}"/>
                  </a:ext>
                </a:extLst>
              </p:cNvPr>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45" name="Rectangle 24">
                <a:extLst>
                  <a:ext uri="{FF2B5EF4-FFF2-40B4-BE49-F238E27FC236}">
                    <a16:creationId xmlns:a16="http://schemas.microsoft.com/office/drawing/2014/main" id="{C7F61A9D-03F5-484C-8AE9-6CCF2B35689F}"/>
                  </a:ext>
                </a:extLst>
              </p:cNvPr>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38" name="Group 25">
              <a:extLst>
                <a:ext uri="{FF2B5EF4-FFF2-40B4-BE49-F238E27FC236}">
                  <a16:creationId xmlns:a16="http://schemas.microsoft.com/office/drawing/2014/main" id="{A67A7A54-D9C2-440B-ABAD-6EB8950E6716}"/>
                </a:ext>
              </a:extLst>
            </p:cNvPr>
            <p:cNvGrpSpPr>
              <a:grpSpLocks/>
            </p:cNvGrpSpPr>
            <p:nvPr/>
          </p:nvGrpSpPr>
          <p:grpSpPr bwMode="auto">
            <a:xfrm>
              <a:off x="1519" y="2505"/>
              <a:ext cx="325" cy="320"/>
              <a:chOff x="1519" y="2505"/>
              <a:chExt cx="325" cy="320"/>
            </a:xfrm>
          </p:grpSpPr>
          <p:pic>
            <p:nvPicPr>
              <p:cNvPr id="42" name="Picture 26" descr="Metallic edge Gold Square Small">
                <a:extLst>
                  <a:ext uri="{FF2B5EF4-FFF2-40B4-BE49-F238E27FC236}">
                    <a16:creationId xmlns:a16="http://schemas.microsoft.com/office/drawing/2014/main" id="{FA6E8204-9C6C-4382-8BC8-3475EE921EA5}"/>
                  </a:ext>
                </a:extLst>
              </p:cNvPr>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sp>
            <p:nvSpPr>
              <p:cNvPr id="43" name="Rectangle 27">
                <a:extLst>
                  <a:ext uri="{FF2B5EF4-FFF2-40B4-BE49-F238E27FC236}">
                    <a16:creationId xmlns:a16="http://schemas.microsoft.com/office/drawing/2014/main" id="{D99ECA01-BEC3-44EF-BB56-6418D46DBDEA}"/>
                  </a:ext>
                </a:extLst>
              </p:cNvPr>
              <p:cNvSpPr>
                <a:spLocks noChangeArrowheads="1"/>
              </p:cNvSpPr>
              <p:nvPr/>
            </p:nvSpPr>
            <p:spPr bwMode="auto">
              <a:xfrm>
                <a:off x="1564" y="2537"/>
                <a:ext cx="224"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39" name="Group 28">
              <a:extLst>
                <a:ext uri="{FF2B5EF4-FFF2-40B4-BE49-F238E27FC236}">
                  <a16:creationId xmlns:a16="http://schemas.microsoft.com/office/drawing/2014/main" id="{731A8205-5D2D-45AB-80D6-A4FD6E41826D}"/>
                </a:ext>
              </a:extLst>
            </p:cNvPr>
            <p:cNvGrpSpPr>
              <a:grpSpLocks/>
            </p:cNvGrpSpPr>
            <p:nvPr/>
          </p:nvGrpSpPr>
          <p:grpSpPr bwMode="auto">
            <a:xfrm>
              <a:off x="1237" y="2505"/>
              <a:ext cx="325" cy="320"/>
              <a:chOff x="1237" y="2505"/>
              <a:chExt cx="325" cy="320"/>
            </a:xfrm>
          </p:grpSpPr>
          <p:pic>
            <p:nvPicPr>
              <p:cNvPr id="40" name="Picture 29" descr="Metallic edge Turquoise Square Small">
                <a:extLst>
                  <a:ext uri="{FF2B5EF4-FFF2-40B4-BE49-F238E27FC236}">
                    <a16:creationId xmlns:a16="http://schemas.microsoft.com/office/drawing/2014/main" id="{B21E70A7-AD9E-4C36-B54E-00592F0C435F}"/>
                  </a:ext>
                </a:extLst>
              </p:cNvPr>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41" name="Rectangle 30">
                <a:extLst>
                  <a:ext uri="{FF2B5EF4-FFF2-40B4-BE49-F238E27FC236}">
                    <a16:creationId xmlns:a16="http://schemas.microsoft.com/office/drawing/2014/main" id="{0487AD2B-A9DB-4E19-9C3F-01227F59975B}"/>
                  </a:ext>
                </a:extLst>
              </p:cNvPr>
              <p:cNvSpPr>
                <a:spLocks noChangeArrowheads="1"/>
              </p:cNvSpPr>
              <p:nvPr/>
            </p:nvSpPr>
            <p:spPr bwMode="auto">
              <a:xfrm>
                <a:off x="1287" y="2537"/>
                <a:ext cx="233"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sp>
        <p:nvSpPr>
          <p:cNvPr id="46" name="Text Box 15">
            <a:extLst>
              <a:ext uri="{FF2B5EF4-FFF2-40B4-BE49-F238E27FC236}">
                <a16:creationId xmlns:a16="http://schemas.microsoft.com/office/drawing/2014/main" id="{A62B6202-6E53-49A9-AA5C-4121CD6951AC}"/>
              </a:ext>
            </a:extLst>
          </p:cNvPr>
          <p:cNvSpPr txBox="1">
            <a:spLocks noChangeArrowheads="1"/>
          </p:cNvSpPr>
          <p:nvPr/>
        </p:nvSpPr>
        <p:spPr bwMode="auto">
          <a:xfrm>
            <a:off x="6757988" y="2764600"/>
            <a:ext cx="2540000" cy="400050"/>
          </a:xfrm>
          <a:prstGeom prst="rect">
            <a:avLst/>
          </a:prstGeom>
          <a:noFill/>
          <a:ln w="12700" algn="ctr">
            <a:noFill/>
            <a:miter lim="800000"/>
            <a:headEnd/>
            <a:tailEnd/>
          </a:ln>
          <a:effectLst/>
        </p:spPr>
        <p:txBody>
          <a:bodyPr>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Endpoints</a:t>
            </a:r>
          </a:p>
        </p:txBody>
      </p:sp>
      <p:grpSp>
        <p:nvGrpSpPr>
          <p:cNvPr id="47" name="Group 31">
            <a:extLst>
              <a:ext uri="{FF2B5EF4-FFF2-40B4-BE49-F238E27FC236}">
                <a16:creationId xmlns:a16="http://schemas.microsoft.com/office/drawing/2014/main" id="{7DF8D283-6671-41CF-B648-C7A3B40D78F7}"/>
              </a:ext>
            </a:extLst>
          </p:cNvPr>
          <p:cNvGrpSpPr>
            <a:grpSpLocks/>
          </p:cNvGrpSpPr>
          <p:nvPr/>
        </p:nvGrpSpPr>
        <p:grpSpPr bwMode="auto">
          <a:xfrm flipH="1">
            <a:off x="7297738" y="3128138"/>
            <a:ext cx="1416050" cy="508000"/>
            <a:chOff x="1237" y="2505"/>
            <a:chExt cx="892" cy="320"/>
          </a:xfrm>
        </p:grpSpPr>
        <p:grpSp>
          <p:nvGrpSpPr>
            <p:cNvPr id="48" name="Group 32">
              <a:extLst>
                <a:ext uri="{FF2B5EF4-FFF2-40B4-BE49-F238E27FC236}">
                  <a16:creationId xmlns:a16="http://schemas.microsoft.com/office/drawing/2014/main" id="{737AC242-64AA-431C-9E9D-82F9F24DE6DC}"/>
                </a:ext>
              </a:extLst>
            </p:cNvPr>
            <p:cNvGrpSpPr>
              <a:grpSpLocks/>
            </p:cNvGrpSpPr>
            <p:nvPr/>
          </p:nvGrpSpPr>
          <p:grpSpPr bwMode="auto">
            <a:xfrm>
              <a:off x="1804" y="2505"/>
              <a:ext cx="325" cy="320"/>
              <a:chOff x="1804" y="2505"/>
              <a:chExt cx="325" cy="320"/>
            </a:xfrm>
          </p:grpSpPr>
          <p:pic>
            <p:nvPicPr>
              <p:cNvPr id="55" name="Picture 33" descr="Metallic edge Cinnamon Square Small">
                <a:extLst>
                  <a:ext uri="{FF2B5EF4-FFF2-40B4-BE49-F238E27FC236}">
                    <a16:creationId xmlns:a16="http://schemas.microsoft.com/office/drawing/2014/main" id="{C134C057-5C49-422A-87C7-3DEDDC125A7E}"/>
                  </a:ext>
                </a:extLst>
              </p:cNvPr>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56" name="Rectangle 34">
                <a:extLst>
                  <a:ext uri="{FF2B5EF4-FFF2-40B4-BE49-F238E27FC236}">
                    <a16:creationId xmlns:a16="http://schemas.microsoft.com/office/drawing/2014/main" id="{6EC83CA2-5E74-4DB8-A67E-A1A9BD7BCB70}"/>
                  </a:ext>
                </a:extLst>
              </p:cNvPr>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A</a:t>
                </a:r>
              </a:p>
            </p:txBody>
          </p:sp>
        </p:grpSp>
        <p:grpSp>
          <p:nvGrpSpPr>
            <p:cNvPr id="49" name="Group 35">
              <a:extLst>
                <a:ext uri="{FF2B5EF4-FFF2-40B4-BE49-F238E27FC236}">
                  <a16:creationId xmlns:a16="http://schemas.microsoft.com/office/drawing/2014/main" id="{59AB4EB5-805C-4DEA-9FF0-D3AA60281C7F}"/>
                </a:ext>
              </a:extLst>
            </p:cNvPr>
            <p:cNvGrpSpPr>
              <a:grpSpLocks/>
            </p:cNvGrpSpPr>
            <p:nvPr/>
          </p:nvGrpSpPr>
          <p:grpSpPr bwMode="auto">
            <a:xfrm>
              <a:off x="1519" y="2505"/>
              <a:ext cx="325" cy="320"/>
              <a:chOff x="1519" y="2505"/>
              <a:chExt cx="325" cy="320"/>
            </a:xfrm>
          </p:grpSpPr>
          <p:sp>
            <p:nvSpPr>
              <p:cNvPr id="53" name="Rectangle 37">
                <a:extLst>
                  <a:ext uri="{FF2B5EF4-FFF2-40B4-BE49-F238E27FC236}">
                    <a16:creationId xmlns:a16="http://schemas.microsoft.com/office/drawing/2014/main" id="{D75E6141-9A24-4645-8198-B87CA4919BB4}"/>
                  </a:ext>
                </a:extLst>
              </p:cNvPr>
              <p:cNvSpPr>
                <a:spLocks noChangeArrowheads="1"/>
              </p:cNvSpPr>
              <p:nvPr/>
            </p:nvSpPr>
            <p:spPr bwMode="auto">
              <a:xfrm>
                <a:off x="1564" y="2537"/>
                <a:ext cx="224" cy="252"/>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pic>
            <p:nvPicPr>
              <p:cNvPr id="54" name="Picture 36" descr="Metallic edge Gold Square Small">
                <a:extLst>
                  <a:ext uri="{FF2B5EF4-FFF2-40B4-BE49-F238E27FC236}">
                    <a16:creationId xmlns:a16="http://schemas.microsoft.com/office/drawing/2014/main" id="{11F39918-B7A8-4263-9390-4A9E7FF21C80}"/>
                  </a:ext>
                </a:extLst>
              </p:cNvPr>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grpSp>
        <p:grpSp>
          <p:nvGrpSpPr>
            <p:cNvPr id="50" name="Group 38">
              <a:extLst>
                <a:ext uri="{FF2B5EF4-FFF2-40B4-BE49-F238E27FC236}">
                  <a16:creationId xmlns:a16="http://schemas.microsoft.com/office/drawing/2014/main" id="{B1675356-2574-49AE-A54F-612D4C9DBB39}"/>
                </a:ext>
              </a:extLst>
            </p:cNvPr>
            <p:cNvGrpSpPr>
              <a:grpSpLocks/>
            </p:cNvGrpSpPr>
            <p:nvPr/>
          </p:nvGrpSpPr>
          <p:grpSpPr bwMode="auto">
            <a:xfrm>
              <a:off x="1237" y="2505"/>
              <a:ext cx="325" cy="320"/>
              <a:chOff x="1237" y="2505"/>
              <a:chExt cx="325" cy="320"/>
            </a:xfrm>
          </p:grpSpPr>
          <p:pic>
            <p:nvPicPr>
              <p:cNvPr id="51" name="Picture 39" descr="Metallic edge Turquoise Square Small">
                <a:extLst>
                  <a:ext uri="{FF2B5EF4-FFF2-40B4-BE49-F238E27FC236}">
                    <a16:creationId xmlns:a16="http://schemas.microsoft.com/office/drawing/2014/main" id="{613CA7E6-3A87-46B5-87C9-53FA2A79B707}"/>
                  </a:ext>
                </a:extLst>
              </p:cNvPr>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52" name="Rectangle 40">
                <a:extLst>
                  <a:ext uri="{FF2B5EF4-FFF2-40B4-BE49-F238E27FC236}">
                    <a16:creationId xmlns:a16="http://schemas.microsoft.com/office/drawing/2014/main" id="{BD38B560-6A11-47D3-95D8-FF44A595F2D5}"/>
                  </a:ext>
                </a:extLst>
              </p:cNvPr>
              <p:cNvSpPr>
                <a:spLocks noChangeArrowheads="1"/>
              </p:cNvSpPr>
              <p:nvPr/>
            </p:nvSpPr>
            <p:spPr bwMode="auto">
              <a:xfrm>
                <a:off x="1287" y="2537"/>
                <a:ext cx="233" cy="252"/>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C</a:t>
                </a:r>
              </a:p>
            </p:txBody>
          </p:sp>
        </p:grpSp>
      </p:grpSp>
    </p:spTree>
    <p:extLst>
      <p:ext uri="{BB962C8B-B14F-4D97-AF65-F5344CB8AC3E}">
        <p14:creationId xmlns:p14="http://schemas.microsoft.com/office/powerpoint/2010/main" val="308395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66F5-2C02-4E8B-B3BF-B606BAD5412E}"/>
              </a:ext>
            </a:extLst>
          </p:cNvPr>
          <p:cNvSpPr>
            <a:spLocks noGrp="1"/>
          </p:cNvSpPr>
          <p:nvPr>
            <p:ph type="title"/>
          </p:nvPr>
        </p:nvSpPr>
        <p:spPr/>
        <p:txBody>
          <a:bodyPr/>
          <a:lstStyle/>
          <a:p>
            <a:r>
              <a:rPr lang="en-US" sz="4800" dirty="0"/>
              <a:t>WCF Architecture: Messaging Runtime</a:t>
            </a:r>
            <a:endParaRPr lang="en-US" dirty="0"/>
          </a:p>
        </p:txBody>
      </p:sp>
      <p:sp>
        <p:nvSpPr>
          <p:cNvPr id="46" name="Rectangle 60">
            <a:extLst>
              <a:ext uri="{FF2B5EF4-FFF2-40B4-BE49-F238E27FC236}">
                <a16:creationId xmlns:a16="http://schemas.microsoft.com/office/drawing/2014/main" id="{7374F182-52FD-463F-9135-E263E8448F9B}"/>
              </a:ext>
            </a:extLst>
          </p:cNvPr>
          <p:cNvSpPr>
            <a:spLocks noChangeArrowheads="1"/>
          </p:cNvSpPr>
          <p:nvPr/>
        </p:nvSpPr>
        <p:spPr bwMode="auto">
          <a:xfrm>
            <a:off x="1524000" y="5815013"/>
            <a:ext cx="9144000" cy="552450"/>
          </a:xfrm>
          <a:prstGeom prst="rect">
            <a:avLst/>
          </a:prstGeom>
          <a:gradFill rotWithShape="0">
            <a:gsLst>
              <a:gs pos="0">
                <a:schemeClr val="tx1">
                  <a:alpha val="50000"/>
                </a:schemeClr>
              </a:gs>
              <a:gs pos="100000">
                <a:schemeClr val="hlink">
                  <a:alpha val="70000"/>
                </a:schemeClr>
              </a:gs>
            </a:gsLst>
            <a:lin ang="18900000" scaled="1"/>
          </a:gradFill>
          <a:ln w="12700" algn="ctr">
            <a:noFill/>
            <a:miter lim="800000"/>
            <a:headEnd/>
            <a:tailEnd/>
          </a:ln>
        </p:spPr>
        <p:txBody>
          <a:bodyPr wrap="none" anchor="ctr"/>
          <a:lstStyle/>
          <a:p>
            <a:endParaRPr lang="en-US"/>
          </a:p>
        </p:txBody>
      </p:sp>
      <p:sp>
        <p:nvSpPr>
          <p:cNvPr id="47" name="Rectangle 61">
            <a:extLst>
              <a:ext uri="{FF2B5EF4-FFF2-40B4-BE49-F238E27FC236}">
                <a16:creationId xmlns:a16="http://schemas.microsoft.com/office/drawing/2014/main" id="{34E5CE69-FBCC-455B-AB21-D713A6321F9B}"/>
              </a:ext>
            </a:extLst>
          </p:cNvPr>
          <p:cNvSpPr>
            <a:spLocks noChangeArrowheads="1"/>
          </p:cNvSpPr>
          <p:nvPr/>
        </p:nvSpPr>
        <p:spPr bwMode="auto">
          <a:xfrm>
            <a:off x="1524000" y="3627438"/>
            <a:ext cx="9144000" cy="2190750"/>
          </a:xfrm>
          <a:prstGeom prst="rect">
            <a:avLst/>
          </a:prstGeom>
          <a:gradFill rotWithShape="0">
            <a:gsLst>
              <a:gs pos="0">
                <a:schemeClr val="tx1">
                  <a:alpha val="50000"/>
                </a:schemeClr>
              </a:gs>
              <a:gs pos="100000">
                <a:schemeClr val="accent1">
                  <a:alpha val="70000"/>
                </a:schemeClr>
              </a:gs>
            </a:gsLst>
            <a:lin ang="18900000" scaled="1"/>
          </a:gradFill>
          <a:ln w="12700" algn="ctr">
            <a:noFill/>
            <a:miter lim="800000"/>
            <a:headEnd/>
            <a:tailEnd/>
          </a:ln>
        </p:spPr>
        <p:txBody>
          <a:bodyPr wrap="none" anchor="ctr"/>
          <a:lstStyle/>
          <a:p>
            <a:endParaRPr lang="en-US"/>
          </a:p>
        </p:txBody>
      </p:sp>
      <p:sp>
        <p:nvSpPr>
          <p:cNvPr id="48" name="Rectangle 62">
            <a:extLst>
              <a:ext uri="{FF2B5EF4-FFF2-40B4-BE49-F238E27FC236}">
                <a16:creationId xmlns:a16="http://schemas.microsoft.com/office/drawing/2014/main" id="{A3383B4A-79DD-4E45-BC43-B9873E7551A8}"/>
              </a:ext>
            </a:extLst>
          </p:cNvPr>
          <p:cNvSpPr>
            <a:spLocks noChangeArrowheads="1"/>
          </p:cNvSpPr>
          <p:nvPr/>
        </p:nvSpPr>
        <p:spPr bwMode="auto">
          <a:xfrm>
            <a:off x="1524000" y="1725614"/>
            <a:ext cx="9144000" cy="1908175"/>
          </a:xfrm>
          <a:prstGeom prst="rect">
            <a:avLst/>
          </a:prstGeom>
          <a:gradFill rotWithShape="0">
            <a:gsLst>
              <a:gs pos="0">
                <a:schemeClr val="tx1">
                  <a:alpha val="50000"/>
                </a:schemeClr>
              </a:gs>
              <a:gs pos="100000">
                <a:schemeClr val="accent2">
                  <a:alpha val="70000"/>
                </a:schemeClr>
              </a:gs>
            </a:gsLst>
            <a:lin ang="18900000" scaled="1"/>
          </a:gradFill>
          <a:ln w="12700" algn="ctr">
            <a:noFill/>
            <a:miter lim="800000"/>
            <a:headEnd/>
            <a:tailEnd/>
          </a:ln>
        </p:spPr>
        <p:txBody>
          <a:bodyPr wrap="none" anchor="ctr"/>
          <a:lstStyle/>
          <a:p>
            <a:endParaRPr lang="en-US"/>
          </a:p>
        </p:txBody>
      </p:sp>
      <p:cxnSp>
        <p:nvCxnSpPr>
          <p:cNvPr id="49" name="AutoShape 63">
            <a:extLst>
              <a:ext uri="{FF2B5EF4-FFF2-40B4-BE49-F238E27FC236}">
                <a16:creationId xmlns:a16="http://schemas.microsoft.com/office/drawing/2014/main" id="{FB0C99E8-B1A0-448E-9806-97011181C51E}"/>
              </a:ext>
            </a:extLst>
          </p:cNvPr>
          <p:cNvCxnSpPr>
            <a:cxnSpLocks noChangeShapeType="1"/>
          </p:cNvCxnSpPr>
          <p:nvPr/>
        </p:nvCxnSpPr>
        <p:spPr bwMode="auto">
          <a:xfrm rot="5400000">
            <a:off x="3349625" y="3551238"/>
            <a:ext cx="317500" cy="0"/>
          </a:xfrm>
          <a:prstGeom prst="straightConnector1">
            <a:avLst/>
          </a:prstGeom>
          <a:noFill/>
          <a:ln w="50800">
            <a:solidFill>
              <a:srgbClr val="F7E993"/>
            </a:solidFill>
            <a:round/>
            <a:headEnd/>
            <a:tailEnd/>
          </a:ln>
        </p:spPr>
      </p:cxnSp>
      <p:cxnSp>
        <p:nvCxnSpPr>
          <p:cNvPr id="50" name="AutoShape 64">
            <a:extLst>
              <a:ext uri="{FF2B5EF4-FFF2-40B4-BE49-F238E27FC236}">
                <a16:creationId xmlns:a16="http://schemas.microsoft.com/office/drawing/2014/main" id="{022BB2FE-E7BF-40A5-9016-C00913575D9F}"/>
              </a:ext>
            </a:extLst>
          </p:cNvPr>
          <p:cNvCxnSpPr>
            <a:cxnSpLocks noChangeShapeType="1"/>
          </p:cNvCxnSpPr>
          <p:nvPr/>
        </p:nvCxnSpPr>
        <p:spPr bwMode="auto">
          <a:xfrm rot="5400000">
            <a:off x="3344863" y="4446588"/>
            <a:ext cx="327025" cy="0"/>
          </a:xfrm>
          <a:prstGeom prst="straightConnector1">
            <a:avLst/>
          </a:prstGeom>
          <a:noFill/>
          <a:ln w="50800">
            <a:solidFill>
              <a:srgbClr val="F7E993"/>
            </a:solidFill>
            <a:round/>
            <a:headEnd/>
            <a:tailEnd/>
          </a:ln>
        </p:spPr>
      </p:cxnSp>
      <p:cxnSp>
        <p:nvCxnSpPr>
          <p:cNvPr id="51" name="AutoShape 65">
            <a:extLst>
              <a:ext uri="{FF2B5EF4-FFF2-40B4-BE49-F238E27FC236}">
                <a16:creationId xmlns:a16="http://schemas.microsoft.com/office/drawing/2014/main" id="{DD90ECAF-90CB-4F79-8289-B3133FCBA99E}"/>
              </a:ext>
            </a:extLst>
          </p:cNvPr>
          <p:cNvCxnSpPr>
            <a:cxnSpLocks noChangeShapeType="1"/>
          </p:cNvCxnSpPr>
          <p:nvPr/>
        </p:nvCxnSpPr>
        <p:spPr bwMode="auto">
          <a:xfrm rot="5400000">
            <a:off x="3340100" y="5351463"/>
            <a:ext cx="336550" cy="0"/>
          </a:xfrm>
          <a:prstGeom prst="straightConnector1">
            <a:avLst/>
          </a:prstGeom>
          <a:noFill/>
          <a:ln w="50800">
            <a:solidFill>
              <a:srgbClr val="F7E993"/>
            </a:solidFill>
            <a:round/>
            <a:headEnd/>
            <a:tailEnd/>
          </a:ln>
        </p:spPr>
      </p:cxnSp>
      <p:cxnSp>
        <p:nvCxnSpPr>
          <p:cNvPr id="52" name="AutoShape 66">
            <a:extLst>
              <a:ext uri="{FF2B5EF4-FFF2-40B4-BE49-F238E27FC236}">
                <a16:creationId xmlns:a16="http://schemas.microsoft.com/office/drawing/2014/main" id="{7A1ACC3C-C0F3-4AC8-8B58-219CECD1AE1D}"/>
              </a:ext>
            </a:extLst>
          </p:cNvPr>
          <p:cNvCxnSpPr>
            <a:cxnSpLocks noChangeShapeType="1"/>
          </p:cNvCxnSpPr>
          <p:nvPr/>
        </p:nvCxnSpPr>
        <p:spPr bwMode="auto">
          <a:xfrm rot="5400000">
            <a:off x="7504113" y="3529013"/>
            <a:ext cx="317500" cy="0"/>
          </a:xfrm>
          <a:prstGeom prst="straightConnector1">
            <a:avLst/>
          </a:prstGeom>
          <a:noFill/>
          <a:ln w="50800">
            <a:solidFill>
              <a:srgbClr val="F7E993"/>
            </a:solidFill>
            <a:round/>
            <a:headEnd/>
            <a:tailEnd/>
          </a:ln>
        </p:spPr>
      </p:cxnSp>
      <p:cxnSp>
        <p:nvCxnSpPr>
          <p:cNvPr id="53" name="AutoShape 67">
            <a:extLst>
              <a:ext uri="{FF2B5EF4-FFF2-40B4-BE49-F238E27FC236}">
                <a16:creationId xmlns:a16="http://schemas.microsoft.com/office/drawing/2014/main" id="{BEDF0705-7B69-4C35-99DD-21551ED7FDD4}"/>
              </a:ext>
            </a:extLst>
          </p:cNvPr>
          <p:cNvCxnSpPr>
            <a:cxnSpLocks noChangeShapeType="1"/>
          </p:cNvCxnSpPr>
          <p:nvPr/>
        </p:nvCxnSpPr>
        <p:spPr bwMode="auto">
          <a:xfrm rot="5400000">
            <a:off x="7510463" y="4435476"/>
            <a:ext cx="327025" cy="0"/>
          </a:xfrm>
          <a:prstGeom prst="straightConnector1">
            <a:avLst/>
          </a:prstGeom>
          <a:noFill/>
          <a:ln w="50800">
            <a:solidFill>
              <a:srgbClr val="F7E993"/>
            </a:solidFill>
            <a:round/>
            <a:headEnd/>
            <a:tailEnd/>
          </a:ln>
        </p:spPr>
      </p:cxnSp>
      <p:cxnSp>
        <p:nvCxnSpPr>
          <p:cNvPr id="54" name="AutoShape 68">
            <a:extLst>
              <a:ext uri="{FF2B5EF4-FFF2-40B4-BE49-F238E27FC236}">
                <a16:creationId xmlns:a16="http://schemas.microsoft.com/office/drawing/2014/main" id="{20520B7D-E2FA-46B7-8BC0-C7D0E799CE28}"/>
              </a:ext>
            </a:extLst>
          </p:cNvPr>
          <p:cNvCxnSpPr>
            <a:cxnSpLocks noChangeShapeType="1"/>
          </p:cNvCxnSpPr>
          <p:nvPr/>
        </p:nvCxnSpPr>
        <p:spPr bwMode="auto">
          <a:xfrm rot="5400000">
            <a:off x="7505700" y="5340350"/>
            <a:ext cx="336550" cy="0"/>
          </a:xfrm>
          <a:prstGeom prst="straightConnector1">
            <a:avLst/>
          </a:prstGeom>
          <a:noFill/>
          <a:ln w="50800">
            <a:solidFill>
              <a:srgbClr val="F7E993"/>
            </a:solidFill>
            <a:round/>
            <a:headEnd/>
            <a:tailEnd/>
          </a:ln>
        </p:spPr>
      </p:cxnSp>
      <p:graphicFrame>
        <p:nvGraphicFramePr>
          <p:cNvPr id="55" name="Object 69">
            <a:extLst>
              <a:ext uri="{FF2B5EF4-FFF2-40B4-BE49-F238E27FC236}">
                <a16:creationId xmlns:a16="http://schemas.microsoft.com/office/drawing/2014/main" id="{1BFC1C0E-6DA4-4D12-99F7-3471AD822D1C}"/>
              </a:ext>
            </a:extLst>
          </p:cNvPr>
          <p:cNvGraphicFramePr>
            <a:graphicFrameLocks noChangeAspect="1"/>
          </p:cNvGraphicFramePr>
          <p:nvPr/>
        </p:nvGraphicFramePr>
        <p:xfrm>
          <a:off x="5692775" y="5202239"/>
          <a:ext cx="901700" cy="593725"/>
        </p:xfrm>
        <a:graphic>
          <a:graphicData uri="http://schemas.openxmlformats.org/presentationml/2006/ole">
            <mc:AlternateContent xmlns:mc="http://schemas.openxmlformats.org/markup-compatibility/2006">
              <mc:Choice xmlns:v="urn:schemas-microsoft-com:vml" Requires="v">
                <p:oleObj spid="_x0000_s1026" name="Visio" r:id="rId3" imgW="1367790" imgH="1041559" progId="">
                  <p:embed/>
                </p:oleObj>
              </mc:Choice>
              <mc:Fallback>
                <p:oleObj name="Visio" r:id="rId3" imgW="1367790" imgH="1041559" progId="">
                  <p:embed/>
                  <p:pic>
                    <p:nvPicPr>
                      <p:cNvPr id="1026"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2775" y="5202239"/>
                        <a:ext cx="901700" cy="593725"/>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27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 name="Group 71">
            <a:extLst>
              <a:ext uri="{FF2B5EF4-FFF2-40B4-BE49-F238E27FC236}">
                <a16:creationId xmlns:a16="http://schemas.microsoft.com/office/drawing/2014/main" id="{7CE90D19-0DFD-4C41-9B7B-59D99F4C7104}"/>
              </a:ext>
            </a:extLst>
          </p:cNvPr>
          <p:cNvGrpSpPr>
            <a:grpSpLocks/>
          </p:cNvGrpSpPr>
          <p:nvPr/>
        </p:nvGrpSpPr>
        <p:grpSpPr bwMode="auto">
          <a:xfrm>
            <a:off x="2620963" y="5451475"/>
            <a:ext cx="1752600" cy="717550"/>
            <a:chOff x="691" y="3434"/>
            <a:chExt cx="1104" cy="452"/>
          </a:xfrm>
        </p:grpSpPr>
        <p:pic>
          <p:nvPicPr>
            <p:cNvPr id="57" name="Picture 72" descr="TransparentRoundedRectangle-Green">
              <a:extLst>
                <a:ext uri="{FF2B5EF4-FFF2-40B4-BE49-F238E27FC236}">
                  <a16:creationId xmlns:a16="http://schemas.microsoft.com/office/drawing/2014/main" id="{E4FE52F7-A5C9-40C9-9745-42E163CE279A}"/>
                </a:ext>
              </a:extLst>
            </p:cNvPr>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58" name="Rectangle 73">
              <a:extLst>
                <a:ext uri="{FF2B5EF4-FFF2-40B4-BE49-F238E27FC236}">
                  <a16:creationId xmlns:a16="http://schemas.microsoft.com/office/drawing/2014/main" id="{79B28D0B-1AB9-4B69-80C4-4C6F04265E75}"/>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59" name="Group 74">
            <a:extLst>
              <a:ext uri="{FF2B5EF4-FFF2-40B4-BE49-F238E27FC236}">
                <a16:creationId xmlns:a16="http://schemas.microsoft.com/office/drawing/2014/main" id="{32CD8700-FCAE-4FA5-B316-6B5F888FE653}"/>
              </a:ext>
            </a:extLst>
          </p:cNvPr>
          <p:cNvGrpSpPr>
            <a:grpSpLocks/>
          </p:cNvGrpSpPr>
          <p:nvPr/>
        </p:nvGrpSpPr>
        <p:grpSpPr bwMode="auto">
          <a:xfrm>
            <a:off x="2636838" y="4543425"/>
            <a:ext cx="1752600" cy="717550"/>
            <a:chOff x="691" y="3434"/>
            <a:chExt cx="1104" cy="452"/>
          </a:xfrm>
        </p:grpSpPr>
        <p:pic>
          <p:nvPicPr>
            <p:cNvPr id="60" name="Picture 75" descr="TransparentRoundedRectangle-Green">
              <a:extLst>
                <a:ext uri="{FF2B5EF4-FFF2-40B4-BE49-F238E27FC236}">
                  <a16:creationId xmlns:a16="http://schemas.microsoft.com/office/drawing/2014/main" id="{404EBF55-1770-44EE-A0D1-BF32B69EAAD0}"/>
                </a:ext>
              </a:extLst>
            </p:cNvPr>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61" name="Rectangle 76">
              <a:extLst>
                <a:ext uri="{FF2B5EF4-FFF2-40B4-BE49-F238E27FC236}">
                  <a16:creationId xmlns:a16="http://schemas.microsoft.com/office/drawing/2014/main" id="{EC58D6C1-2C49-44AA-92C1-12F5CE139F19}"/>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62" name="Group 77">
            <a:extLst>
              <a:ext uri="{FF2B5EF4-FFF2-40B4-BE49-F238E27FC236}">
                <a16:creationId xmlns:a16="http://schemas.microsoft.com/office/drawing/2014/main" id="{7C78CFBE-9488-43E3-9FCF-F650A487FBF6}"/>
              </a:ext>
            </a:extLst>
          </p:cNvPr>
          <p:cNvGrpSpPr>
            <a:grpSpLocks/>
          </p:cNvGrpSpPr>
          <p:nvPr/>
        </p:nvGrpSpPr>
        <p:grpSpPr bwMode="auto">
          <a:xfrm>
            <a:off x="2627313" y="3651250"/>
            <a:ext cx="1752600" cy="717550"/>
            <a:chOff x="691" y="3434"/>
            <a:chExt cx="1104" cy="452"/>
          </a:xfrm>
        </p:grpSpPr>
        <p:pic>
          <p:nvPicPr>
            <p:cNvPr id="63" name="Picture 78" descr="TransparentRoundedRectangle-Green">
              <a:extLst>
                <a:ext uri="{FF2B5EF4-FFF2-40B4-BE49-F238E27FC236}">
                  <a16:creationId xmlns:a16="http://schemas.microsoft.com/office/drawing/2014/main" id="{8198750F-EE58-4AFB-AB6A-9FE05C7FABB9}"/>
                </a:ext>
              </a:extLst>
            </p:cNvPr>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64" name="Rectangle 79">
              <a:extLst>
                <a:ext uri="{FF2B5EF4-FFF2-40B4-BE49-F238E27FC236}">
                  <a16:creationId xmlns:a16="http://schemas.microsoft.com/office/drawing/2014/main" id="{C76D313E-DC66-4DA8-8FC1-AB3624C218F6}"/>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grpSp>
        <p:nvGrpSpPr>
          <p:cNvPr id="65" name="Group 80">
            <a:extLst>
              <a:ext uri="{FF2B5EF4-FFF2-40B4-BE49-F238E27FC236}">
                <a16:creationId xmlns:a16="http://schemas.microsoft.com/office/drawing/2014/main" id="{28C7EBF2-DA61-488D-95D1-CB073C6DFB75}"/>
              </a:ext>
            </a:extLst>
          </p:cNvPr>
          <p:cNvGrpSpPr>
            <a:grpSpLocks/>
          </p:cNvGrpSpPr>
          <p:nvPr/>
        </p:nvGrpSpPr>
        <p:grpSpPr bwMode="auto">
          <a:xfrm>
            <a:off x="6804025" y="5432425"/>
            <a:ext cx="1752600" cy="717550"/>
            <a:chOff x="691" y="3434"/>
            <a:chExt cx="1104" cy="452"/>
          </a:xfrm>
        </p:grpSpPr>
        <p:pic>
          <p:nvPicPr>
            <p:cNvPr id="66" name="Picture 81" descr="TransparentRoundedRectangle-Green">
              <a:extLst>
                <a:ext uri="{FF2B5EF4-FFF2-40B4-BE49-F238E27FC236}">
                  <a16:creationId xmlns:a16="http://schemas.microsoft.com/office/drawing/2014/main" id="{6FEAD340-9584-4BA4-8D2E-E991C0AE9848}"/>
                </a:ext>
              </a:extLst>
            </p:cNvPr>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67" name="Rectangle 82">
              <a:extLst>
                <a:ext uri="{FF2B5EF4-FFF2-40B4-BE49-F238E27FC236}">
                  <a16:creationId xmlns:a16="http://schemas.microsoft.com/office/drawing/2014/main" id="{55FCCD7C-500D-44D0-9841-E0A025A88AEC}"/>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68" name="Group 83">
            <a:extLst>
              <a:ext uri="{FF2B5EF4-FFF2-40B4-BE49-F238E27FC236}">
                <a16:creationId xmlns:a16="http://schemas.microsoft.com/office/drawing/2014/main" id="{44C28FA1-6FA6-4BDA-BB69-AE50E5D069C6}"/>
              </a:ext>
            </a:extLst>
          </p:cNvPr>
          <p:cNvGrpSpPr>
            <a:grpSpLocks/>
          </p:cNvGrpSpPr>
          <p:nvPr/>
        </p:nvGrpSpPr>
        <p:grpSpPr bwMode="auto">
          <a:xfrm>
            <a:off x="6819900" y="4524375"/>
            <a:ext cx="1752600" cy="717550"/>
            <a:chOff x="691" y="3434"/>
            <a:chExt cx="1104" cy="452"/>
          </a:xfrm>
        </p:grpSpPr>
        <p:pic>
          <p:nvPicPr>
            <p:cNvPr id="69" name="Picture 84" descr="TransparentRoundedRectangle-Green">
              <a:extLst>
                <a:ext uri="{FF2B5EF4-FFF2-40B4-BE49-F238E27FC236}">
                  <a16:creationId xmlns:a16="http://schemas.microsoft.com/office/drawing/2014/main" id="{4371FE1C-0A5D-4FAF-8D1A-C142340BE10C}"/>
                </a:ext>
              </a:extLst>
            </p:cNvPr>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70" name="Rectangle 85">
              <a:extLst>
                <a:ext uri="{FF2B5EF4-FFF2-40B4-BE49-F238E27FC236}">
                  <a16:creationId xmlns:a16="http://schemas.microsoft.com/office/drawing/2014/main" id="{1D667568-341D-473D-BA0F-57DE13988FCD}"/>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71" name="Group 86">
            <a:extLst>
              <a:ext uri="{FF2B5EF4-FFF2-40B4-BE49-F238E27FC236}">
                <a16:creationId xmlns:a16="http://schemas.microsoft.com/office/drawing/2014/main" id="{8D5C147A-3C91-4865-ACF0-81EBC742900E}"/>
              </a:ext>
            </a:extLst>
          </p:cNvPr>
          <p:cNvGrpSpPr>
            <a:grpSpLocks/>
          </p:cNvGrpSpPr>
          <p:nvPr/>
        </p:nvGrpSpPr>
        <p:grpSpPr bwMode="auto">
          <a:xfrm>
            <a:off x="6810375" y="3632200"/>
            <a:ext cx="1752600" cy="717550"/>
            <a:chOff x="691" y="3434"/>
            <a:chExt cx="1104" cy="452"/>
          </a:xfrm>
        </p:grpSpPr>
        <p:pic>
          <p:nvPicPr>
            <p:cNvPr id="72" name="Picture 87" descr="TransparentRoundedRectangle-Green">
              <a:extLst>
                <a:ext uri="{FF2B5EF4-FFF2-40B4-BE49-F238E27FC236}">
                  <a16:creationId xmlns:a16="http://schemas.microsoft.com/office/drawing/2014/main" id="{0938E20D-5861-4D1E-A636-E0D910C959EE}"/>
                </a:ext>
              </a:extLst>
            </p:cNvPr>
            <p:cNvPicPr>
              <a:picLocks noChangeArrowheads="1"/>
            </p:cNvPicPr>
            <p:nvPr/>
          </p:nvPicPr>
          <p:blipFill>
            <a:blip r:embed="rId5"/>
            <a:srcRect/>
            <a:stretch>
              <a:fillRect/>
            </a:stretch>
          </p:blipFill>
          <p:spPr bwMode="auto">
            <a:xfrm>
              <a:off x="691" y="3434"/>
              <a:ext cx="1104" cy="452"/>
            </a:xfrm>
            <a:prstGeom prst="rect">
              <a:avLst/>
            </a:prstGeom>
            <a:noFill/>
            <a:ln w="9525">
              <a:noFill/>
              <a:miter lim="800000"/>
              <a:headEnd/>
              <a:tailEnd/>
            </a:ln>
          </p:spPr>
        </p:pic>
        <p:sp>
          <p:nvSpPr>
            <p:cNvPr id="73" name="Rectangle 88">
              <a:extLst>
                <a:ext uri="{FF2B5EF4-FFF2-40B4-BE49-F238E27FC236}">
                  <a16:creationId xmlns:a16="http://schemas.microsoft.com/office/drawing/2014/main" id="{2027F5D5-E28D-495E-9A05-7DADA75FDAA4}"/>
                </a:ext>
              </a:extLst>
            </p:cNvPr>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pic>
        <p:nvPicPr>
          <p:cNvPr id="74" name="Picture 89" descr="silver edge - sapphire square">
            <a:extLst>
              <a:ext uri="{FF2B5EF4-FFF2-40B4-BE49-F238E27FC236}">
                <a16:creationId xmlns:a16="http://schemas.microsoft.com/office/drawing/2014/main" id="{83C2A083-0524-4402-B8F9-89B457F6A776}"/>
              </a:ext>
            </a:extLst>
          </p:cNvPr>
          <p:cNvPicPr>
            <a:picLocks noChangeArrowheads="1"/>
          </p:cNvPicPr>
          <p:nvPr/>
        </p:nvPicPr>
        <p:blipFill>
          <a:blip r:embed="rId6"/>
          <a:srcRect/>
          <a:stretch>
            <a:fillRect/>
          </a:stretch>
        </p:blipFill>
        <p:spPr bwMode="auto">
          <a:xfrm>
            <a:off x="2465388" y="1952625"/>
            <a:ext cx="2057400" cy="1525588"/>
          </a:xfrm>
          <a:prstGeom prst="rect">
            <a:avLst/>
          </a:prstGeom>
          <a:noFill/>
          <a:ln w="9525">
            <a:noFill/>
            <a:miter lim="800000"/>
            <a:headEnd/>
            <a:tailEnd/>
          </a:ln>
        </p:spPr>
      </p:pic>
      <p:sp>
        <p:nvSpPr>
          <p:cNvPr id="75" name="Text Box 90">
            <a:extLst>
              <a:ext uri="{FF2B5EF4-FFF2-40B4-BE49-F238E27FC236}">
                <a16:creationId xmlns:a16="http://schemas.microsoft.com/office/drawing/2014/main" id="{B3887EEC-882C-46AD-9CA6-2BD14C0055C5}"/>
              </a:ext>
            </a:extLst>
          </p:cNvPr>
          <p:cNvSpPr txBox="1">
            <a:spLocks noChangeArrowheads="1"/>
          </p:cNvSpPr>
          <p:nvPr/>
        </p:nvSpPr>
        <p:spPr bwMode="auto">
          <a:xfrm>
            <a:off x="2917826" y="2454276"/>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cxnSp>
        <p:nvCxnSpPr>
          <p:cNvPr id="76" name="AutoShape 91">
            <a:extLst>
              <a:ext uri="{FF2B5EF4-FFF2-40B4-BE49-F238E27FC236}">
                <a16:creationId xmlns:a16="http://schemas.microsoft.com/office/drawing/2014/main" id="{36A1951C-D200-4D9D-8037-33AA13BB43EF}"/>
              </a:ext>
            </a:extLst>
          </p:cNvPr>
          <p:cNvCxnSpPr>
            <a:cxnSpLocks noChangeShapeType="1"/>
          </p:cNvCxnSpPr>
          <p:nvPr/>
        </p:nvCxnSpPr>
        <p:spPr bwMode="auto">
          <a:xfrm rot="5400000">
            <a:off x="7512050" y="2714625"/>
            <a:ext cx="317500" cy="0"/>
          </a:xfrm>
          <a:prstGeom prst="straightConnector1">
            <a:avLst/>
          </a:prstGeom>
          <a:noFill/>
          <a:ln w="50800">
            <a:solidFill>
              <a:srgbClr val="F7E993"/>
            </a:solidFill>
            <a:round/>
            <a:headEnd/>
            <a:tailEnd/>
          </a:ln>
        </p:spPr>
      </p:cxnSp>
      <p:pic>
        <p:nvPicPr>
          <p:cNvPr id="77" name="Picture 92" descr="silver edge - rose square">
            <a:extLst>
              <a:ext uri="{FF2B5EF4-FFF2-40B4-BE49-F238E27FC236}">
                <a16:creationId xmlns:a16="http://schemas.microsoft.com/office/drawing/2014/main" id="{93826287-9C1E-4864-88BD-EA3D4565D876}"/>
              </a:ext>
            </a:extLst>
          </p:cNvPr>
          <p:cNvPicPr>
            <a:picLocks noChangeAspect="1" noChangeArrowheads="1"/>
          </p:cNvPicPr>
          <p:nvPr/>
        </p:nvPicPr>
        <p:blipFill>
          <a:blip r:embed="rId7"/>
          <a:srcRect/>
          <a:stretch>
            <a:fillRect/>
          </a:stretch>
        </p:blipFill>
        <p:spPr bwMode="auto">
          <a:xfrm>
            <a:off x="6511926" y="2741613"/>
            <a:ext cx="2373313" cy="665162"/>
          </a:xfrm>
          <a:prstGeom prst="rect">
            <a:avLst/>
          </a:prstGeom>
          <a:noFill/>
          <a:ln w="9525">
            <a:noFill/>
            <a:miter lim="800000"/>
            <a:headEnd/>
            <a:tailEnd/>
          </a:ln>
        </p:spPr>
      </p:pic>
      <p:sp>
        <p:nvSpPr>
          <p:cNvPr id="78" name="Text Box 93">
            <a:extLst>
              <a:ext uri="{FF2B5EF4-FFF2-40B4-BE49-F238E27FC236}">
                <a16:creationId xmlns:a16="http://schemas.microsoft.com/office/drawing/2014/main" id="{6FC63CF3-3AB3-4569-A546-74DD544ACDB7}"/>
              </a:ext>
            </a:extLst>
          </p:cNvPr>
          <p:cNvSpPr txBox="1">
            <a:spLocks noChangeArrowheads="1"/>
          </p:cNvSpPr>
          <p:nvPr/>
        </p:nvSpPr>
        <p:spPr bwMode="auto">
          <a:xfrm>
            <a:off x="6835775" y="2859088"/>
            <a:ext cx="1652588" cy="457200"/>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Dispatcher</a:t>
            </a:r>
          </a:p>
        </p:txBody>
      </p:sp>
      <p:pic>
        <p:nvPicPr>
          <p:cNvPr id="79" name="Picture 94" descr="silver edge - rose square">
            <a:extLst>
              <a:ext uri="{FF2B5EF4-FFF2-40B4-BE49-F238E27FC236}">
                <a16:creationId xmlns:a16="http://schemas.microsoft.com/office/drawing/2014/main" id="{51A3A51C-07AF-4392-BEC6-790223B75935}"/>
              </a:ext>
            </a:extLst>
          </p:cNvPr>
          <p:cNvPicPr>
            <a:picLocks noChangeAspect="1" noChangeArrowheads="1"/>
          </p:cNvPicPr>
          <p:nvPr/>
        </p:nvPicPr>
        <p:blipFill>
          <a:blip r:embed="rId7"/>
          <a:srcRect/>
          <a:stretch>
            <a:fillRect/>
          </a:stretch>
        </p:blipFill>
        <p:spPr bwMode="auto">
          <a:xfrm>
            <a:off x="6508751" y="2049463"/>
            <a:ext cx="2373313" cy="665162"/>
          </a:xfrm>
          <a:prstGeom prst="rect">
            <a:avLst/>
          </a:prstGeom>
          <a:noFill/>
          <a:ln w="9525">
            <a:noFill/>
            <a:miter lim="800000"/>
            <a:headEnd/>
            <a:tailEnd/>
          </a:ln>
        </p:spPr>
      </p:pic>
      <p:sp>
        <p:nvSpPr>
          <p:cNvPr id="80" name="Text Box 95">
            <a:extLst>
              <a:ext uri="{FF2B5EF4-FFF2-40B4-BE49-F238E27FC236}">
                <a16:creationId xmlns:a16="http://schemas.microsoft.com/office/drawing/2014/main" id="{6D577EAF-B5D0-423E-B800-CF3D84027314}"/>
              </a:ext>
            </a:extLst>
          </p:cNvPr>
          <p:cNvSpPr txBox="1">
            <a:spLocks noChangeArrowheads="1"/>
          </p:cNvSpPr>
          <p:nvPr/>
        </p:nvSpPr>
        <p:spPr bwMode="auto">
          <a:xfrm>
            <a:off x="7055975" y="2166939"/>
            <a:ext cx="1212191" cy="461665"/>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Service</a:t>
            </a:r>
          </a:p>
        </p:txBody>
      </p:sp>
      <p:sp>
        <p:nvSpPr>
          <p:cNvPr id="81" name="Line 96">
            <a:extLst>
              <a:ext uri="{FF2B5EF4-FFF2-40B4-BE49-F238E27FC236}">
                <a16:creationId xmlns:a16="http://schemas.microsoft.com/office/drawing/2014/main" id="{C2FB72CF-4D0A-417B-8703-28CA3BA1E0BB}"/>
              </a:ext>
            </a:extLst>
          </p:cNvPr>
          <p:cNvSpPr>
            <a:spLocks noChangeShapeType="1"/>
          </p:cNvSpPr>
          <p:nvPr/>
        </p:nvSpPr>
        <p:spPr bwMode="auto">
          <a:xfrm>
            <a:off x="4311651" y="5802313"/>
            <a:ext cx="2506663" cy="0"/>
          </a:xfrm>
          <a:prstGeom prst="line">
            <a:avLst/>
          </a:prstGeom>
          <a:noFill/>
          <a:ln w="38100">
            <a:solidFill>
              <a:srgbClr val="FFFF99"/>
            </a:solidFill>
            <a:round/>
            <a:headEnd/>
            <a:tailEnd/>
          </a:ln>
        </p:spPr>
        <p:txBody>
          <a:bodyPr wrap="none" anchor="ctr"/>
          <a:lstStyle/>
          <a:p>
            <a:endParaRPr lang="en-US"/>
          </a:p>
        </p:txBody>
      </p:sp>
      <p:sp>
        <p:nvSpPr>
          <p:cNvPr id="82" name="AutoShape 97">
            <a:extLst>
              <a:ext uri="{FF2B5EF4-FFF2-40B4-BE49-F238E27FC236}">
                <a16:creationId xmlns:a16="http://schemas.microsoft.com/office/drawing/2014/main" id="{81D25056-7875-4AF9-8759-5E9E23E05506}"/>
              </a:ext>
            </a:extLst>
          </p:cNvPr>
          <p:cNvSpPr>
            <a:spLocks/>
          </p:cNvSpPr>
          <p:nvPr/>
        </p:nvSpPr>
        <p:spPr bwMode="auto">
          <a:xfrm>
            <a:off x="8926514" y="3613151"/>
            <a:ext cx="282575" cy="2189163"/>
          </a:xfrm>
          <a:prstGeom prst="rightBrace">
            <a:avLst>
              <a:gd name="adj1" fmla="val 64560"/>
              <a:gd name="adj2" fmla="val 50000"/>
            </a:avLst>
          </a:prstGeom>
          <a:noFill/>
          <a:ln w="38100">
            <a:solidFill>
              <a:schemeClr val="tx1"/>
            </a:solidFill>
            <a:round/>
            <a:headEnd/>
            <a:tailEnd/>
          </a:ln>
        </p:spPr>
        <p:txBody>
          <a:bodyPr wrap="none" anchor="ctr"/>
          <a:lstStyle/>
          <a:p>
            <a:endParaRPr lang="en-US"/>
          </a:p>
        </p:txBody>
      </p:sp>
      <p:sp>
        <p:nvSpPr>
          <p:cNvPr id="83" name="AutoShape 98">
            <a:extLst>
              <a:ext uri="{FF2B5EF4-FFF2-40B4-BE49-F238E27FC236}">
                <a16:creationId xmlns:a16="http://schemas.microsoft.com/office/drawing/2014/main" id="{2C1FFD28-DFBD-45BB-B635-EAFBA30EC294}"/>
              </a:ext>
            </a:extLst>
          </p:cNvPr>
          <p:cNvSpPr>
            <a:spLocks/>
          </p:cNvSpPr>
          <p:nvPr/>
        </p:nvSpPr>
        <p:spPr bwMode="auto">
          <a:xfrm>
            <a:off x="8921751" y="2071688"/>
            <a:ext cx="282575" cy="1522412"/>
          </a:xfrm>
          <a:prstGeom prst="rightBrace">
            <a:avLst>
              <a:gd name="adj1" fmla="val 44897"/>
              <a:gd name="adj2" fmla="val 50000"/>
            </a:avLst>
          </a:prstGeom>
          <a:noFill/>
          <a:ln w="38100">
            <a:solidFill>
              <a:schemeClr val="tx1"/>
            </a:solidFill>
            <a:round/>
            <a:headEnd/>
            <a:tailEnd/>
          </a:ln>
        </p:spPr>
        <p:txBody>
          <a:bodyPr wrap="none" anchor="ctr"/>
          <a:lstStyle/>
          <a:p>
            <a:endParaRPr lang="en-US"/>
          </a:p>
        </p:txBody>
      </p:sp>
      <p:sp>
        <p:nvSpPr>
          <p:cNvPr id="84" name="AutoShape 99">
            <a:extLst>
              <a:ext uri="{FF2B5EF4-FFF2-40B4-BE49-F238E27FC236}">
                <a16:creationId xmlns:a16="http://schemas.microsoft.com/office/drawing/2014/main" id="{53DD1503-FF19-490A-809A-691241FA126C}"/>
              </a:ext>
            </a:extLst>
          </p:cNvPr>
          <p:cNvSpPr>
            <a:spLocks/>
          </p:cNvSpPr>
          <p:nvPr/>
        </p:nvSpPr>
        <p:spPr bwMode="auto">
          <a:xfrm>
            <a:off x="8937626" y="5826126"/>
            <a:ext cx="282575" cy="506413"/>
          </a:xfrm>
          <a:prstGeom prst="rightBrace">
            <a:avLst>
              <a:gd name="adj1" fmla="val 14934"/>
              <a:gd name="adj2" fmla="val 50000"/>
            </a:avLst>
          </a:prstGeom>
          <a:noFill/>
          <a:ln w="38100">
            <a:solidFill>
              <a:schemeClr val="tx1"/>
            </a:solidFill>
            <a:round/>
            <a:headEnd/>
            <a:tailEnd/>
          </a:ln>
        </p:spPr>
        <p:txBody>
          <a:bodyPr wrap="none" anchor="ctr"/>
          <a:lstStyle/>
          <a:p>
            <a:endParaRPr lang="en-US"/>
          </a:p>
        </p:txBody>
      </p:sp>
      <p:sp>
        <p:nvSpPr>
          <p:cNvPr id="85" name="Text Box 102">
            <a:extLst>
              <a:ext uri="{FF2B5EF4-FFF2-40B4-BE49-F238E27FC236}">
                <a16:creationId xmlns:a16="http://schemas.microsoft.com/office/drawing/2014/main" id="{FE189379-C9C9-4560-84E5-1B90AEA42788}"/>
              </a:ext>
            </a:extLst>
          </p:cNvPr>
          <p:cNvSpPr txBox="1">
            <a:spLocks noChangeArrowheads="1"/>
          </p:cNvSpPr>
          <p:nvPr/>
        </p:nvSpPr>
        <p:spPr bwMode="auto">
          <a:xfrm>
            <a:off x="9155191" y="2230439"/>
            <a:ext cx="1441292" cy="1200329"/>
          </a:xfrm>
          <a:prstGeom prst="rect">
            <a:avLst/>
          </a:prstGeom>
          <a:noFill/>
          <a:ln w="12700" algn="ctr">
            <a:noFill/>
            <a:miter lim="800000"/>
            <a:headEnd/>
            <a:tailEnd/>
          </a:ln>
        </p:spPr>
        <p:txBody>
          <a:bodyPr wrap="none">
            <a:spAutoFit/>
          </a:bodyPr>
          <a:lstStyle/>
          <a:p>
            <a:pPr algn="ctr"/>
            <a:r>
              <a:rPr lang="en-US" sz="2400" b="1"/>
              <a:t>Contract</a:t>
            </a:r>
          </a:p>
          <a:p>
            <a:pPr algn="ctr"/>
            <a:r>
              <a:rPr lang="en-US" sz="2400" b="1"/>
              <a:t>and</a:t>
            </a:r>
            <a:br>
              <a:rPr lang="en-US" sz="2400" b="1"/>
            </a:br>
            <a:r>
              <a:rPr lang="en-US" sz="2400" b="1"/>
              <a:t>Behaviors</a:t>
            </a:r>
          </a:p>
        </p:txBody>
      </p:sp>
      <p:sp>
        <p:nvSpPr>
          <p:cNvPr id="86" name="Text Box 103">
            <a:extLst>
              <a:ext uri="{FF2B5EF4-FFF2-40B4-BE49-F238E27FC236}">
                <a16:creationId xmlns:a16="http://schemas.microsoft.com/office/drawing/2014/main" id="{60F45DCA-5E06-4408-A3DF-21F7B9E4A48C}"/>
              </a:ext>
            </a:extLst>
          </p:cNvPr>
          <p:cNvSpPr txBox="1">
            <a:spLocks noChangeArrowheads="1"/>
          </p:cNvSpPr>
          <p:nvPr/>
        </p:nvSpPr>
        <p:spPr bwMode="auto">
          <a:xfrm>
            <a:off x="9387519" y="4462464"/>
            <a:ext cx="1149674" cy="461665"/>
          </a:xfrm>
          <a:prstGeom prst="rect">
            <a:avLst/>
          </a:prstGeom>
          <a:noFill/>
          <a:ln w="12700" algn="ctr">
            <a:noFill/>
            <a:miter lim="800000"/>
            <a:headEnd/>
            <a:tailEnd/>
          </a:ln>
        </p:spPr>
        <p:txBody>
          <a:bodyPr wrap="none">
            <a:spAutoFit/>
          </a:bodyPr>
          <a:lstStyle/>
          <a:p>
            <a:pPr algn="ctr"/>
            <a:r>
              <a:rPr lang="en-US" sz="2400" b="1"/>
              <a:t>Binding</a:t>
            </a:r>
          </a:p>
        </p:txBody>
      </p:sp>
      <p:sp>
        <p:nvSpPr>
          <p:cNvPr id="87" name="Text Box 104">
            <a:extLst>
              <a:ext uri="{FF2B5EF4-FFF2-40B4-BE49-F238E27FC236}">
                <a16:creationId xmlns:a16="http://schemas.microsoft.com/office/drawing/2014/main" id="{41A831AD-678E-4D34-BFB4-A6112C7CEBD7}"/>
              </a:ext>
            </a:extLst>
          </p:cNvPr>
          <p:cNvSpPr txBox="1">
            <a:spLocks noChangeArrowheads="1"/>
          </p:cNvSpPr>
          <p:nvPr/>
        </p:nvSpPr>
        <p:spPr bwMode="auto">
          <a:xfrm>
            <a:off x="9343705" y="5857876"/>
            <a:ext cx="1208728" cy="461665"/>
          </a:xfrm>
          <a:prstGeom prst="rect">
            <a:avLst/>
          </a:prstGeom>
          <a:noFill/>
          <a:ln w="12700" algn="ctr">
            <a:noFill/>
            <a:miter lim="800000"/>
            <a:headEnd/>
            <a:tailEnd/>
          </a:ln>
        </p:spPr>
        <p:txBody>
          <a:bodyPr wrap="none">
            <a:spAutoFit/>
          </a:bodyPr>
          <a:lstStyle/>
          <a:p>
            <a:pPr algn="ctr"/>
            <a:r>
              <a:rPr lang="en-US" sz="2400" b="1"/>
              <a:t>Address</a:t>
            </a:r>
          </a:p>
        </p:txBody>
      </p:sp>
    </p:spTree>
    <p:extLst>
      <p:ext uri="{BB962C8B-B14F-4D97-AF65-F5344CB8AC3E}">
        <p14:creationId xmlns:p14="http://schemas.microsoft.com/office/powerpoint/2010/main" val="55048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BC13-36B1-4C7F-A37F-268A87947C8B}"/>
              </a:ext>
            </a:extLst>
          </p:cNvPr>
          <p:cNvSpPr>
            <a:spLocks noGrp="1"/>
          </p:cNvSpPr>
          <p:nvPr>
            <p:ph type="title"/>
          </p:nvPr>
        </p:nvSpPr>
        <p:spPr/>
        <p:txBody>
          <a:bodyPr/>
          <a:lstStyle/>
          <a:p>
            <a:r>
              <a:rPr lang="en-US" dirty="0"/>
              <a:t>Address (what)</a:t>
            </a:r>
          </a:p>
        </p:txBody>
      </p:sp>
      <p:sp>
        <p:nvSpPr>
          <p:cNvPr id="3" name="Content Placeholder 2">
            <a:extLst>
              <a:ext uri="{FF2B5EF4-FFF2-40B4-BE49-F238E27FC236}">
                <a16:creationId xmlns:a16="http://schemas.microsoft.com/office/drawing/2014/main" id="{95B9E88B-0703-4778-94DE-441BE799261D}"/>
              </a:ext>
            </a:extLst>
          </p:cNvPr>
          <p:cNvSpPr>
            <a:spLocks noGrp="1"/>
          </p:cNvSpPr>
          <p:nvPr>
            <p:ph idx="1"/>
          </p:nvPr>
        </p:nvSpPr>
        <p:spPr/>
        <p:txBody>
          <a:bodyPr/>
          <a:lstStyle/>
          <a:p>
            <a:r>
              <a:rPr lang="en-US" dirty="0"/>
              <a:t>Basically URL, specifies where this WCF service is hosted. Client will use this URL to connect to the service. e.g.</a:t>
            </a:r>
          </a:p>
          <a:p>
            <a:r>
              <a:rPr lang="en-US" dirty="0"/>
              <a:t>http://localhost:8090/MyService/SimpleCalculator.svc</a:t>
            </a:r>
          </a:p>
          <a:p>
            <a:endParaRPr lang="en-US" dirty="0"/>
          </a:p>
        </p:txBody>
      </p:sp>
    </p:spTree>
    <p:extLst>
      <p:ext uri="{BB962C8B-B14F-4D97-AF65-F5344CB8AC3E}">
        <p14:creationId xmlns:p14="http://schemas.microsoft.com/office/powerpoint/2010/main" val="1172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3406-90CD-4EAE-BA01-D0F3628618F0}"/>
              </a:ext>
            </a:extLst>
          </p:cNvPr>
          <p:cNvSpPr>
            <a:spLocks noGrp="1"/>
          </p:cNvSpPr>
          <p:nvPr>
            <p:ph type="title"/>
          </p:nvPr>
        </p:nvSpPr>
        <p:spPr/>
        <p:txBody>
          <a:bodyPr/>
          <a:lstStyle/>
          <a:p>
            <a:r>
              <a:rPr lang="en-US" dirty="0"/>
              <a:t>Contracts (what)</a:t>
            </a:r>
          </a:p>
        </p:txBody>
      </p:sp>
      <p:sp>
        <p:nvSpPr>
          <p:cNvPr id="3" name="Content Placeholder 2">
            <a:extLst>
              <a:ext uri="{FF2B5EF4-FFF2-40B4-BE49-F238E27FC236}">
                <a16:creationId xmlns:a16="http://schemas.microsoft.com/office/drawing/2014/main" id="{3A4E85B7-D542-45E2-8B98-D55D81AF60EE}"/>
              </a:ext>
            </a:extLst>
          </p:cNvPr>
          <p:cNvSpPr>
            <a:spLocks noGrp="1"/>
          </p:cNvSpPr>
          <p:nvPr>
            <p:ph idx="1"/>
          </p:nvPr>
        </p:nvSpPr>
        <p:spPr/>
        <p:txBody>
          <a:bodyPr/>
          <a:lstStyle/>
          <a:p>
            <a:r>
              <a:rPr lang="en-US" dirty="0">
                <a:solidFill>
                  <a:srgbClr val="444444"/>
                </a:solidFill>
                <a:latin typeface="Segoe UI" panose="020B0502040204020203" pitchFamily="34" charset="0"/>
              </a:rPr>
              <a:t>Collection of operation that specifies what the endpoint will communicate with outside world. Usually name of the Interface will be mentioned in the Contract, so the client application will be aware of the operations which are exposed to the client. Each operation is a simple exchange pattern such as one-way, duplex and request/reply.</a:t>
            </a:r>
          </a:p>
          <a:p>
            <a:endParaRPr lang="en-US" dirty="0"/>
          </a:p>
        </p:txBody>
      </p:sp>
    </p:spTree>
    <p:extLst>
      <p:ext uri="{BB962C8B-B14F-4D97-AF65-F5344CB8AC3E}">
        <p14:creationId xmlns:p14="http://schemas.microsoft.com/office/powerpoint/2010/main" val="3271091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0914-BE2C-479D-AAC2-80BDEDEB982E}"/>
              </a:ext>
            </a:extLst>
          </p:cNvPr>
          <p:cNvSpPr>
            <a:spLocks noGrp="1"/>
          </p:cNvSpPr>
          <p:nvPr>
            <p:ph type="title"/>
          </p:nvPr>
        </p:nvSpPr>
        <p:spPr/>
        <p:txBody>
          <a:bodyPr/>
          <a:lstStyle/>
          <a:p>
            <a:r>
              <a:rPr lang="en-US" dirty="0"/>
              <a:t>Three Types of Contracts</a:t>
            </a:r>
          </a:p>
        </p:txBody>
      </p:sp>
      <p:graphicFrame>
        <p:nvGraphicFramePr>
          <p:cNvPr id="4" name="Content Placeholder 3">
            <a:extLst>
              <a:ext uri="{FF2B5EF4-FFF2-40B4-BE49-F238E27FC236}">
                <a16:creationId xmlns:a16="http://schemas.microsoft.com/office/drawing/2014/main" id="{35A00D09-453B-4EA6-B8B3-CE086275CBC1}"/>
              </a:ext>
            </a:extLst>
          </p:cNvPr>
          <p:cNvGraphicFramePr>
            <a:graphicFrameLocks noGrp="1"/>
          </p:cNvGraphicFramePr>
          <p:nvPr>
            <p:ph idx="1"/>
            <p:extLst>
              <p:ext uri="{D42A27DB-BD31-4B8C-83A1-F6EECF244321}">
                <p14:modId xmlns:p14="http://schemas.microsoft.com/office/powerpoint/2010/main" val="289064491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9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graphicEl>
                                              <a:dgm id="{5EED2564-2E67-4EC3-AEB9-8E13240ABB23}"/>
                                            </p:graphicEl>
                                          </p:spTgt>
                                        </p:tgtEl>
                                        <p:attrNameLst>
                                          <p:attrName>style.visibility</p:attrName>
                                        </p:attrNameLst>
                                      </p:cBhvr>
                                      <p:to>
                                        <p:strVal val="visible"/>
                                      </p:to>
                                    </p:set>
                                    <p:anim calcmode="lin" valueType="num">
                                      <p:cBhvr additive="base">
                                        <p:cTn id="7" dur="500" fill="hold"/>
                                        <p:tgtEl>
                                          <p:spTgt spid="4">
                                            <p:graphicEl>
                                              <a:dgm id="{5EED2564-2E67-4EC3-AEB9-8E13240ABB2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5EED2564-2E67-4EC3-AEB9-8E13240ABB23}"/>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graphicEl>
                                              <a:dgm id="{991128D8-C5E0-41E5-A610-862DF5754F41}"/>
                                            </p:graphicEl>
                                          </p:spTgt>
                                        </p:tgtEl>
                                        <p:attrNameLst>
                                          <p:attrName>style.visibility</p:attrName>
                                        </p:attrNameLst>
                                      </p:cBhvr>
                                      <p:to>
                                        <p:strVal val="visible"/>
                                      </p:to>
                                    </p:set>
                                    <p:anim calcmode="lin" valueType="num">
                                      <p:cBhvr additive="base">
                                        <p:cTn id="12" dur="500" fill="hold"/>
                                        <p:tgtEl>
                                          <p:spTgt spid="4">
                                            <p:graphicEl>
                                              <a:dgm id="{991128D8-C5E0-41E5-A610-862DF5754F41}"/>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graphicEl>
                                              <a:dgm id="{991128D8-C5E0-41E5-A610-862DF5754F41}"/>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graphicEl>
                                              <a:dgm id="{1B5C4719-F7D5-4772-88C3-01B2E32A26CD}"/>
                                            </p:graphicEl>
                                          </p:spTgt>
                                        </p:tgtEl>
                                        <p:attrNameLst>
                                          <p:attrName>style.visibility</p:attrName>
                                        </p:attrNameLst>
                                      </p:cBhvr>
                                      <p:to>
                                        <p:strVal val="visible"/>
                                      </p:to>
                                    </p:set>
                                    <p:anim calcmode="lin" valueType="num">
                                      <p:cBhvr additive="base">
                                        <p:cTn id="17" dur="500" fill="hold"/>
                                        <p:tgtEl>
                                          <p:spTgt spid="4">
                                            <p:graphicEl>
                                              <a:dgm id="{1B5C4719-F7D5-4772-88C3-01B2E32A26C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1B5C4719-F7D5-4772-88C3-01B2E32A26C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D6AA4E4A-AB67-4EBC-9C44-D9EC98547C08}"/>
                                            </p:graphicEl>
                                          </p:spTgt>
                                        </p:tgtEl>
                                        <p:attrNameLst>
                                          <p:attrName>style.visibility</p:attrName>
                                        </p:attrNameLst>
                                      </p:cBhvr>
                                      <p:to>
                                        <p:strVal val="visible"/>
                                      </p:to>
                                    </p:set>
                                    <p:anim calcmode="lin" valueType="num">
                                      <p:cBhvr additive="base">
                                        <p:cTn id="23" dur="500" fill="hold"/>
                                        <p:tgtEl>
                                          <p:spTgt spid="4">
                                            <p:graphicEl>
                                              <a:dgm id="{D6AA4E4A-AB67-4EBC-9C44-D9EC98547C08}"/>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D6AA4E4A-AB67-4EBC-9C44-D9EC98547C08}"/>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C9F00B02-EA20-4A4A-BF84-FB1C519AF36E}"/>
                                            </p:graphicEl>
                                          </p:spTgt>
                                        </p:tgtEl>
                                        <p:attrNameLst>
                                          <p:attrName>style.visibility</p:attrName>
                                        </p:attrNameLst>
                                      </p:cBhvr>
                                      <p:to>
                                        <p:strVal val="visible"/>
                                      </p:to>
                                    </p:set>
                                    <p:anim calcmode="lin" valueType="num">
                                      <p:cBhvr additive="base">
                                        <p:cTn id="29" dur="500" fill="hold"/>
                                        <p:tgtEl>
                                          <p:spTgt spid="4">
                                            <p:graphicEl>
                                              <a:dgm id="{C9F00B02-EA20-4A4A-BF84-FB1C519AF36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C9F00B02-EA20-4A4A-BF84-FB1C519AF36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graphicEl>
                                              <a:dgm id="{22D86E0F-CCCD-47B3-9306-5CBBE9B388CD}"/>
                                            </p:graphicEl>
                                          </p:spTgt>
                                        </p:tgtEl>
                                        <p:attrNameLst>
                                          <p:attrName>style.visibility</p:attrName>
                                        </p:attrNameLst>
                                      </p:cBhvr>
                                      <p:to>
                                        <p:strVal val="visible"/>
                                      </p:to>
                                    </p:set>
                                    <p:anim calcmode="lin" valueType="num">
                                      <p:cBhvr additive="base">
                                        <p:cTn id="35" dur="500" fill="hold"/>
                                        <p:tgtEl>
                                          <p:spTgt spid="4">
                                            <p:graphicEl>
                                              <a:dgm id="{22D86E0F-CCCD-47B3-9306-5CBBE9B388CD}"/>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graphicEl>
                                              <a:dgm id="{22D86E0F-CCCD-47B3-9306-5CBBE9B388CD}"/>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graphicEl>
                                              <a:dgm id="{87E03912-6255-4C8D-8034-0896770BB0BD}"/>
                                            </p:graphicEl>
                                          </p:spTgt>
                                        </p:tgtEl>
                                        <p:attrNameLst>
                                          <p:attrName>style.visibility</p:attrName>
                                        </p:attrNameLst>
                                      </p:cBhvr>
                                      <p:to>
                                        <p:strVal val="visible"/>
                                      </p:to>
                                    </p:set>
                                    <p:anim calcmode="lin" valueType="num">
                                      <p:cBhvr additive="base">
                                        <p:cTn id="41" dur="500" fill="hold"/>
                                        <p:tgtEl>
                                          <p:spTgt spid="4">
                                            <p:graphicEl>
                                              <a:dgm id="{87E03912-6255-4C8D-8034-0896770BB0BD}"/>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87E03912-6255-4C8D-8034-0896770BB0BD}"/>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graphicEl>
                                              <a:dgm id="{AB3170E8-3548-4E4A-8EED-26803D03CB7E}"/>
                                            </p:graphicEl>
                                          </p:spTgt>
                                        </p:tgtEl>
                                        <p:attrNameLst>
                                          <p:attrName>style.visibility</p:attrName>
                                        </p:attrNameLst>
                                      </p:cBhvr>
                                      <p:to>
                                        <p:strVal val="visible"/>
                                      </p:to>
                                    </p:set>
                                    <p:anim calcmode="lin" valueType="num">
                                      <p:cBhvr additive="base">
                                        <p:cTn id="47" dur="500" fill="hold"/>
                                        <p:tgtEl>
                                          <p:spTgt spid="4">
                                            <p:graphicEl>
                                              <a:dgm id="{AB3170E8-3548-4E4A-8EED-26803D03CB7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AB3170E8-3548-4E4A-8EED-26803D03CB7E}"/>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377CB23D-E5C0-4EDC-A465-CEE36A232DB6}"/>
                                            </p:graphicEl>
                                          </p:spTgt>
                                        </p:tgtEl>
                                        <p:attrNameLst>
                                          <p:attrName>style.visibility</p:attrName>
                                        </p:attrNameLst>
                                      </p:cBhvr>
                                      <p:to>
                                        <p:strVal val="visible"/>
                                      </p:to>
                                    </p:set>
                                    <p:anim calcmode="lin" valueType="num">
                                      <p:cBhvr additive="base">
                                        <p:cTn id="53" dur="500" fill="hold"/>
                                        <p:tgtEl>
                                          <p:spTgt spid="4">
                                            <p:graphicEl>
                                              <a:dgm id="{377CB23D-E5C0-4EDC-A465-CEE36A232DB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377CB23D-E5C0-4EDC-A465-CEE36A232DB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10EE-74CF-4A2A-8052-28B0A21798E4}"/>
              </a:ext>
            </a:extLst>
          </p:cNvPr>
          <p:cNvSpPr>
            <a:spLocks noGrp="1"/>
          </p:cNvSpPr>
          <p:nvPr>
            <p:ph type="title"/>
          </p:nvPr>
        </p:nvSpPr>
        <p:spPr/>
        <p:txBody>
          <a:bodyPr/>
          <a:lstStyle/>
          <a:p>
            <a:r>
              <a:rPr lang="en-US" dirty="0"/>
              <a:t>Service Contract	</a:t>
            </a:r>
          </a:p>
        </p:txBody>
      </p:sp>
      <p:sp>
        <p:nvSpPr>
          <p:cNvPr id="3" name="Content Placeholder 2">
            <a:extLst>
              <a:ext uri="{FF2B5EF4-FFF2-40B4-BE49-F238E27FC236}">
                <a16:creationId xmlns:a16="http://schemas.microsoft.com/office/drawing/2014/main" id="{C2374E09-EDA3-408B-986C-0B5006BE6493}"/>
              </a:ext>
            </a:extLst>
          </p:cNvPr>
          <p:cNvSpPr>
            <a:spLocks noGrp="1"/>
          </p:cNvSpPr>
          <p:nvPr>
            <p:ph idx="1"/>
          </p:nvPr>
        </p:nvSpPr>
        <p:spPr>
          <a:xfrm>
            <a:off x="1097280" y="1845734"/>
            <a:ext cx="10058400" cy="4725663"/>
          </a:xfrm>
        </p:spPr>
        <p:txBody>
          <a:bodyPr>
            <a:normAutofit fontScale="92500" lnSpcReduction="20000"/>
          </a:bodyPr>
          <a:lstStyle/>
          <a:p>
            <a:r>
              <a:rPr lang="en-US" dirty="0"/>
              <a:t>[</a:t>
            </a:r>
            <a:r>
              <a:rPr lang="en-US" dirty="0" err="1"/>
              <a:t>ServiceContract</a:t>
            </a:r>
            <a:r>
              <a:rPr lang="en-US" dirty="0"/>
              <a:t>]</a:t>
            </a:r>
          </a:p>
          <a:p>
            <a:r>
              <a:rPr lang="en-US" dirty="0"/>
              <a:t>public interface IService1</a:t>
            </a:r>
          </a:p>
          <a:p>
            <a:r>
              <a:rPr lang="en-US" dirty="0"/>
              <a:t>    {</a:t>
            </a:r>
          </a:p>
          <a:p>
            <a:pPr marL="0" indent="0">
              <a:buNone/>
            </a:pPr>
            <a:r>
              <a:rPr lang="en-US" dirty="0"/>
              <a:t>        [</a:t>
            </a:r>
            <a:r>
              <a:rPr lang="en-US" dirty="0" err="1"/>
              <a:t>OperationContract</a:t>
            </a:r>
            <a:r>
              <a:rPr lang="en-US" dirty="0"/>
              <a:t>]</a:t>
            </a:r>
          </a:p>
          <a:p>
            <a:r>
              <a:rPr lang="en-US" dirty="0"/>
              <a:t>        string </a:t>
            </a:r>
            <a:r>
              <a:rPr lang="en-US" dirty="0" err="1"/>
              <a:t>GetData</a:t>
            </a:r>
            <a:r>
              <a:rPr lang="en-US" dirty="0"/>
              <a:t>(int value);</a:t>
            </a:r>
          </a:p>
          <a:p>
            <a:endParaRPr lang="en-US" dirty="0"/>
          </a:p>
          <a:p>
            <a:r>
              <a:rPr lang="en-US" dirty="0"/>
              <a:t>        [</a:t>
            </a:r>
            <a:r>
              <a:rPr lang="en-US" dirty="0" err="1"/>
              <a:t>OperationContract</a:t>
            </a:r>
            <a:r>
              <a:rPr lang="en-US" dirty="0"/>
              <a:t>]</a:t>
            </a:r>
          </a:p>
          <a:p>
            <a:r>
              <a:rPr lang="en-US" dirty="0"/>
              <a:t>        </a:t>
            </a:r>
            <a:r>
              <a:rPr lang="en-US" dirty="0" err="1"/>
              <a:t>CompositeType</a:t>
            </a:r>
            <a:r>
              <a:rPr lang="en-US" dirty="0"/>
              <a:t> </a:t>
            </a:r>
            <a:r>
              <a:rPr lang="en-US" dirty="0" err="1"/>
              <a:t>GetDataUsingDataContract</a:t>
            </a:r>
            <a:r>
              <a:rPr lang="en-US" dirty="0"/>
              <a:t>(</a:t>
            </a:r>
            <a:r>
              <a:rPr lang="en-US" dirty="0" err="1"/>
              <a:t>CompositeType</a:t>
            </a:r>
            <a:r>
              <a:rPr lang="en-US" dirty="0"/>
              <a:t> composite);</a:t>
            </a:r>
          </a:p>
          <a:p>
            <a:endParaRPr lang="en-US" dirty="0"/>
          </a:p>
          <a:p>
            <a:r>
              <a:rPr lang="en-US" dirty="0"/>
              <a:t>        [</a:t>
            </a:r>
            <a:r>
              <a:rPr lang="en-US" dirty="0" err="1"/>
              <a:t>OperationContract</a:t>
            </a:r>
            <a:r>
              <a:rPr lang="en-US" dirty="0"/>
              <a:t>]</a:t>
            </a:r>
          </a:p>
          <a:p>
            <a:r>
              <a:rPr lang="en-US" dirty="0"/>
              <a:t>        int Sum(int a, int b);</a:t>
            </a:r>
          </a:p>
          <a:p>
            <a:r>
              <a:rPr lang="en-US" dirty="0"/>
              <a:t>    }</a:t>
            </a:r>
          </a:p>
          <a:p>
            <a:endParaRPr lang="en-US" dirty="0"/>
          </a:p>
        </p:txBody>
      </p:sp>
    </p:spTree>
    <p:extLst>
      <p:ext uri="{BB962C8B-B14F-4D97-AF65-F5344CB8AC3E}">
        <p14:creationId xmlns:p14="http://schemas.microsoft.com/office/powerpoint/2010/main" val="114585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C592-C283-4ACA-8EF2-98E044359C9B}"/>
              </a:ext>
            </a:extLst>
          </p:cNvPr>
          <p:cNvSpPr>
            <a:spLocks noGrp="1"/>
          </p:cNvSpPr>
          <p:nvPr>
            <p:ph type="title"/>
          </p:nvPr>
        </p:nvSpPr>
        <p:spPr/>
        <p:txBody>
          <a:bodyPr/>
          <a:lstStyle/>
          <a:p>
            <a:r>
              <a:rPr lang="en-US" dirty="0"/>
              <a:t>Data Contracts</a:t>
            </a:r>
          </a:p>
        </p:txBody>
      </p:sp>
      <p:sp>
        <p:nvSpPr>
          <p:cNvPr id="3" name="Content Placeholder 2">
            <a:extLst>
              <a:ext uri="{FF2B5EF4-FFF2-40B4-BE49-F238E27FC236}">
                <a16:creationId xmlns:a16="http://schemas.microsoft.com/office/drawing/2014/main" id="{E595F473-5FDB-46D5-94C3-621F9F0AB660}"/>
              </a:ext>
            </a:extLst>
          </p:cNvPr>
          <p:cNvSpPr>
            <a:spLocks noGrp="1"/>
          </p:cNvSpPr>
          <p:nvPr>
            <p:ph idx="1"/>
          </p:nvPr>
        </p:nvSpPr>
        <p:spPr>
          <a:xfrm>
            <a:off x="1097280" y="1845734"/>
            <a:ext cx="10058400" cy="4346344"/>
          </a:xfrm>
        </p:spPr>
        <p:txBody>
          <a:bodyPr>
            <a:normAutofit/>
          </a:bodyPr>
          <a:lstStyle/>
          <a:p>
            <a:r>
              <a:rPr lang="en-US" dirty="0"/>
              <a:t> [</a:t>
            </a:r>
            <a:r>
              <a:rPr lang="en-US" dirty="0" err="1"/>
              <a:t>DataContract</a:t>
            </a:r>
            <a:r>
              <a:rPr lang="en-US" dirty="0"/>
              <a:t>]</a:t>
            </a:r>
          </a:p>
          <a:p>
            <a:r>
              <a:rPr lang="en-US" dirty="0"/>
              <a:t>public class </a:t>
            </a:r>
            <a:r>
              <a:rPr lang="en-US" dirty="0" err="1"/>
              <a:t>CompositeType</a:t>
            </a:r>
            <a:r>
              <a:rPr lang="en-US" dirty="0"/>
              <a:t/>
            </a:r>
            <a:br>
              <a:rPr lang="en-US" dirty="0"/>
            </a:br>
            <a:r>
              <a:rPr lang="en-US" dirty="0"/>
              <a:t>{</a:t>
            </a:r>
          </a:p>
          <a:p>
            <a:r>
              <a:rPr lang="en-US" dirty="0"/>
              <a:t> bool </a:t>
            </a:r>
            <a:r>
              <a:rPr lang="en-US" dirty="0" err="1"/>
              <a:t>boolValue</a:t>
            </a:r>
            <a:r>
              <a:rPr lang="en-US" dirty="0"/>
              <a:t> = true;</a:t>
            </a:r>
            <a:br>
              <a:rPr lang="en-US" dirty="0"/>
            </a:br>
            <a:endParaRPr lang="en-US" dirty="0"/>
          </a:p>
          <a:p>
            <a:r>
              <a:rPr lang="en-US" dirty="0"/>
              <a:t>[</a:t>
            </a:r>
            <a:r>
              <a:rPr lang="en-US" dirty="0" err="1"/>
              <a:t>DataMember</a:t>
            </a:r>
            <a:r>
              <a:rPr lang="en-US" dirty="0"/>
              <a:t>]</a:t>
            </a:r>
            <a:br>
              <a:rPr lang="en-US" dirty="0"/>
            </a:br>
            <a:r>
              <a:rPr lang="en-US" dirty="0"/>
              <a:t>public bool </a:t>
            </a:r>
            <a:r>
              <a:rPr lang="en-US" dirty="0" err="1"/>
              <a:t>BoolValue</a:t>
            </a:r>
            <a:r>
              <a:rPr lang="en-US" dirty="0"/>
              <a:t/>
            </a:r>
            <a:br>
              <a:rPr lang="en-US" dirty="0"/>
            </a:br>
            <a:r>
              <a:rPr lang="en-US" dirty="0"/>
              <a:t>{</a:t>
            </a:r>
          </a:p>
          <a:p>
            <a:r>
              <a:rPr lang="en-US" dirty="0"/>
              <a:t> get { return </a:t>
            </a:r>
            <a:r>
              <a:rPr lang="en-US" dirty="0" err="1"/>
              <a:t>boolValue</a:t>
            </a:r>
            <a:r>
              <a:rPr lang="en-US" dirty="0"/>
              <a:t>; }</a:t>
            </a:r>
            <a:br>
              <a:rPr lang="en-US" dirty="0"/>
            </a:br>
            <a:r>
              <a:rPr lang="en-US" dirty="0"/>
              <a:t> set { </a:t>
            </a:r>
            <a:r>
              <a:rPr lang="en-US" dirty="0" err="1"/>
              <a:t>boolValue</a:t>
            </a:r>
            <a:r>
              <a:rPr lang="en-US" dirty="0"/>
              <a:t> = value; }</a:t>
            </a:r>
            <a:br>
              <a:rPr lang="en-US" dirty="0"/>
            </a:b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1066069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4C01-068A-4077-B329-06CA42388057}"/>
              </a:ext>
            </a:extLst>
          </p:cNvPr>
          <p:cNvSpPr>
            <a:spLocks noGrp="1"/>
          </p:cNvSpPr>
          <p:nvPr>
            <p:ph type="title"/>
          </p:nvPr>
        </p:nvSpPr>
        <p:spPr/>
        <p:txBody>
          <a:bodyPr/>
          <a:lstStyle/>
          <a:p>
            <a:r>
              <a:rPr lang="en-US" dirty="0"/>
              <a:t>Message Contracts</a:t>
            </a:r>
          </a:p>
        </p:txBody>
      </p:sp>
      <p:sp>
        <p:nvSpPr>
          <p:cNvPr id="3" name="Content Placeholder 2">
            <a:extLst>
              <a:ext uri="{FF2B5EF4-FFF2-40B4-BE49-F238E27FC236}">
                <a16:creationId xmlns:a16="http://schemas.microsoft.com/office/drawing/2014/main" id="{DB87461F-C7B9-4D7F-BD2E-8F0D1437F895}"/>
              </a:ext>
            </a:extLst>
          </p:cNvPr>
          <p:cNvSpPr>
            <a:spLocks noGrp="1"/>
          </p:cNvSpPr>
          <p:nvPr>
            <p:ph idx="1"/>
          </p:nvPr>
        </p:nvSpPr>
        <p:spPr/>
        <p:txBody>
          <a:bodyPr/>
          <a:lstStyle/>
          <a:p>
            <a:r>
              <a:rPr lang="en-US" dirty="0"/>
              <a:t>Message is the packet of data which contains important information. WCF uses these messages to transfer information from Source to destination.</a:t>
            </a:r>
          </a:p>
          <a:p>
            <a:r>
              <a:rPr lang="en-US" dirty="0"/>
              <a:t>WCF uses SOAP(Simple Object Access Protocol) Message format for communication. SOAP message contain Envelope, Header and Body. SOAP envelope contains name, namespace, header and body element. SOAP Header contain important information which are not directly related to message. SOAP body contains information which is used by the target.</a:t>
            </a:r>
          </a:p>
          <a:p>
            <a:endParaRPr lang="en-US" dirty="0"/>
          </a:p>
          <a:p>
            <a:endParaRPr lang="en-US" dirty="0"/>
          </a:p>
        </p:txBody>
      </p:sp>
    </p:spTree>
    <p:extLst>
      <p:ext uri="{BB962C8B-B14F-4D97-AF65-F5344CB8AC3E}">
        <p14:creationId xmlns:p14="http://schemas.microsoft.com/office/powerpoint/2010/main" val="342690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lstStyle/>
          <a:p>
            <a:pPr algn="ctr"/>
            <a:r>
              <a:rPr lang="en-US" dirty="0"/>
              <a:t>Windows Communication Foundation (WCF)</a:t>
            </a:r>
            <a:endParaRPr lang="en-US" altLang="en-US"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6D10-AE0B-4A7D-93B3-AC65611084BC}"/>
              </a:ext>
            </a:extLst>
          </p:cNvPr>
          <p:cNvSpPr>
            <a:spLocks noGrp="1"/>
          </p:cNvSpPr>
          <p:nvPr>
            <p:ph type="title"/>
          </p:nvPr>
        </p:nvSpPr>
        <p:spPr/>
        <p:txBody>
          <a:bodyPr/>
          <a:lstStyle/>
          <a:p>
            <a:r>
              <a:rPr lang="en-US" dirty="0"/>
              <a:t>Ways to Talk</a:t>
            </a:r>
          </a:p>
        </p:txBody>
      </p:sp>
      <p:sp>
        <p:nvSpPr>
          <p:cNvPr id="3" name="Content Placeholder 2">
            <a:extLst>
              <a:ext uri="{FF2B5EF4-FFF2-40B4-BE49-F238E27FC236}">
                <a16:creationId xmlns:a16="http://schemas.microsoft.com/office/drawing/2014/main" id="{5CCF3A64-9000-43E8-BC68-D7E1FA9E62EA}"/>
              </a:ext>
            </a:extLst>
          </p:cNvPr>
          <p:cNvSpPr>
            <a:spLocks noGrp="1"/>
          </p:cNvSpPr>
          <p:nvPr>
            <p:ph idx="1"/>
          </p:nvPr>
        </p:nvSpPr>
        <p:spPr/>
        <p:txBody>
          <a:bodyPr>
            <a:normAutofit lnSpcReduction="10000"/>
          </a:bodyPr>
          <a:lstStyle/>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marL="0" indent="0" eaLnBrk="1" hangingPunct="1">
              <a:lnSpc>
                <a:spcPct val="80000"/>
              </a:lnSpc>
              <a:buNone/>
            </a:pPr>
            <a:r>
              <a:rPr lang="en-US" sz="2400" dirty="0"/>
              <a:t> One Way: </a:t>
            </a:r>
          </a:p>
          <a:p>
            <a:pPr lvl="1" eaLnBrk="1" hangingPunct="1">
              <a:lnSpc>
                <a:spcPct val="80000"/>
              </a:lnSpc>
            </a:pPr>
            <a:r>
              <a:rPr lang="en-US" sz="2000" dirty="0"/>
              <a:t>Datagram-style delivery</a:t>
            </a:r>
          </a:p>
          <a:p>
            <a:pPr eaLnBrk="1" hangingPunct="1">
              <a:lnSpc>
                <a:spcPct val="80000"/>
              </a:lnSpc>
            </a:pPr>
            <a:r>
              <a:rPr lang="en-US" sz="2400" dirty="0"/>
              <a:t>Request-Reply</a:t>
            </a:r>
          </a:p>
          <a:p>
            <a:pPr lvl="1" eaLnBrk="1" hangingPunct="1">
              <a:lnSpc>
                <a:spcPct val="80000"/>
              </a:lnSpc>
            </a:pPr>
            <a:r>
              <a:rPr lang="en-US" sz="2000" dirty="0"/>
              <a:t>Immediate Reply on same logical thread</a:t>
            </a:r>
          </a:p>
          <a:p>
            <a:pPr eaLnBrk="1" hangingPunct="1">
              <a:lnSpc>
                <a:spcPct val="80000"/>
              </a:lnSpc>
            </a:pPr>
            <a:r>
              <a:rPr lang="en-US" sz="2400" dirty="0"/>
              <a:t>Duplex</a:t>
            </a:r>
          </a:p>
          <a:p>
            <a:pPr lvl="1" eaLnBrk="1" hangingPunct="1">
              <a:lnSpc>
                <a:spcPct val="80000"/>
              </a:lnSpc>
            </a:pPr>
            <a:r>
              <a:rPr lang="en-US" sz="2000" dirty="0"/>
              <a:t>Reply “later” and on backchannel (callback-style)</a:t>
            </a:r>
          </a:p>
          <a:p>
            <a:endParaRPr lang="en-US" dirty="0"/>
          </a:p>
        </p:txBody>
      </p:sp>
      <p:grpSp>
        <p:nvGrpSpPr>
          <p:cNvPr id="4" name="Group 3">
            <a:extLst>
              <a:ext uri="{FF2B5EF4-FFF2-40B4-BE49-F238E27FC236}">
                <a16:creationId xmlns:a16="http://schemas.microsoft.com/office/drawing/2014/main" id="{184507FF-2638-40DC-9F76-F6AC0E7DE3CD}"/>
              </a:ext>
            </a:extLst>
          </p:cNvPr>
          <p:cNvGrpSpPr/>
          <p:nvPr/>
        </p:nvGrpSpPr>
        <p:grpSpPr>
          <a:xfrm>
            <a:off x="3993272" y="1737360"/>
            <a:ext cx="8002588" cy="2927290"/>
            <a:chOff x="2019300" y="1136710"/>
            <a:chExt cx="8002588" cy="2927290"/>
          </a:xfrm>
        </p:grpSpPr>
        <p:pic>
          <p:nvPicPr>
            <p:cNvPr id="5" name="Picture 41" descr="silver edge - rose square">
              <a:extLst>
                <a:ext uri="{FF2B5EF4-FFF2-40B4-BE49-F238E27FC236}">
                  <a16:creationId xmlns:a16="http://schemas.microsoft.com/office/drawing/2014/main" id="{F2417183-5F14-46DE-9BF1-CE17BB6CF03D}"/>
                </a:ext>
              </a:extLst>
            </p:cNvPr>
            <p:cNvPicPr>
              <a:picLocks noChangeAspect="1" noChangeArrowheads="1"/>
            </p:cNvPicPr>
            <p:nvPr/>
          </p:nvPicPr>
          <p:blipFill>
            <a:blip r:embed="rId2"/>
            <a:srcRect/>
            <a:stretch>
              <a:fillRect/>
            </a:stretch>
          </p:blipFill>
          <p:spPr bwMode="auto">
            <a:xfrm>
              <a:off x="7964488" y="1136710"/>
              <a:ext cx="2057400" cy="2924175"/>
            </a:xfrm>
            <a:prstGeom prst="rect">
              <a:avLst/>
            </a:prstGeom>
            <a:noFill/>
            <a:ln w="9525">
              <a:noFill/>
              <a:miter lim="800000"/>
              <a:headEnd/>
              <a:tailEnd/>
            </a:ln>
          </p:spPr>
        </p:pic>
        <p:grpSp>
          <p:nvGrpSpPr>
            <p:cNvPr id="6" name="Group 5">
              <a:extLst>
                <a:ext uri="{FF2B5EF4-FFF2-40B4-BE49-F238E27FC236}">
                  <a16:creationId xmlns:a16="http://schemas.microsoft.com/office/drawing/2014/main" id="{CB0602C3-63AF-4581-98A0-012CAE943B71}"/>
                </a:ext>
              </a:extLst>
            </p:cNvPr>
            <p:cNvGrpSpPr/>
            <p:nvPr/>
          </p:nvGrpSpPr>
          <p:grpSpPr>
            <a:xfrm>
              <a:off x="2019300" y="1138238"/>
              <a:ext cx="7681619" cy="2925762"/>
              <a:chOff x="2019300" y="1138238"/>
              <a:chExt cx="7681619" cy="2925762"/>
            </a:xfrm>
          </p:grpSpPr>
          <p:pic>
            <p:nvPicPr>
              <p:cNvPr id="7" name="Picture 40" descr="silver edge - sapphire square">
                <a:extLst>
                  <a:ext uri="{FF2B5EF4-FFF2-40B4-BE49-F238E27FC236}">
                    <a16:creationId xmlns:a16="http://schemas.microsoft.com/office/drawing/2014/main" id="{5BED3771-3C95-4B54-B182-7D7022956C73}"/>
                  </a:ext>
                </a:extLst>
              </p:cNvPr>
              <p:cNvPicPr>
                <a:picLocks noChangeArrowheads="1"/>
              </p:cNvPicPr>
              <p:nvPr/>
            </p:nvPicPr>
            <p:blipFill>
              <a:blip r:embed="rId3"/>
              <a:srcRect/>
              <a:stretch>
                <a:fillRect/>
              </a:stretch>
            </p:blipFill>
            <p:spPr bwMode="auto">
              <a:xfrm>
                <a:off x="2019300" y="1138238"/>
                <a:ext cx="2057400" cy="2925762"/>
              </a:xfrm>
              <a:prstGeom prst="rect">
                <a:avLst/>
              </a:prstGeom>
              <a:noFill/>
              <a:ln w="9525">
                <a:noFill/>
                <a:miter lim="800000"/>
                <a:headEnd/>
                <a:tailEnd/>
              </a:ln>
            </p:spPr>
          </p:pic>
          <p:sp>
            <p:nvSpPr>
              <p:cNvPr id="8" name="Text Box 42">
                <a:extLst>
                  <a:ext uri="{FF2B5EF4-FFF2-40B4-BE49-F238E27FC236}">
                    <a16:creationId xmlns:a16="http://schemas.microsoft.com/office/drawing/2014/main" id="{B114665C-E493-496D-8C76-33B34FFAFC1F}"/>
                  </a:ext>
                </a:extLst>
              </p:cNvPr>
              <p:cNvSpPr txBox="1">
                <a:spLocks noChangeArrowheads="1"/>
              </p:cNvSpPr>
              <p:nvPr/>
            </p:nvSpPr>
            <p:spPr bwMode="auto">
              <a:xfrm>
                <a:off x="2471739" y="1739901"/>
                <a:ext cx="1120775" cy="519113"/>
              </a:xfrm>
              <a:prstGeom prst="rect">
                <a:avLst/>
              </a:prstGeom>
              <a:noFill/>
              <a:ln w="12700" algn="ctr">
                <a:noFill/>
                <a:miter lim="800000"/>
                <a:headEnd/>
                <a:tailEnd/>
              </a:ln>
              <a:effectLst/>
            </p:spPr>
            <p:txBody>
              <a:bodyPr wrap="none">
                <a:spAutoFit/>
              </a:bodyPr>
              <a:lstStyle/>
              <a:p>
                <a:pPr algn="ctr" eaLnBrk="0" hangingPunct="0">
                  <a:defRPr/>
                </a:pPr>
                <a:r>
                  <a:rPr lang="en-US" sz="2800">
                    <a:effectLst>
                      <a:outerShdw blurRad="38100" dist="38100" dir="2700000" algn="tl">
                        <a:srgbClr val="000000"/>
                      </a:outerShdw>
                    </a:effectLst>
                    <a:latin typeface="Segoe Semibold" pitchFamily="34" charset="0"/>
                  </a:rPr>
                  <a:t>Client</a:t>
                </a:r>
              </a:p>
            </p:txBody>
          </p:sp>
          <p:sp>
            <p:nvSpPr>
              <p:cNvPr id="9" name="Text Box 43">
                <a:extLst>
                  <a:ext uri="{FF2B5EF4-FFF2-40B4-BE49-F238E27FC236}">
                    <a16:creationId xmlns:a16="http://schemas.microsoft.com/office/drawing/2014/main" id="{0D7BEEFA-D65B-451E-B3FC-5BC4ABD89CEC}"/>
                  </a:ext>
                </a:extLst>
              </p:cNvPr>
              <p:cNvSpPr txBox="1">
                <a:spLocks noChangeArrowheads="1"/>
              </p:cNvSpPr>
              <p:nvPr/>
            </p:nvSpPr>
            <p:spPr bwMode="auto">
              <a:xfrm>
                <a:off x="8317207" y="1739900"/>
                <a:ext cx="1383712" cy="523220"/>
              </a:xfrm>
              <a:prstGeom prst="rect">
                <a:avLst/>
              </a:prstGeom>
              <a:noFill/>
              <a:ln w="12700" algn="ctr">
                <a:noFill/>
                <a:miter lim="800000"/>
                <a:headEnd/>
                <a:tailEnd/>
              </a:ln>
              <a:effectLst/>
            </p:spPr>
            <p:txBody>
              <a:bodyPr wrap="none">
                <a:spAutoFit/>
              </a:bodyPr>
              <a:lstStyle/>
              <a:p>
                <a:pPr algn="ctr" eaLnBrk="0" hangingPunct="0">
                  <a:defRPr/>
                </a:pPr>
                <a:r>
                  <a:rPr lang="en-US" sz="2800" dirty="0">
                    <a:effectLst>
                      <a:outerShdw blurRad="38100" dist="38100" dir="2700000" algn="tl">
                        <a:srgbClr val="000000"/>
                      </a:outerShdw>
                    </a:effectLst>
                    <a:latin typeface="Segoe Semibold" pitchFamily="34" charset="0"/>
                  </a:rPr>
                  <a:t>Service</a:t>
                </a:r>
              </a:p>
            </p:txBody>
          </p:sp>
          <p:sp>
            <p:nvSpPr>
              <p:cNvPr id="10" name="Line 81">
                <a:extLst>
                  <a:ext uri="{FF2B5EF4-FFF2-40B4-BE49-F238E27FC236}">
                    <a16:creationId xmlns:a16="http://schemas.microsoft.com/office/drawing/2014/main" id="{3043225B-BE11-448A-8E8D-6C7DF3F75B91}"/>
                  </a:ext>
                </a:extLst>
              </p:cNvPr>
              <p:cNvSpPr>
                <a:spLocks noChangeShapeType="1"/>
              </p:cNvSpPr>
              <p:nvPr/>
            </p:nvSpPr>
            <p:spPr bwMode="auto">
              <a:xfrm>
                <a:off x="4029075" y="1727200"/>
                <a:ext cx="3951288" cy="0"/>
              </a:xfrm>
              <a:prstGeom prst="line">
                <a:avLst/>
              </a:prstGeom>
              <a:noFill/>
              <a:ln w="76200">
                <a:solidFill>
                  <a:srgbClr val="FFFF99"/>
                </a:solidFill>
                <a:round/>
                <a:headEnd/>
                <a:tailEnd type="triangle" w="med" len="med"/>
              </a:ln>
            </p:spPr>
            <p:txBody>
              <a:bodyPr wrap="none" anchor="ctr"/>
              <a:lstStyle/>
              <a:p>
                <a:endParaRPr lang="en-US"/>
              </a:p>
            </p:txBody>
          </p:sp>
          <p:sp>
            <p:nvSpPr>
              <p:cNvPr id="11" name="Line 82">
                <a:extLst>
                  <a:ext uri="{FF2B5EF4-FFF2-40B4-BE49-F238E27FC236}">
                    <a16:creationId xmlns:a16="http://schemas.microsoft.com/office/drawing/2014/main" id="{9AAF0762-DE3E-4F39-B786-C2CAD5B9DF4A}"/>
                  </a:ext>
                </a:extLst>
              </p:cNvPr>
              <p:cNvSpPr>
                <a:spLocks noChangeShapeType="1"/>
              </p:cNvSpPr>
              <p:nvPr/>
            </p:nvSpPr>
            <p:spPr bwMode="auto">
              <a:xfrm>
                <a:off x="4037014" y="2701925"/>
                <a:ext cx="3951287" cy="0"/>
              </a:xfrm>
              <a:prstGeom prst="line">
                <a:avLst/>
              </a:prstGeom>
              <a:noFill/>
              <a:ln w="76200">
                <a:solidFill>
                  <a:srgbClr val="FFFF99"/>
                </a:solidFill>
                <a:round/>
                <a:headEnd/>
                <a:tailEnd type="triangle" w="med" len="med"/>
              </a:ln>
            </p:spPr>
            <p:txBody>
              <a:bodyPr wrap="none" anchor="ctr"/>
              <a:lstStyle/>
              <a:p>
                <a:endParaRPr lang="en-US"/>
              </a:p>
            </p:txBody>
          </p:sp>
          <p:sp>
            <p:nvSpPr>
              <p:cNvPr id="12" name="Line 83">
                <a:extLst>
                  <a:ext uri="{FF2B5EF4-FFF2-40B4-BE49-F238E27FC236}">
                    <a16:creationId xmlns:a16="http://schemas.microsoft.com/office/drawing/2014/main" id="{13F416D0-BA83-4B65-9F4F-9B1BAAC0680E}"/>
                  </a:ext>
                </a:extLst>
              </p:cNvPr>
              <p:cNvSpPr>
                <a:spLocks noChangeShapeType="1"/>
              </p:cNvSpPr>
              <p:nvPr/>
            </p:nvSpPr>
            <p:spPr bwMode="auto">
              <a:xfrm>
                <a:off x="4044950" y="3676650"/>
                <a:ext cx="3951288" cy="0"/>
              </a:xfrm>
              <a:prstGeom prst="line">
                <a:avLst/>
              </a:prstGeom>
              <a:noFill/>
              <a:ln w="76200">
                <a:solidFill>
                  <a:srgbClr val="FFFF99"/>
                </a:solidFill>
                <a:round/>
                <a:headEnd/>
                <a:tailEnd type="triangle" w="med" len="med"/>
              </a:ln>
            </p:spPr>
            <p:txBody>
              <a:bodyPr wrap="none" anchor="ctr"/>
              <a:lstStyle/>
              <a:p>
                <a:endParaRPr lang="en-US"/>
              </a:p>
            </p:txBody>
          </p:sp>
          <p:sp>
            <p:nvSpPr>
              <p:cNvPr id="13" name="Line 84">
                <a:extLst>
                  <a:ext uri="{FF2B5EF4-FFF2-40B4-BE49-F238E27FC236}">
                    <a16:creationId xmlns:a16="http://schemas.microsoft.com/office/drawing/2014/main" id="{8ADD6CA9-8172-42D9-AAA4-DA691F03FC14}"/>
                  </a:ext>
                </a:extLst>
              </p:cNvPr>
              <p:cNvSpPr>
                <a:spLocks noChangeShapeType="1"/>
              </p:cNvSpPr>
              <p:nvPr/>
            </p:nvSpPr>
            <p:spPr bwMode="auto">
              <a:xfrm>
                <a:off x="4052889" y="3495675"/>
                <a:ext cx="3951287" cy="0"/>
              </a:xfrm>
              <a:prstGeom prst="line">
                <a:avLst/>
              </a:prstGeom>
              <a:noFill/>
              <a:ln w="76200">
                <a:solidFill>
                  <a:srgbClr val="FFFF99"/>
                </a:solidFill>
                <a:round/>
                <a:headEnd type="triangle" w="med" len="med"/>
                <a:tailEnd/>
              </a:ln>
            </p:spPr>
            <p:txBody>
              <a:bodyPr wrap="none" anchor="ctr"/>
              <a:lstStyle/>
              <a:p>
                <a:endParaRPr lang="en-US"/>
              </a:p>
            </p:txBody>
          </p:sp>
          <p:sp>
            <p:nvSpPr>
              <p:cNvPr id="14" name="Text Box 85">
                <a:extLst>
                  <a:ext uri="{FF2B5EF4-FFF2-40B4-BE49-F238E27FC236}">
                    <a16:creationId xmlns:a16="http://schemas.microsoft.com/office/drawing/2014/main" id="{7507E892-FFC2-4130-BA52-54AA74A1C365}"/>
                  </a:ext>
                </a:extLst>
              </p:cNvPr>
              <p:cNvSpPr txBox="1">
                <a:spLocks noChangeArrowheads="1"/>
              </p:cNvSpPr>
              <p:nvPr/>
            </p:nvSpPr>
            <p:spPr bwMode="auto">
              <a:xfrm>
                <a:off x="5254626" y="1190625"/>
                <a:ext cx="1150187" cy="400110"/>
              </a:xfrm>
              <a:prstGeom prst="rect">
                <a:avLst/>
              </a:prstGeom>
              <a:noFill/>
              <a:ln w="12700" algn="ctr">
                <a:noFill/>
                <a:miter lim="800000"/>
                <a:headEnd/>
                <a:tailEnd/>
              </a:ln>
            </p:spPr>
            <p:txBody>
              <a:bodyPr wrap="none">
                <a:spAutoFit/>
              </a:bodyPr>
              <a:lstStyle/>
              <a:p>
                <a:r>
                  <a:rPr lang="en-US" sz="2000" b="1"/>
                  <a:t>One Way</a:t>
                </a:r>
              </a:p>
            </p:txBody>
          </p:sp>
          <p:sp>
            <p:nvSpPr>
              <p:cNvPr id="15" name="Text Box 86">
                <a:extLst>
                  <a:ext uri="{FF2B5EF4-FFF2-40B4-BE49-F238E27FC236}">
                    <a16:creationId xmlns:a16="http://schemas.microsoft.com/office/drawing/2014/main" id="{0039F108-5478-4269-9FF6-0C5D02A02CC6}"/>
                  </a:ext>
                </a:extLst>
              </p:cNvPr>
              <p:cNvSpPr txBox="1">
                <a:spLocks noChangeArrowheads="1"/>
              </p:cNvSpPr>
              <p:nvPr/>
            </p:nvSpPr>
            <p:spPr bwMode="auto">
              <a:xfrm>
                <a:off x="5029200" y="2198688"/>
                <a:ext cx="1719510" cy="400110"/>
              </a:xfrm>
              <a:prstGeom prst="rect">
                <a:avLst/>
              </a:prstGeom>
              <a:noFill/>
              <a:ln w="12700" algn="ctr">
                <a:noFill/>
                <a:miter lim="800000"/>
                <a:headEnd/>
                <a:tailEnd/>
              </a:ln>
            </p:spPr>
            <p:txBody>
              <a:bodyPr wrap="none">
                <a:spAutoFit/>
              </a:bodyPr>
              <a:lstStyle/>
              <a:p>
                <a:r>
                  <a:rPr lang="en-US" sz="2000" b="1"/>
                  <a:t>Request-Reply</a:t>
                </a:r>
              </a:p>
            </p:txBody>
          </p:sp>
          <p:sp>
            <p:nvSpPr>
              <p:cNvPr id="16" name="Text Box 87">
                <a:extLst>
                  <a:ext uri="{FF2B5EF4-FFF2-40B4-BE49-F238E27FC236}">
                    <a16:creationId xmlns:a16="http://schemas.microsoft.com/office/drawing/2014/main" id="{3F402439-4DA1-41F0-9DBD-377BB24B5A2D}"/>
                  </a:ext>
                </a:extLst>
              </p:cNvPr>
              <p:cNvSpPr txBox="1">
                <a:spLocks noChangeArrowheads="1"/>
              </p:cNvSpPr>
              <p:nvPr/>
            </p:nvSpPr>
            <p:spPr bwMode="auto">
              <a:xfrm>
                <a:off x="5081588" y="2973388"/>
                <a:ext cx="1636154" cy="400110"/>
              </a:xfrm>
              <a:prstGeom prst="rect">
                <a:avLst/>
              </a:prstGeom>
              <a:noFill/>
              <a:ln w="12700" algn="ctr">
                <a:noFill/>
                <a:miter lim="800000"/>
                <a:headEnd/>
                <a:tailEnd/>
              </a:ln>
            </p:spPr>
            <p:txBody>
              <a:bodyPr wrap="none">
                <a:spAutoFit/>
              </a:bodyPr>
              <a:lstStyle/>
              <a:p>
                <a:r>
                  <a:rPr lang="en-US" sz="2000" b="1"/>
                  <a:t>Duplex (Dual)</a:t>
                </a:r>
              </a:p>
            </p:txBody>
          </p:sp>
        </p:grpSp>
      </p:grpSp>
    </p:spTree>
    <p:extLst>
      <p:ext uri="{BB962C8B-B14F-4D97-AF65-F5344CB8AC3E}">
        <p14:creationId xmlns:p14="http://schemas.microsoft.com/office/powerpoint/2010/main" val="303556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78C9-5880-48A5-83EC-B004DF5557ED}"/>
              </a:ext>
            </a:extLst>
          </p:cNvPr>
          <p:cNvSpPr>
            <a:spLocks noGrp="1"/>
          </p:cNvSpPr>
          <p:nvPr>
            <p:ph type="title"/>
          </p:nvPr>
        </p:nvSpPr>
        <p:spPr>
          <a:xfrm>
            <a:off x="725556" y="286603"/>
            <a:ext cx="11280913" cy="1450757"/>
          </a:xfrm>
        </p:spPr>
        <p:txBody>
          <a:bodyPr>
            <a:normAutofit/>
          </a:bodyPr>
          <a:lstStyle/>
          <a:p>
            <a:r>
              <a:rPr lang="en-US" dirty="0"/>
              <a:t>Service Contract </a:t>
            </a:r>
            <a:r>
              <a:rPr lang="en-US" sz="3600" dirty="0"/>
              <a:t>(What does your service do?)</a:t>
            </a:r>
            <a:endParaRPr lang="en-US" dirty="0"/>
          </a:p>
        </p:txBody>
      </p:sp>
      <p:sp>
        <p:nvSpPr>
          <p:cNvPr id="3" name="Content Placeholder 2">
            <a:extLst>
              <a:ext uri="{FF2B5EF4-FFF2-40B4-BE49-F238E27FC236}">
                <a16:creationId xmlns:a16="http://schemas.microsoft.com/office/drawing/2014/main" id="{2B815DD3-EEBD-426A-9C38-520D91F637D5}"/>
              </a:ext>
            </a:extLst>
          </p:cNvPr>
          <p:cNvSpPr>
            <a:spLocks noGrp="1"/>
          </p:cNvSpPr>
          <p:nvPr>
            <p:ph idx="1"/>
          </p:nvPr>
        </p:nvSpPr>
        <p:spPr/>
        <p:txBody>
          <a:bodyPr/>
          <a:lstStyle/>
          <a:p>
            <a:pPr eaLnBrk="0" hangingPunct="0">
              <a:lnSpc>
                <a:spcPct val="85000"/>
              </a:lnSpc>
              <a:spcBef>
                <a:spcPct val="20000"/>
              </a:spcBef>
            </a:pPr>
            <a:r>
              <a:rPr lang="en-US" dirty="0">
                <a:latin typeface="Consolas" pitchFamily="49" charset="0"/>
              </a:rPr>
              <a:t>using </a:t>
            </a:r>
            <a:r>
              <a:rPr lang="en-US" dirty="0" err="1">
                <a:latin typeface="Consolas" pitchFamily="49" charset="0"/>
              </a:rPr>
              <a:t>System.ServiceModel</a:t>
            </a:r>
            <a:r>
              <a:rPr lang="en-US" dirty="0">
                <a:latin typeface="Consolas" pitchFamily="49" charset="0"/>
              </a:rPr>
              <a:t>; </a:t>
            </a:r>
          </a:p>
          <a:p>
            <a:pPr eaLnBrk="0" hangingPunct="0">
              <a:lnSpc>
                <a:spcPct val="85000"/>
              </a:lnSpc>
              <a:spcBef>
                <a:spcPct val="20000"/>
              </a:spcBef>
            </a:pPr>
            <a:endParaRPr lang="en-US" dirty="0">
              <a:latin typeface="Consolas" pitchFamily="49" charset="0"/>
            </a:endParaRPr>
          </a:p>
          <a:p>
            <a:pPr eaLnBrk="0" hangingPunct="0">
              <a:lnSpc>
                <a:spcPct val="85000"/>
              </a:lnSpc>
              <a:spcBef>
                <a:spcPct val="20000"/>
              </a:spcBef>
            </a:pPr>
            <a:r>
              <a:rPr lang="en-US" dirty="0">
                <a:solidFill>
                  <a:schemeClr val="accent1"/>
                </a:solidFill>
                <a:latin typeface="Consolas" pitchFamily="49" charset="0"/>
              </a:rPr>
              <a:t>[</a:t>
            </a:r>
            <a:r>
              <a:rPr lang="en-US" dirty="0" err="1">
                <a:solidFill>
                  <a:schemeClr val="accent1"/>
                </a:solidFill>
                <a:latin typeface="Consolas" pitchFamily="49" charset="0"/>
              </a:rPr>
              <a:t>ServiceContract</a:t>
            </a:r>
            <a:r>
              <a:rPr lang="en-US" dirty="0">
                <a:solidFill>
                  <a:schemeClr val="accent1"/>
                </a:solidFill>
                <a:latin typeface="Consolas" pitchFamily="49" charset="0"/>
              </a:rPr>
              <a:t>]</a:t>
            </a:r>
          </a:p>
          <a:p>
            <a:pPr eaLnBrk="0" hangingPunct="0">
              <a:lnSpc>
                <a:spcPct val="85000"/>
              </a:lnSpc>
              <a:spcBef>
                <a:spcPct val="20000"/>
              </a:spcBef>
            </a:pPr>
            <a:r>
              <a:rPr lang="en-US" dirty="0">
                <a:latin typeface="Consolas" pitchFamily="49" charset="0"/>
              </a:rPr>
              <a:t>public interface </a:t>
            </a:r>
            <a:r>
              <a:rPr lang="en-US" dirty="0" err="1">
                <a:latin typeface="Consolas" pitchFamily="49" charset="0"/>
              </a:rPr>
              <a:t>ICalculate</a:t>
            </a:r>
            <a:r>
              <a:rPr lang="en-US" dirty="0">
                <a:latin typeface="Consolas" pitchFamily="49" charset="0"/>
              </a:rPr>
              <a:t> </a:t>
            </a:r>
          </a:p>
          <a:p>
            <a:pPr eaLnBrk="0" hangingPunct="0">
              <a:lnSpc>
                <a:spcPct val="85000"/>
              </a:lnSpc>
              <a:spcBef>
                <a:spcPct val="20000"/>
              </a:spcBef>
            </a:pPr>
            <a:r>
              <a:rPr lang="en-US" dirty="0">
                <a:latin typeface="Consolas" pitchFamily="49" charset="0"/>
              </a:rPr>
              <a:t>{ </a:t>
            </a:r>
          </a:p>
          <a:p>
            <a:pPr eaLnBrk="0" hangingPunct="0">
              <a:lnSpc>
                <a:spcPct val="85000"/>
              </a:lnSpc>
              <a:spcBef>
                <a:spcPct val="20000"/>
              </a:spcBef>
            </a:pPr>
            <a:r>
              <a:rPr lang="en-US" dirty="0">
                <a:solidFill>
                  <a:srgbClr val="FF0000"/>
                </a:solidFill>
                <a:latin typeface="Consolas" pitchFamily="49" charset="0"/>
              </a:rPr>
              <a:t>	</a:t>
            </a:r>
            <a:r>
              <a:rPr lang="en-US" dirty="0">
                <a:solidFill>
                  <a:schemeClr val="accent1"/>
                </a:solidFill>
                <a:latin typeface="Consolas" pitchFamily="49" charset="0"/>
              </a:rPr>
              <a:t>[</a:t>
            </a:r>
            <a:r>
              <a:rPr lang="en-US" dirty="0" err="1">
                <a:solidFill>
                  <a:schemeClr val="accent1"/>
                </a:solidFill>
                <a:latin typeface="Consolas" pitchFamily="49" charset="0"/>
              </a:rPr>
              <a:t>OperationContract</a:t>
            </a:r>
            <a:r>
              <a:rPr lang="en-US" dirty="0">
                <a:solidFill>
                  <a:schemeClr val="accent1"/>
                </a:solidFill>
                <a:latin typeface="Consolas" pitchFamily="49" charset="0"/>
              </a:rPr>
              <a:t>] </a:t>
            </a:r>
          </a:p>
          <a:p>
            <a:pPr eaLnBrk="0" hangingPunct="0">
              <a:lnSpc>
                <a:spcPct val="85000"/>
              </a:lnSpc>
              <a:spcBef>
                <a:spcPct val="20000"/>
              </a:spcBef>
            </a:pPr>
            <a:r>
              <a:rPr lang="en-US" dirty="0">
                <a:latin typeface="Consolas" pitchFamily="49" charset="0"/>
              </a:rPr>
              <a:t>	double Add( double a, double b); </a:t>
            </a:r>
          </a:p>
          <a:p>
            <a:pPr eaLnBrk="0" hangingPunct="0">
              <a:lnSpc>
                <a:spcPct val="85000"/>
              </a:lnSpc>
              <a:spcBef>
                <a:spcPct val="20000"/>
              </a:spcBef>
            </a:pPr>
            <a:r>
              <a:rPr lang="en-US" dirty="0">
                <a:solidFill>
                  <a:srgbClr val="FFFF00"/>
                </a:solidFill>
                <a:latin typeface="Consolas" pitchFamily="49" charset="0"/>
              </a:rPr>
              <a:t>	</a:t>
            </a:r>
            <a:r>
              <a:rPr lang="en-US" dirty="0">
                <a:solidFill>
                  <a:schemeClr val="accent1"/>
                </a:solidFill>
                <a:latin typeface="Consolas" pitchFamily="49" charset="0"/>
              </a:rPr>
              <a:t>[</a:t>
            </a:r>
            <a:r>
              <a:rPr lang="en-US" dirty="0" err="1">
                <a:solidFill>
                  <a:schemeClr val="accent1"/>
                </a:solidFill>
                <a:latin typeface="Consolas" pitchFamily="49" charset="0"/>
              </a:rPr>
              <a:t>OperationContract</a:t>
            </a:r>
            <a:r>
              <a:rPr lang="en-US" dirty="0">
                <a:solidFill>
                  <a:schemeClr val="accent1"/>
                </a:solidFill>
                <a:latin typeface="Consolas" pitchFamily="49" charset="0"/>
              </a:rPr>
              <a:t>] </a:t>
            </a:r>
          </a:p>
          <a:p>
            <a:pPr eaLnBrk="0" hangingPunct="0">
              <a:lnSpc>
                <a:spcPct val="85000"/>
              </a:lnSpc>
              <a:spcBef>
                <a:spcPct val="20000"/>
              </a:spcBef>
            </a:pPr>
            <a:r>
              <a:rPr lang="en-US" dirty="0">
                <a:latin typeface="Consolas" pitchFamily="49" charset="0"/>
              </a:rPr>
              <a:t>	double Subtract( double a, double b); </a:t>
            </a:r>
          </a:p>
          <a:p>
            <a:pPr eaLnBrk="0" hangingPunct="0">
              <a:lnSpc>
                <a:spcPct val="85000"/>
              </a:lnSpc>
              <a:spcBef>
                <a:spcPct val="20000"/>
              </a:spcBef>
            </a:pPr>
            <a:r>
              <a:rPr lang="en-US" dirty="0">
                <a:latin typeface="Consolas" pitchFamily="49" charset="0"/>
              </a:rPr>
              <a:t>} </a:t>
            </a:r>
          </a:p>
          <a:p>
            <a:endParaRPr lang="en-US" dirty="0"/>
          </a:p>
        </p:txBody>
      </p:sp>
    </p:spTree>
    <p:extLst>
      <p:ext uri="{BB962C8B-B14F-4D97-AF65-F5344CB8AC3E}">
        <p14:creationId xmlns:p14="http://schemas.microsoft.com/office/powerpoint/2010/main" val="99132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5080-424F-47E3-87D2-9CA5D1599CF6}"/>
              </a:ext>
            </a:extLst>
          </p:cNvPr>
          <p:cNvSpPr>
            <a:spLocks noGrp="1"/>
          </p:cNvSpPr>
          <p:nvPr>
            <p:ph type="title"/>
          </p:nvPr>
        </p:nvSpPr>
        <p:spPr/>
        <p:txBody>
          <a:bodyPr/>
          <a:lstStyle/>
          <a:p>
            <a:r>
              <a:rPr lang="en-US" dirty="0"/>
              <a:t>Service Contract: </a:t>
            </a:r>
            <a:r>
              <a:rPr lang="en-US" dirty="0" err="1"/>
              <a:t>OneWay</a:t>
            </a:r>
            <a:endParaRPr lang="en-US" dirty="0"/>
          </a:p>
        </p:txBody>
      </p:sp>
      <p:sp>
        <p:nvSpPr>
          <p:cNvPr id="3" name="Content Placeholder 2">
            <a:extLst>
              <a:ext uri="{FF2B5EF4-FFF2-40B4-BE49-F238E27FC236}">
                <a16:creationId xmlns:a16="http://schemas.microsoft.com/office/drawing/2014/main" id="{5DB701BF-071C-4D78-A7F0-A5F4CE2D15E0}"/>
              </a:ext>
            </a:extLst>
          </p:cNvPr>
          <p:cNvSpPr>
            <a:spLocks noGrp="1"/>
          </p:cNvSpPr>
          <p:nvPr>
            <p:ph idx="1"/>
          </p:nvPr>
        </p:nvSpPr>
        <p:spPr/>
        <p:txBody>
          <a:bodyPr/>
          <a:lstStyle/>
          <a:p>
            <a:pPr eaLnBrk="0" hangingPunct="0">
              <a:lnSpc>
                <a:spcPct val="85000"/>
              </a:lnSpc>
              <a:spcBef>
                <a:spcPct val="20000"/>
              </a:spcBef>
            </a:pPr>
            <a:r>
              <a:rPr lang="en-US" dirty="0">
                <a:latin typeface="Consolas" pitchFamily="49" charset="0"/>
              </a:rPr>
              <a:t>[</a:t>
            </a:r>
            <a:r>
              <a:rPr lang="en-US" dirty="0" err="1">
                <a:latin typeface="Consolas" pitchFamily="49" charset="0"/>
              </a:rPr>
              <a:t>ServiceContract</a:t>
            </a:r>
            <a:r>
              <a:rPr lang="en-US" dirty="0">
                <a:latin typeface="Consolas" pitchFamily="49" charset="0"/>
              </a:rPr>
              <a:t>]</a:t>
            </a:r>
          </a:p>
          <a:p>
            <a:pPr eaLnBrk="0" hangingPunct="0">
              <a:lnSpc>
                <a:spcPct val="85000"/>
              </a:lnSpc>
              <a:spcBef>
                <a:spcPct val="20000"/>
              </a:spcBef>
            </a:pPr>
            <a:r>
              <a:rPr lang="en-US" dirty="0">
                <a:latin typeface="Consolas" pitchFamily="49" charset="0"/>
              </a:rPr>
              <a:t>public interface </a:t>
            </a:r>
            <a:r>
              <a:rPr lang="en-US" dirty="0" err="1">
                <a:latin typeface="Consolas" pitchFamily="49" charset="0"/>
              </a:rPr>
              <a:t>IOneWayCalculator</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dirty="0" err="1">
                <a:latin typeface="Consolas" pitchFamily="49" charset="0"/>
              </a:rPr>
              <a:t>OperationContract</a:t>
            </a:r>
            <a:r>
              <a:rPr lang="en-US" dirty="0">
                <a:latin typeface="Consolas" pitchFamily="49" charset="0"/>
              </a:rPr>
              <a:t>(</a:t>
            </a:r>
            <a:r>
              <a:rPr lang="en-US" b="1" dirty="0" err="1">
                <a:solidFill>
                  <a:schemeClr val="accent1"/>
                </a:solidFill>
                <a:latin typeface="Consolas" pitchFamily="49" charset="0"/>
              </a:rPr>
              <a:t>IsOneWay</a:t>
            </a:r>
            <a:r>
              <a:rPr lang="en-US" b="1" dirty="0">
                <a:solidFill>
                  <a:schemeClr val="accent1"/>
                </a:solidFill>
                <a:latin typeface="Consolas" pitchFamily="49" charset="0"/>
              </a:rPr>
              <a:t>=true</a:t>
            </a:r>
            <a:r>
              <a:rPr lang="en-US" dirty="0">
                <a:latin typeface="Consolas" pitchFamily="49" charset="0"/>
              </a:rPr>
              <a:t>)]</a:t>
            </a:r>
          </a:p>
          <a:p>
            <a:pPr eaLnBrk="0" hangingPunct="0">
              <a:lnSpc>
                <a:spcPct val="85000"/>
              </a:lnSpc>
              <a:spcBef>
                <a:spcPct val="20000"/>
              </a:spcBef>
            </a:pPr>
            <a:r>
              <a:rPr lang="en-US" dirty="0">
                <a:latin typeface="Consolas" pitchFamily="49" charset="0"/>
              </a:rPr>
              <a:t>    void </a:t>
            </a:r>
            <a:r>
              <a:rPr lang="en-US" dirty="0" err="1">
                <a:latin typeface="Consolas" pitchFamily="49" charset="0"/>
              </a:rPr>
              <a:t>StoreProblem</a:t>
            </a:r>
            <a:r>
              <a:rPr lang="en-US" dirty="0">
                <a:latin typeface="Consolas" pitchFamily="49" charset="0"/>
              </a:rPr>
              <a:t> (</a:t>
            </a:r>
            <a:r>
              <a:rPr lang="en-US" dirty="0" err="1">
                <a:latin typeface="Consolas" pitchFamily="49" charset="0"/>
              </a:rPr>
              <a:t>ComplexProblem</a:t>
            </a:r>
            <a:r>
              <a:rPr lang="en-US" dirty="0">
                <a:latin typeface="Consolas" pitchFamily="49" charset="0"/>
              </a:rPr>
              <a:t> p);</a:t>
            </a:r>
          </a:p>
          <a:p>
            <a:pPr eaLnBrk="0" hangingPunct="0">
              <a:lnSpc>
                <a:spcPct val="85000"/>
              </a:lnSpc>
              <a:spcBef>
                <a:spcPct val="20000"/>
              </a:spcBef>
            </a:pPr>
            <a:r>
              <a:rPr lang="en-US" dirty="0">
                <a:latin typeface="Consolas" pitchFamily="49" charset="0"/>
              </a:rPr>
              <a:t>}</a:t>
            </a:r>
          </a:p>
          <a:p>
            <a:endParaRPr lang="en-US" dirty="0"/>
          </a:p>
        </p:txBody>
      </p:sp>
    </p:spTree>
    <p:extLst>
      <p:ext uri="{BB962C8B-B14F-4D97-AF65-F5344CB8AC3E}">
        <p14:creationId xmlns:p14="http://schemas.microsoft.com/office/powerpoint/2010/main" val="3706874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16E7-58B4-46A5-9213-FC3CD141BB4E}"/>
              </a:ext>
            </a:extLst>
          </p:cNvPr>
          <p:cNvSpPr>
            <a:spLocks noGrp="1"/>
          </p:cNvSpPr>
          <p:nvPr>
            <p:ph type="title"/>
          </p:nvPr>
        </p:nvSpPr>
        <p:spPr/>
        <p:txBody>
          <a:bodyPr/>
          <a:lstStyle/>
          <a:p>
            <a:r>
              <a:rPr lang="en-US" dirty="0"/>
              <a:t>Service Contract: Duplex Asymmetric</a:t>
            </a:r>
          </a:p>
        </p:txBody>
      </p:sp>
      <p:sp>
        <p:nvSpPr>
          <p:cNvPr id="3" name="Content Placeholder 2">
            <a:extLst>
              <a:ext uri="{FF2B5EF4-FFF2-40B4-BE49-F238E27FC236}">
                <a16:creationId xmlns:a16="http://schemas.microsoft.com/office/drawing/2014/main" id="{A6C49E02-4916-4221-BDB5-C93A0ACBB315}"/>
              </a:ext>
            </a:extLst>
          </p:cNvPr>
          <p:cNvSpPr>
            <a:spLocks noGrp="1"/>
          </p:cNvSpPr>
          <p:nvPr>
            <p:ph idx="1"/>
          </p:nvPr>
        </p:nvSpPr>
        <p:spPr/>
        <p:txBody>
          <a:bodyPr>
            <a:normAutofit fontScale="92500" lnSpcReduction="10000"/>
          </a:bodyPr>
          <a:lstStyle/>
          <a:p>
            <a:pPr eaLnBrk="0" hangingPunct="0">
              <a:lnSpc>
                <a:spcPct val="85000"/>
              </a:lnSpc>
              <a:spcBef>
                <a:spcPct val="20000"/>
              </a:spcBef>
            </a:pPr>
            <a:r>
              <a:rPr lang="en-US" b="1" dirty="0">
                <a:solidFill>
                  <a:schemeClr val="accent1"/>
                </a:solidFill>
                <a:latin typeface="Consolas" pitchFamily="49" charset="0"/>
              </a:rPr>
              <a:t>[</a:t>
            </a:r>
            <a:r>
              <a:rPr lang="en-US" b="1" dirty="0" err="1">
                <a:solidFill>
                  <a:schemeClr val="accent1"/>
                </a:solidFill>
                <a:latin typeface="Consolas" pitchFamily="49" charset="0"/>
              </a:rPr>
              <a:t>ServiceContract</a:t>
            </a:r>
            <a:r>
              <a:rPr lang="en-US" b="1" dirty="0">
                <a:solidFill>
                  <a:schemeClr val="accent1"/>
                </a:solidFill>
                <a:latin typeface="Consolas" pitchFamily="49" charset="0"/>
              </a:rPr>
              <a:t>(Session=true, </a:t>
            </a:r>
          </a:p>
          <a:p>
            <a:pPr eaLnBrk="0" hangingPunct="0">
              <a:lnSpc>
                <a:spcPct val="85000"/>
              </a:lnSpc>
              <a:spcBef>
                <a:spcPct val="20000"/>
              </a:spcBef>
            </a:pPr>
            <a:r>
              <a:rPr lang="en-US" b="1" dirty="0">
                <a:solidFill>
                  <a:schemeClr val="accent1"/>
                </a:solidFill>
                <a:latin typeface="Consolas" pitchFamily="49" charset="0"/>
              </a:rPr>
              <a:t>          </a:t>
            </a:r>
            <a:r>
              <a:rPr lang="en-US" b="1" noProof="1">
                <a:solidFill>
                  <a:schemeClr val="accent1"/>
                </a:solidFill>
                <a:latin typeface="Consolas" pitchFamily="49" charset="0"/>
              </a:rPr>
              <a:t>CallbackContract=typeof(ICalculator</a:t>
            </a:r>
            <a:r>
              <a:rPr lang="en-US" b="1" dirty="0">
                <a:solidFill>
                  <a:schemeClr val="accent1"/>
                </a:solidFill>
                <a:latin typeface="Consolas" pitchFamily="49" charset="0"/>
              </a:rPr>
              <a:t>Results</a:t>
            </a:r>
            <a:r>
              <a:rPr lang="en-US" b="1" noProof="1">
                <a:solidFill>
                  <a:schemeClr val="accent1"/>
                </a:solidFill>
                <a:latin typeface="Consolas" pitchFamily="49" charset="0"/>
              </a:rPr>
              <a:t>)</a:t>
            </a:r>
            <a:r>
              <a:rPr lang="en-US" b="1" dirty="0">
                <a:solidFill>
                  <a:schemeClr val="accent1"/>
                </a:solidFill>
                <a:latin typeface="Consolas" pitchFamily="49" charset="0"/>
              </a:rPr>
              <a:t>]</a:t>
            </a:r>
          </a:p>
          <a:p>
            <a:pPr eaLnBrk="0" hangingPunct="0">
              <a:lnSpc>
                <a:spcPct val="85000"/>
              </a:lnSpc>
              <a:spcBef>
                <a:spcPct val="20000"/>
              </a:spcBef>
            </a:pPr>
            <a:r>
              <a:rPr lang="en-US" dirty="0">
                <a:latin typeface="Consolas" pitchFamily="49" charset="0"/>
              </a:rPr>
              <a:t>public interface </a:t>
            </a:r>
            <a:r>
              <a:rPr lang="en-US" dirty="0" err="1">
                <a:latin typeface="Consolas" pitchFamily="49" charset="0"/>
              </a:rPr>
              <a:t>ICalculatorProblems</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dirty="0" err="1">
                <a:latin typeface="Consolas" pitchFamily="49" charset="0"/>
              </a:rPr>
              <a:t>OperationContract</a:t>
            </a:r>
            <a:r>
              <a:rPr lang="en-US" dirty="0">
                <a:latin typeface="Consolas" pitchFamily="49" charset="0"/>
              </a:rPr>
              <a:t>(</a:t>
            </a:r>
            <a:r>
              <a:rPr lang="en-US" dirty="0" err="1">
                <a:latin typeface="Consolas" pitchFamily="49" charset="0"/>
              </a:rPr>
              <a:t>IsOneWay</a:t>
            </a:r>
            <a:r>
              <a:rPr lang="en-US" dirty="0">
                <a:latin typeface="Consolas" pitchFamily="49" charset="0"/>
              </a:rPr>
              <a:t>=true)]</a:t>
            </a:r>
          </a:p>
          <a:p>
            <a:pPr eaLnBrk="0" hangingPunct="0">
              <a:lnSpc>
                <a:spcPct val="85000"/>
              </a:lnSpc>
              <a:spcBef>
                <a:spcPct val="20000"/>
              </a:spcBef>
            </a:pPr>
            <a:r>
              <a:rPr lang="en-US" dirty="0">
                <a:latin typeface="Consolas" pitchFamily="49" charset="0"/>
              </a:rPr>
              <a:t>    void </a:t>
            </a:r>
            <a:r>
              <a:rPr lang="en-US" dirty="0" err="1">
                <a:latin typeface="Consolas" pitchFamily="49" charset="0"/>
              </a:rPr>
              <a:t>SolveProblem</a:t>
            </a:r>
            <a:r>
              <a:rPr lang="en-US" dirty="0">
                <a:latin typeface="Consolas" pitchFamily="49" charset="0"/>
              </a:rPr>
              <a:t> (</a:t>
            </a:r>
            <a:r>
              <a:rPr lang="en-US" dirty="0" err="1">
                <a:latin typeface="Consolas" pitchFamily="49" charset="0"/>
              </a:rPr>
              <a:t>ComplexProblem</a:t>
            </a:r>
            <a:r>
              <a:rPr lang="en-US" dirty="0">
                <a:latin typeface="Consolas" pitchFamily="49" charset="0"/>
              </a:rPr>
              <a:t> p);</a:t>
            </a: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endParaRPr lang="en-US" dirty="0">
              <a:latin typeface="Consolas" pitchFamily="49" charset="0"/>
            </a:endParaRPr>
          </a:p>
          <a:p>
            <a:pPr eaLnBrk="0" hangingPunct="0">
              <a:lnSpc>
                <a:spcPct val="85000"/>
              </a:lnSpc>
              <a:spcBef>
                <a:spcPct val="20000"/>
              </a:spcBef>
            </a:pPr>
            <a:r>
              <a:rPr lang="en-US" dirty="0">
                <a:latin typeface="Consolas" pitchFamily="49" charset="0"/>
              </a:rPr>
              <a:t>public interface </a:t>
            </a:r>
            <a:r>
              <a:rPr lang="en-US" dirty="0" err="1">
                <a:latin typeface="Consolas" pitchFamily="49" charset="0"/>
              </a:rPr>
              <a:t>ICalculatorResults</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dirty="0" err="1">
                <a:latin typeface="Consolas" pitchFamily="49" charset="0"/>
              </a:rPr>
              <a:t>OperationContract</a:t>
            </a:r>
            <a:r>
              <a:rPr lang="en-US" dirty="0">
                <a:latin typeface="Consolas" pitchFamily="49" charset="0"/>
              </a:rPr>
              <a:t>(</a:t>
            </a:r>
            <a:r>
              <a:rPr lang="en-US" dirty="0" err="1">
                <a:latin typeface="Consolas" pitchFamily="49" charset="0"/>
              </a:rPr>
              <a:t>IsOneWay</a:t>
            </a:r>
            <a:r>
              <a:rPr lang="en-US" dirty="0">
                <a:latin typeface="Consolas" pitchFamily="49" charset="0"/>
              </a:rPr>
              <a:t>=true)]</a:t>
            </a:r>
          </a:p>
          <a:p>
            <a:pPr eaLnBrk="0" hangingPunct="0">
              <a:lnSpc>
                <a:spcPct val="85000"/>
              </a:lnSpc>
              <a:spcBef>
                <a:spcPct val="20000"/>
              </a:spcBef>
            </a:pPr>
            <a:r>
              <a:rPr lang="en-US" dirty="0">
                <a:latin typeface="Consolas" pitchFamily="49" charset="0"/>
              </a:rPr>
              <a:t>    void Results(</a:t>
            </a:r>
            <a:r>
              <a:rPr lang="en-US" dirty="0" err="1">
                <a:latin typeface="Consolas" pitchFamily="49" charset="0"/>
              </a:rPr>
              <a:t>ComplexProblem</a:t>
            </a:r>
            <a:r>
              <a:rPr lang="en-US" dirty="0">
                <a:latin typeface="Consolas" pitchFamily="49" charset="0"/>
              </a:rPr>
              <a:t> p);</a:t>
            </a:r>
          </a:p>
          <a:p>
            <a:pPr eaLnBrk="0" hangingPunct="0">
              <a:lnSpc>
                <a:spcPct val="85000"/>
              </a:lnSpc>
              <a:spcBef>
                <a:spcPct val="20000"/>
              </a:spcBef>
            </a:pPr>
            <a:r>
              <a:rPr lang="en-US" dirty="0">
                <a:latin typeface="Consolas" pitchFamily="49" charset="0"/>
              </a:rPr>
              <a:t>}</a:t>
            </a:r>
          </a:p>
          <a:p>
            <a:endParaRPr lang="en-US" dirty="0"/>
          </a:p>
        </p:txBody>
      </p:sp>
    </p:spTree>
    <p:extLst>
      <p:ext uri="{BB962C8B-B14F-4D97-AF65-F5344CB8AC3E}">
        <p14:creationId xmlns:p14="http://schemas.microsoft.com/office/powerpoint/2010/main" val="1296664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0BAB-C669-4B36-9F31-05C85BBBBE75}"/>
              </a:ext>
            </a:extLst>
          </p:cNvPr>
          <p:cNvSpPr>
            <a:spLocks noGrp="1"/>
          </p:cNvSpPr>
          <p:nvPr>
            <p:ph type="title"/>
          </p:nvPr>
        </p:nvSpPr>
        <p:spPr/>
        <p:txBody>
          <a:bodyPr>
            <a:normAutofit/>
          </a:bodyPr>
          <a:lstStyle/>
          <a:p>
            <a:r>
              <a:rPr lang="en-US" dirty="0"/>
              <a:t>Data contracts </a:t>
            </a:r>
            <a:r>
              <a:rPr lang="en-US" sz="3600" dirty="0"/>
              <a:t>(What object data needs to flow back and forth?)</a:t>
            </a:r>
            <a:endParaRPr lang="en-US" dirty="0"/>
          </a:p>
        </p:txBody>
      </p:sp>
      <p:sp>
        <p:nvSpPr>
          <p:cNvPr id="3" name="Content Placeholder 2">
            <a:extLst>
              <a:ext uri="{FF2B5EF4-FFF2-40B4-BE49-F238E27FC236}">
                <a16:creationId xmlns:a16="http://schemas.microsoft.com/office/drawing/2014/main" id="{8F7458B6-E6CC-4AF2-A734-E7EED1AF1E7F}"/>
              </a:ext>
            </a:extLst>
          </p:cNvPr>
          <p:cNvSpPr>
            <a:spLocks noGrp="1"/>
          </p:cNvSpPr>
          <p:nvPr>
            <p:ph idx="1"/>
          </p:nvPr>
        </p:nvSpPr>
        <p:spPr/>
        <p:txBody>
          <a:bodyPr>
            <a:normAutofit lnSpcReduction="10000"/>
          </a:bodyPr>
          <a:lstStyle/>
          <a:p>
            <a:pPr eaLnBrk="0" hangingPunct="0">
              <a:lnSpc>
                <a:spcPct val="85000"/>
              </a:lnSpc>
              <a:spcBef>
                <a:spcPct val="20000"/>
              </a:spcBef>
            </a:pPr>
            <a:r>
              <a:rPr lang="en-US" dirty="0">
                <a:solidFill>
                  <a:schemeClr val="accent1"/>
                </a:solidFill>
                <a:latin typeface="Consolas" pitchFamily="49" charset="0"/>
              </a:rPr>
              <a:t>[</a:t>
            </a:r>
            <a:r>
              <a:rPr lang="en-US" dirty="0" err="1">
                <a:solidFill>
                  <a:schemeClr val="accent1"/>
                </a:solidFill>
                <a:latin typeface="Consolas" pitchFamily="49" charset="0"/>
              </a:rPr>
              <a:t>DataContract</a:t>
            </a:r>
            <a:r>
              <a:rPr lang="en-US" dirty="0">
                <a:solidFill>
                  <a:schemeClr val="accent1"/>
                </a:solidFill>
                <a:latin typeface="Consolas" pitchFamily="49" charset="0"/>
              </a:rPr>
              <a:t>]</a:t>
            </a:r>
          </a:p>
          <a:p>
            <a:pPr eaLnBrk="0" hangingPunct="0">
              <a:lnSpc>
                <a:spcPct val="85000"/>
              </a:lnSpc>
              <a:spcBef>
                <a:spcPct val="20000"/>
              </a:spcBef>
            </a:pPr>
            <a:r>
              <a:rPr lang="en-US" dirty="0">
                <a:latin typeface="Consolas" pitchFamily="49" charset="0"/>
              </a:rPr>
              <a:t>public class </a:t>
            </a:r>
            <a:r>
              <a:rPr lang="en-US" dirty="0" err="1">
                <a:latin typeface="Consolas" pitchFamily="49" charset="0"/>
              </a:rPr>
              <a:t>ComplexNumber</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DataMember</a:t>
            </a:r>
            <a:r>
              <a:rPr lang="en-US" b="1" dirty="0">
                <a:solidFill>
                  <a:schemeClr val="accent1"/>
                </a:solidFill>
                <a:latin typeface="Consolas" pitchFamily="49" charset="0"/>
              </a:rPr>
              <a:t>] </a:t>
            </a:r>
            <a:br>
              <a:rPr lang="en-US" b="1" dirty="0">
                <a:solidFill>
                  <a:schemeClr val="accent1"/>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double Real = 0.0D;</a:t>
            </a:r>
            <a:br>
              <a:rPr lang="en-US" dirty="0">
                <a:latin typeface="Consolas" pitchFamily="49" charset="0"/>
              </a:rPr>
            </a:br>
            <a:r>
              <a:rPr lang="en-US" dirty="0">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DataMember</a:t>
            </a:r>
            <a:r>
              <a:rPr lang="en-US" b="1" dirty="0">
                <a:solidFill>
                  <a:schemeClr val="accent1"/>
                </a:solidFill>
                <a:latin typeface="Consolas" pitchFamily="49" charset="0"/>
              </a:rPr>
              <a:t>]</a:t>
            </a:r>
            <a:r>
              <a:rPr lang="en-US" dirty="0">
                <a:latin typeface="Consolas" pitchFamily="49" charset="0"/>
              </a:rPr>
              <a:t/>
            </a:r>
            <a:br>
              <a:rPr lang="en-US" dirty="0">
                <a:latin typeface="Consolas" pitchFamily="49" charset="0"/>
              </a:rPr>
            </a:br>
            <a:r>
              <a:rPr lang="en-US" dirty="0">
                <a:latin typeface="Consolas" pitchFamily="49" charset="0"/>
              </a:rPr>
              <a:t>    public double Imaginary = 0.0D;</a:t>
            </a:r>
          </a:p>
          <a:p>
            <a:pPr eaLnBrk="0" hangingPunct="0">
              <a:lnSpc>
                <a:spcPct val="85000"/>
              </a:lnSpc>
              <a:spcBef>
                <a:spcPct val="20000"/>
              </a:spcBef>
            </a:pPr>
            <a:r>
              <a:rPr lang="en-US" dirty="0">
                <a:latin typeface="Consolas" pitchFamily="49" charset="0"/>
              </a:rPr>
              <a:t>    </a:t>
            </a:r>
            <a:br>
              <a:rPr lang="en-US" dirty="0">
                <a:latin typeface="Consolas" pitchFamily="49" charset="0"/>
              </a:rPr>
            </a:br>
            <a:r>
              <a:rPr lang="en-US" dirty="0">
                <a:latin typeface="Consolas" pitchFamily="49" charset="0"/>
              </a:rPr>
              <a:t>    public </a:t>
            </a:r>
            <a:r>
              <a:rPr lang="en-US" dirty="0" err="1">
                <a:latin typeface="Consolas" pitchFamily="49" charset="0"/>
              </a:rPr>
              <a:t>ComplexNumber</a:t>
            </a:r>
            <a:r>
              <a:rPr lang="en-US" dirty="0">
                <a:latin typeface="Consolas" pitchFamily="49" charset="0"/>
              </a:rPr>
              <a:t>(double r, double </a:t>
            </a:r>
            <a:r>
              <a:rPr lang="en-US" dirty="0" err="1">
                <a:latin typeface="Consolas" pitchFamily="49" charset="0"/>
              </a:rPr>
              <a:t>i</a:t>
            </a:r>
            <a:r>
              <a:rPr lang="en-US" dirty="0">
                <a:latin typeface="Consolas" pitchFamily="49" charset="0"/>
              </a:rPr>
              <a:t>)</a:t>
            </a:r>
            <a:br>
              <a:rPr lang="en-US" dirty="0">
                <a:latin typeface="Consolas" pitchFamily="49" charset="0"/>
              </a:rPr>
            </a:br>
            <a:r>
              <a:rPr lang="en-US" dirty="0">
                <a:latin typeface="Consolas" pitchFamily="49" charset="0"/>
              </a:rPr>
              <a:t>    {</a:t>
            </a:r>
            <a:br>
              <a:rPr lang="en-US" dirty="0">
                <a:latin typeface="Consolas" pitchFamily="49" charset="0"/>
              </a:rPr>
            </a:br>
            <a:r>
              <a:rPr lang="en-US" dirty="0">
                <a:latin typeface="Consolas" pitchFamily="49" charset="0"/>
              </a:rPr>
              <a:t>        </a:t>
            </a:r>
            <a:r>
              <a:rPr lang="en-US" dirty="0" err="1">
                <a:latin typeface="Consolas" pitchFamily="49" charset="0"/>
              </a:rPr>
              <a:t>this.Real</a:t>
            </a:r>
            <a:r>
              <a:rPr lang="en-US" dirty="0">
                <a:latin typeface="Consolas" pitchFamily="49" charset="0"/>
              </a:rPr>
              <a:t> = r;</a:t>
            </a:r>
            <a:br>
              <a:rPr lang="en-US" dirty="0">
                <a:latin typeface="Consolas" pitchFamily="49" charset="0"/>
              </a:rPr>
            </a:br>
            <a:r>
              <a:rPr lang="en-US" dirty="0">
                <a:latin typeface="Consolas" pitchFamily="49" charset="0"/>
              </a:rPr>
              <a:t>        </a:t>
            </a:r>
            <a:r>
              <a:rPr lang="en-US" dirty="0" err="1">
                <a:latin typeface="Consolas" pitchFamily="49" charset="0"/>
              </a:rPr>
              <a:t>this.Imaginary</a:t>
            </a:r>
            <a:r>
              <a:rPr lang="en-US" dirty="0">
                <a:latin typeface="Consolas" pitchFamily="49" charset="0"/>
              </a:rPr>
              <a:t> = </a:t>
            </a:r>
            <a:r>
              <a:rPr lang="en-US" dirty="0" err="1">
                <a:latin typeface="Consolas" pitchFamily="49" charset="0"/>
              </a:rPr>
              <a:t>i</a:t>
            </a:r>
            <a:r>
              <a:rPr lang="en-US" dirty="0">
                <a:latin typeface="Consolas" pitchFamily="49" charset="0"/>
              </a:rPr>
              <a:t>;</a:t>
            </a:r>
            <a:br>
              <a:rPr lang="en-US" dirty="0">
                <a:latin typeface="Consolas" pitchFamily="49" charset="0"/>
              </a:rPr>
            </a:br>
            <a:r>
              <a:rPr lang="en-US" dirty="0">
                <a:latin typeface="Consolas" pitchFamily="49" charset="0"/>
              </a:rPr>
              <a:t>    }</a:t>
            </a:r>
          </a:p>
          <a:p>
            <a:pPr eaLnBrk="0" hangingPunct="0">
              <a:lnSpc>
                <a:spcPct val="85000"/>
              </a:lnSpc>
              <a:spcBef>
                <a:spcPct val="20000"/>
              </a:spcBef>
            </a:pPr>
            <a:r>
              <a:rPr lang="en-US" dirty="0">
                <a:latin typeface="Consolas" pitchFamily="49" charset="0"/>
              </a:rPr>
              <a:t>}</a:t>
            </a:r>
          </a:p>
          <a:p>
            <a:endParaRPr lang="en-US" dirty="0"/>
          </a:p>
        </p:txBody>
      </p:sp>
    </p:spTree>
    <p:extLst>
      <p:ext uri="{BB962C8B-B14F-4D97-AF65-F5344CB8AC3E}">
        <p14:creationId xmlns:p14="http://schemas.microsoft.com/office/powerpoint/2010/main" val="301980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80B4-5F8F-45D3-B834-9CC7357ED4C9}"/>
              </a:ext>
            </a:extLst>
          </p:cNvPr>
          <p:cNvSpPr>
            <a:spLocks noGrp="1"/>
          </p:cNvSpPr>
          <p:nvPr>
            <p:ph type="title"/>
          </p:nvPr>
        </p:nvSpPr>
        <p:spPr/>
        <p:txBody>
          <a:bodyPr>
            <a:normAutofit/>
          </a:bodyPr>
          <a:lstStyle/>
          <a:p>
            <a:r>
              <a:rPr lang="en-US" dirty="0"/>
              <a:t>Message contracts </a:t>
            </a:r>
            <a:r>
              <a:rPr lang="en-US" sz="3600" dirty="0"/>
              <a:t>(Defines the mapping between the type and a SOAP envelope)</a:t>
            </a:r>
            <a:endParaRPr lang="en-US" dirty="0"/>
          </a:p>
        </p:txBody>
      </p:sp>
      <p:sp>
        <p:nvSpPr>
          <p:cNvPr id="3" name="Content Placeholder 2">
            <a:extLst>
              <a:ext uri="{FF2B5EF4-FFF2-40B4-BE49-F238E27FC236}">
                <a16:creationId xmlns:a16="http://schemas.microsoft.com/office/drawing/2014/main" id="{B0F00CF0-7D62-4BC0-AD58-9233E1898861}"/>
              </a:ext>
            </a:extLst>
          </p:cNvPr>
          <p:cNvSpPr>
            <a:spLocks noGrp="1"/>
          </p:cNvSpPr>
          <p:nvPr>
            <p:ph idx="1"/>
          </p:nvPr>
        </p:nvSpPr>
        <p:spPr/>
        <p:txBody>
          <a:bodyPr>
            <a:normAutofit lnSpcReduction="10000"/>
          </a:bodyPr>
          <a:lstStyle/>
          <a:p>
            <a:pPr eaLnBrk="0" hangingPunct="0">
              <a:lnSpc>
                <a:spcPct val="85000"/>
              </a:lnSpc>
              <a:spcBef>
                <a:spcPct val="20000"/>
              </a:spcBef>
            </a:pPr>
            <a:r>
              <a:rPr lang="en-US" b="1" dirty="0">
                <a:solidFill>
                  <a:schemeClr val="accent1"/>
                </a:solidFill>
                <a:latin typeface="Consolas" pitchFamily="49" charset="0"/>
              </a:rPr>
              <a:t>[</a:t>
            </a:r>
            <a:r>
              <a:rPr lang="en-US" b="1" dirty="0" err="1">
                <a:solidFill>
                  <a:schemeClr val="accent1"/>
                </a:solidFill>
                <a:latin typeface="Consolas" pitchFamily="49" charset="0"/>
              </a:rPr>
              <a:t>MessageContract</a:t>
            </a:r>
            <a:r>
              <a:rPr lang="en-US" b="1" dirty="0">
                <a:solidFill>
                  <a:schemeClr val="accent1"/>
                </a:solidFill>
                <a:latin typeface="Consolas" pitchFamily="49" charset="0"/>
              </a:rPr>
              <a:t>]</a:t>
            </a:r>
          </a:p>
          <a:p>
            <a:pPr eaLnBrk="0" hangingPunct="0">
              <a:lnSpc>
                <a:spcPct val="85000"/>
              </a:lnSpc>
              <a:spcBef>
                <a:spcPct val="20000"/>
              </a:spcBef>
            </a:pPr>
            <a:r>
              <a:rPr lang="en-US" dirty="0">
                <a:latin typeface="Consolas" pitchFamily="49" charset="0"/>
              </a:rPr>
              <a:t>public class </a:t>
            </a:r>
            <a:r>
              <a:rPr lang="en-US" dirty="0" err="1">
                <a:latin typeface="Consolas" pitchFamily="49" charset="0"/>
              </a:rPr>
              <a:t>ComplexProblem</a:t>
            </a:r>
            <a:endParaRPr lang="en-US" dirty="0">
              <a:latin typeface="Consolas" pitchFamily="49" charset="0"/>
            </a:endParaRPr>
          </a:p>
          <a:p>
            <a:pPr eaLnBrk="0" hangingPunct="0">
              <a:lnSpc>
                <a:spcPct val="85000"/>
              </a:lnSpc>
              <a:spcBef>
                <a:spcPct val="20000"/>
              </a:spcBef>
            </a:pPr>
            <a:r>
              <a:rPr lang="en-US" dirty="0">
                <a:latin typeface="Consolas" pitchFamily="49" charset="0"/>
              </a:rPr>
              <a:t>{</a:t>
            </a:r>
          </a:p>
          <a:p>
            <a:pPr eaLnBrk="0" hangingPunct="0">
              <a:lnSpc>
                <a:spcPct val="85000"/>
              </a:lnSpc>
              <a:spcBef>
                <a:spcPct val="20000"/>
              </a:spcBef>
            </a:pPr>
            <a:r>
              <a:rPr lang="en-US" dirty="0">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MessageHeader</a:t>
            </a:r>
            <a:r>
              <a:rPr lang="en-US" b="1" dirty="0">
                <a:solidFill>
                  <a:schemeClr val="accent1"/>
                </a:solidFill>
                <a:latin typeface="Consolas" pitchFamily="49" charset="0"/>
              </a:rPr>
              <a:t>] </a:t>
            </a:r>
            <a:r>
              <a:rPr lang="en-US" b="1" dirty="0">
                <a:solidFill>
                  <a:srgbClr val="FFFF00"/>
                </a:solidFill>
                <a:latin typeface="Consolas" pitchFamily="49" charset="0"/>
              </a:rPr>
              <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string operation;</a:t>
            </a:r>
          </a:p>
          <a:p>
            <a:pPr eaLnBrk="0" hangingPunct="0">
              <a:lnSpc>
                <a:spcPct val="85000"/>
              </a:lnSpc>
              <a:spcBef>
                <a:spcPct val="20000"/>
              </a:spcBef>
            </a:pPr>
            <a:r>
              <a:rPr lang="en-US" dirty="0">
                <a:latin typeface="Consolas" pitchFamily="49" charset="0"/>
              </a:rPr>
              <a:t>   </a:t>
            </a:r>
            <a:r>
              <a:rPr lang="en-US" dirty="0">
                <a:solidFill>
                  <a:schemeClr val="accent1"/>
                </a:solidFill>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MessageBody</a:t>
            </a:r>
            <a:r>
              <a:rPr lang="en-US" b="1" dirty="0">
                <a:solidFill>
                  <a:schemeClr val="accent1"/>
                </a:solidFill>
                <a:latin typeface="Consolas" pitchFamily="49" charset="0"/>
              </a:rPr>
              <a:t>]</a:t>
            </a:r>
            <a:r>
              <a:rPr lang="en-US" b="1" dirty="0">
                <a:solidFill>
                  <a:srgbClr val="FFFF00"/>
                </a:solidFill>
                <a:latin typeface="Consolas" pitchFamily="49" charset="0"/>
              </a:rPr>
              <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a:t>
            </a:r>
            <a:r>
              <a:rPr lang="en-US" dirty="0" err="1">
                <a:latin typeface="Consolas" pitchFamily="49" charset="0"/>
              </a:rPr>
              <a:t>ComplexNumber</a:t>
            </a:r>
            <a:r>
              <a:rPr lang="en-US" dirty="0">
                <a:latin typeface="Consolas" pitchFamily="49" charset="0"/>
              </a:rPr>
              <a:t> n1;</a:t>
            </a:r>
          </a:p>
          <a:p>
            <a:pPr eaLnBrk="0" hangingPunct="0">
              <a:lnSpc>
                <a:spcPct val="85000"/>
              </a:lnSpc>
              <a:spcBef>
                <a:spcPct val="20000"/>
              </a:spcBef>
            </a:pPr>
            <a:r>
              <a:rPr lang="en-US" dirty="0">
                <a:solidFill>
                  <a:schemeClr val="accent1"/>
                </a:solidFill>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MessageBody</a:t>
            </a:r>
            <a:r>
              <a:rPr lang="en-US" b="1" dirty="0">
                <a:solidFill>
                  <a:schemeClr val="accent1"/>
                </a:solidFill>
                <a:latin typeface="Consolas" pitchFamily="49" charset="0"/>
              </a:rPr>
              <a:t>]</a:t>
            </a:r>
            <a:r>
              <a:rPr lang="en-US" b="1" dirty="0">
                <a:solidFill>
                  <a:srgbClr val="FFFF00"/>
                </a:solidFill>
                <a:latin typeface="Consolas" pitchFamily="49" charset="0"/>
              </a:rPr>
              <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a:t>
            </a:r>
            <a:r>
              <a:rPr lang="en-US" dirty="0" err="1">
                <a:latin typeface="Consolas" pitchFamily="49" charset="0"/>
              </a:rPr>
              <a:t>ComplexNumber</a:t>
            </a:r>
            <a:r>
              <a:rPr lang="en-US" dirty="0">
                <a:latin typeface="Consolas" pitchFamily="49" charset="0"/>
              </a:rPr>
              <a:t> n2;</a:t>
            </a:r>
          </a:p>
          <a:p>
            <a:pPr eaLnBrk="0" hangingPunct="0">
              <a:lnSpc>
                <a:spcPct val="85000"/>
              </a:lnSpc>
              <a:spcBef>
                <a:spcPct val="20000"/>
              </a:spcBef>
            </a:pPr>
            <a:r>
              <a:rPr lang="en-US" dirty="0">
                <a:solidFill>
                  <a:schemeClr val="accent1"/>
                </a:solidFill>
                <a:latin typeface="Consolas" pitchFamily="49" charset="0"/>
              </a:rPr>
              <a:t>    </a:t>
            </a:r>
            <a:r>
              <a:rPr lang="en-US" b="1" dirty="0">
                <a:solidFill>
                  <a:schemeClr val="accent1"/>
                </a:solidFill>
                <a:latin typeface="Consolas" pitchFamily="49" charset="0"/>
              </a:rPr>
              <a:t>[</a:t>
            </a:r>
            <a:r>
              <a:rPr lang="en-US" b="1" dirty="0" err="1">
                <a:solidFill>
                  <a:schemeClr val="accent1"/>
                </a:solidFill>
                <a:latin typeface="Consolas" pitchFamily="49" charset="0"/>
              </a:rPr>
              <a:t>MessageBody</a:t>
            </a:r>
            <a:r>
              <a:rPr lang="en-US" b="1" dirty="0">
                <a:solidFill>
                  <a:schemeClr val="accent1"/>
                </a:solidFill>
                <a:latin typeface="Consolas" pitchFamily="49" charset="0"/>
              </a:rPr>
              <a:t>]</a:t>
            </a:r>
            <a:r>
              <a:rPr lang="en-US" b="1" dirty="0">
                <a:solidFill>
                  <a:srgbClr val="FFFF00"/>
                </a:solidFill>
                <a:latin typeface="Consolas" pitchFamily="49" charset="0"/>
              </a:rPr>
              <a:t/>
            </a:r>
            <a:br>
              <a:rPr lang="en-US" b="1" dirty="0">
                <a:solidFill>
                  <a:srgbClr val="FFFF00"/>
                </a:solidFill>
                <a:latin typeface="Consolas" pitchFamily="49" charset="0"/>
              </a:rPr>
            </a:br>
            <a:r>
              <a:rPr lang="en-US" b="1" dirty="0">
                <a:solidFill>
                  <a:srgbClr val="FFFF00"/>
                </a:solidFill>
                <a:latin typeface="Consolas" pitchFamily="49" charset="0"/>
              </a:rPr>
              <a:t>    </a:t>
            </a:r>
            <a:r>
              <a:rPr lang="en-US" dirty="0">
                <a:latin typeface="Consolas" pitchFamily="49" charset="0"/>
              </a:rPr>
              <a:t>public </a:t>
            </a:r>
            <a:r>
              <a:rPr lang="en-US" dirty="0" err="1">
                <a:latin typeface="Consolas" pitchFamily="49" charset="0"/>
              </a:rPr>
              <a:t>ComplexNumber</a:t>
            </a:r>
            <a:r>
              <a:rPr lang="en-US" dirty="0">
                <a:latin typeface="Consolas" pitchFamily="49" charset="0"/>
              </a:rPr>
              <a:t> solution;</a:t>
            </a:r>
          </a:p>
          <a:p>
            <a:pPr eaLnBrk="0" hangingPunct="0">
              <a:lnSpc>
                <a:spcPct val="85000"/>
              </a:lnSpc>
              <a:spcBef>
                <a:spcPct val="20000"/>
              </a:spcBef>
            </a:pPr>
            <a:r>
              <a:rPr lang="en-US" dirty="0">
                <a:latin typeface="Consolas" pitchFamily="49" charset="0"/>
              </a:rPr>
              <a:t>    </a:t>
            </a:r>
            <a:br>
              <a:rPr lang="en-US" dirty="0">
                <a:latin typeface="Consolas" pitchFamily="49" charset="0"/>
              </a:rPr>
            </a:br>
            <a:r>
              <a:rPr lang="en-US" dirty="0">
                <a:latin typeface="Consolas" pitchFamily="49" charset="0"/>
              </a:rPr>
              <a:t>    // Constructors…</a:t>
            </a:r>
          </a:p>
          <a:p>
            <a:pPr eaLnBrk="0" hangingPunct="0">
              <a:lnSpc>
                <a:spcPct val="85000"/>
              </a:lnSpc>
              <a:spcBef>
                <a:spcPct val="20000"/>
              </a:spcBef>
            </a:pPr>
            <a:r>
              <a:rPr lang="en-US" dirty="0">
                <a:latin typeface="Consolas" pitchFamily="49" charset="0"/>
              </a:rPr>
              <a:t>}</a:t>
            </a:r>
          </a:p>
          <a:p>
            <a:endParaRPr lang="en-US" dirty="0"/>
          </a:p>
        </p:txBody>
      </p:sp>
    </p:spTree>
    <p:extLst>
      <p:ext uri="{BB962C8B-B14F-4D97-AF65-F5344CB8AC3E}">
        <p14:creationId xmlns:p14="http://schemas.microsoft.com/office/powerpoint/2010/main" val="3879707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6075-07B4-46A1-9D43-5EBC889068AC}"/>
              </a:ext>
            </a:extLst>
          </p:cNvPr>
          <p:cNvSpPr>
            <a:spLocks noGrp="1"/>
          </p:cNvSpPr>
          <p:nvPr>
            <p:ph type="title"/>
          </p:nvPr>
        </p:nvSpPr>
        <p:spPr/>
        <p:txBody>
          <a:bodyPr/>
          <a:lstStyle/>
          <a:p>
            <a:r>
              <a:rPr lang="en-US" dirty="0"/>
              <a:t>Binding (how)</a:t>
            </a:r>
          </a:p>
        </p:txBody>
      </p:sp>
      <p:sp>
        <p:nvSpPr>
          <p:cNvPr id="4" name="Rectangle 3">
            <a:extLst>
              <a:ext uri="{FF2B5EF4-FFF2-40B4-BE49-F238E27FC236}">
                <a16:creationId xmlns:a16="http://schemas.microsoft.com/office/drawing/2014/main" id="{C556A86C-83E6-4113-B4BD-14727B235F77}"/>
              </a:ext>
            </a:extLst>
          </p:cNvPr>
          <p:cNvSpPr>
            <a:spLocks noChangeArrowheads="1"/>
          </p:cNvSpPr>
          <p:nvPr/>
        </p:nvSpPr>
        <p:spPr bwMode="auto">
          <a:xfrm>
            <a:off x="2072792" y="345662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Transport</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5" name="AutoShape 4">
            <a:extLst>
              <a:ext uri="{FF2B5EF4-FFF2-40B4-BE49-F238E27FC236}">
                <a16:creationId xmlns:a16="http://schemas.microsoft.com/office/drawing/2014/main" id="{EDE4F1A2-01FE-43AF-973E-03C753ED4B92}"/>
              </a:ext>
            </a:extLst>
          </p:cNvPr>
          <p:cNvSpPr>
            <a:spLocks noChangeArrowheads="1"/>
          </p:cNvSpPr>
          <p:nvPr/>
        </p:nvSpPr>
        <p:spPr bwMode="auto">
          <a:xfrm>
            <a:off x="3609492" y="4844099"/>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IPC</a:t>
            </a:r>
          </a:p>
        </p:txBody>
      </p:sp>
      <p:sp>
        <p:nvSpPr>
          <p:cNvPr id="6" name="AutoShape 5">
            <a:extLst>
              <a:ext uri="{FF2B5EF4-FFF2-40B4-BE49-F238E27FC236}">
                <a16:creationId xmlns:a16="http://schemas.microsoft.com/office/drawing/2014/main" id="{FF3A0480-6D67-4464-9167-704EB5474E23}"/>
              </a:ext>
            </a:extLst>
          </p:cNvPr>
          <p:cNvSpPr>
            <a:spLocks noChangeArrowheads="1"/>
          </p:cNvSpPr>
          <p:nvPr/>
        </p:nvSpPr>
        <p:spPr bwMode="auto">
          <a:xfrm>
            <a:off x="2263292" y="4844099"/>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MSMQ</a:t>
            </a:r>
          </a:p>
        </p:txBody>
      </p:sp>
      <p:sp>
        <p:nvSpPr>
          <p:cNvPr id="7" name="AutoShape 6">
            <a:extLst>
              <a:ext uri="{FF2B5EF4-FFF2-40B4-BE49-F238E27FC236}">
                <a16:creationId xmlns:a16="http://schemas.microsoft.com/office/drawing/2014/main" id="{876D9EED-79CB-48F4-99AF-F3BB0F8538FD}"/>
              </a:ext>
            </a:extLst>
          </p:cNvPr>
          <p:cNvSpPr>
            <a:spLocks noChangeArrowheads="1"/>
          </p:cNvSpPr>
          <p:nvPr/>
        </p:nvSpPr>
        <p:spPr bwMode="auto">
          <a:xfrm>
            <a:off x="2936392" y="562832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8" name="AutoShape 7">
            <a:extLst>
              <a:ext uri="{FF2B5EF4-FFF2-40B4-BE49-F238E27FC236}">
                <a16:creationId xmlns:a16="http://schemas.microsoft.com/office/drawing/2014/main" id="{3B6BC6EE-55E4-4F9C-83F6-8E69153F2ABE}"/>
              </a:ext>
            </a:extLst>
          </p:cNvPr>
          <p:cNvSpPr>
            <a:spLocks noChangeArrowheads="1"/>
          </p:cNvSpPr>
          <p:nvPr/>
        </p:nvSpPr>
        <p:spPr bwMode="auto">
          <a:xfrm>
            <a:off x="2263292" y="405987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TCP</a:t>
            </a:r>
          </a:p>
        </p:txBody>
      </p:sp>
      <p:sp>
        <p:nvSpPr>
          <p:cNvPr id="9" name="AutoShape 8">
            <a:extLst>
              <a:ext uri="{FF2B5EF4-FFF2-40B4-BE49-F238E27FC236}">
                <a16:creationId xmlns:a16="http://schemas.microsoft.com/office/drawing/2014/main" id="{7BE08E95-F0AC-4200-A333-E807FFB1E990}"/>
              </a:ext>
            </a:extLst>
          </p:cNvPr>
          <p:cNvSpPr>
            <a:spLocks noChangeArrowheads="1"/>
          </p:cNvSpPr>
          <p:nvPr/>
        </p:nvSpPr>
        <p:spPr bwMode="auto">
          <a:xfrm>
            <a:off x="3609492" y="4059874"/>
            <a:ext cx="914400" cy="600075"/>
          </a:xfrm>
          <a:prstGeom prst="rightArrow">
            <a:avLst>
              <a:gd name="adj1" fmla="val 71426"/>
              <a:gd name="adj2" fmla="val 38095"/>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HTTP</a:t>
            </a:r>
          </a:p>
        </p:txBody>
      </p:sp>
      <p:sp>
        <p:nvSpPr>
          <p:cNvPr id="10" name="Rectangle 9">
            <a:extLst>
              <a:ext uri="{FF2B5EF4-FFF2-40B4-BE49-F238E27FC236}">
                <a16:creationId xmlns:a16="http://schemas.microsoft.com/office/drawing/2014/main" id="{5CC88A52-53BD-4D7A-86DF-5C612C40038E}"/>
              </a:ext>
            </a:extLst>
          </p:cNvPr>
          <p:cNvSpPr>
            <a:spLocks noChangeArrowheads="1"/>
          </p:cNvSpPr>
          <p:nvPr/>
        </p:nvSpPr>
        <p:spPr bwMode="auto">
          <a:xfrm>
            <a:off x="7190892" y="3494723"/>
            <a:ext cx="26416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Protocol</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11" name="Rectangle 10">
            <a:extLst>
              <a:ext uri="{FF2B5EF4-FFF2-40B4-BE49-F238E27FC236}">
                <a16:creationId xmlns:a16="http://schemas.microsoft.com/office/drawing/2014/main" id="{4602257E-D62E-4FE6-B3AA-D2C7A8413C28}"/>
              </a:ext>
            </a:extLst>
          </p:cNvPr>
          <p:cNvSpPr>
            <a:spLocks noChangeArrowheads="1"/>
          </p:cNvSpPr>
          <p:nvPr/>
        </p:nvSpPr>
        <p:spPr bwMode="auto">
          <a:xfrm>
            <a:off x="5184292" y="3507423"/>
            <a:ext cx="1485900" cy="2868612"/>
          </a:xfrm>
          <a:prstGeom prst="rect">
            <a:avLst/>
          </a:prstGeom>
          <a:solidFill>
            <a:schemeClr val="bg2"/>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Encoders</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12" name="AutoShape 11">
            <a:extLst>
              <a:ext uri="{FF2B5EF4-FFF2-40B4-BE49-F238E27FC236}">
                <a16:creationId xmlns:a16="http://schemas.microsoft.com/office/drawing/2014/main" id="{EB50EBD2-B8A8-4922-8726-DF6826C68362}"/>
              </a:ext>
            </a:extLst>
          </p:cNvPr>
          <p:cNvSpPr>
            <a:spLocks noChangeArrowheads="1"/>
          </p:cNvSpPr>
          <p:nvPr/>
        </p:nvSpPr>
        <p:spPr bwMode="auto">
          <a:xfrm>
            <a:off x="8637104" y="4844099"/>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.NET</a:t>
            </a:r>
          </a:p>
        </p:txBody>
      </p:sp>
      <p:sp>
        <p:nvSpPr>
          <p:cNvPr id="13" name="AutoShape 12">
            <a:extLst>
              <a:ext uri="{FF2B5EF4-FFF2-40B4-BE49-F238E27FC236}">
                <a16:creationId xmlns:a16="http://schemas.microsoft.com/office/drawing/2014/main" id="{14DBAF92-19E0-4DE7-983E-D7E6D078328C}"/>
              </a:ext>
            </a:extLst>
          </p:cNvPr>
          <p:cNvSpPr>
            <a:spLocks noChangeArrowheads="1"/>
          </p:cNvSpPr>
          <p:nvPr/>
        </p:nvSpPr>
        <p:spPr bwMode="auto">
          <a:xfrm>
            <a:off x="7290904" y="4844099"/>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14" name="AutoShape 13">
            <a:extLst>
              <a:ext uri="{FF2B5EF4-FFF2-40B4-BE49-F238E27FC236}">
                <a16:creationId xmlns:a16="http://schemas.microsoft.com/office/drawing/2014/main" id="{8A8DD1B4-0C43-47A6-A20E-2CC2A51653A2}"/>
              </a:ext>
            </a:extLst>
          </p:cNvPr>
          <p:cNvSpPr>
            <a:spLocks noChangeArrowheads="1"/>
          </p:cNvSpPr>
          <p:nvPr/>
        </p:nvSpPr>
        <p:spPr bwMode="auto">
          <a:xfrm>
            <a:off x="7951305" y="5628324"/>
            <a:ext cx="1116013" cy="600075"/>
          </a:xfrm>
          <a:prstGeom prst="rightArrow">
            <a:avLst>
              <a:gd name="adj1" fmla="val 71426"/>
              <a:gd name="adj2" fmla="val 4649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
        <p:nvSpPr>
          <p:cNvPr id="15" name="AutoShape 14">
            <a:extLst>
              <a:ext uri="{FF2B5EF4-FFF2-40B4-BE49-F238E27FC236}">
                <a16:creationId xmlns:a16="http://schemas.microsoft.com/office/drawing/2014/main" id="{F32C7B18-E1EA-4C0F-BE44-9D0E86FADF5E}"/>
              </a:ext>
            </a:extLst>
          </p:cNvPr>
          <p:cNvSpPr>
            <a:spLocks noChangeArrowheads="1"/>
          </p:cNvSpPr>
          <p:nvPr/>
        </p:nvSpPr>
        <p:spPr bwMode="auto">
          <a:xfrm>
            <a:off x="7290904" y="4059874"/>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Security</a:t>
            </a:r>
          </a:p>
        </p:txBody>
      </p:sp>
      <p:sp>
        <p:nvSpPr>
          <p:cNvPr id="16" name="AutoShape 15">
            <a:extLst>
              <a:ext uri="{FF2B5EF4-FFF2-40B4-BE49-F238E27FC236}">
                <a16:creationId xmlns:a16="http://schemas.microsoft.com/office/drawing/2014/main" id="{5ACEA085-6239-4E74-B1DF-E723E6DF3148}"/>
              </a:ext>
            </a:extLst>
          </p:cNvPr>
          <p:cNvSpPr>
            <a:spLocks noChangeArrowheads="1"/>
          </p:cNvSpPr>
          <p:nvPr/>
        </p:nvSpPr>
        <p:spPr bwMode="auto">
          <a:xfrm>
            <a:off x="8637104" y="4059874"/>
            <a:ext cx="1143000" cy="600075"/>
          </a:xfrm>
          <a:prstGeom prst="rightArrow">
            <a:avLst>
              <a:gd name="adj1" fmla="val 71426"/>
              <a:gd name="adj2" fmla="val 47619"/>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Reliability</a:t>
            </a:r>
          </a:p>
        </p:txBody>
      </p:sp>
      <p:sp>
        <p:nvSpPr>
          <p:cNvPr id="17" name="Rectangle 16">
            <a:extLst>
              <a:ext uri="{FF2B5EF4-FFF2-40B4-BE49-F238E27FC236}">
                <a16:creationId xmlns:a16="http://schemas.microsoft.com/office/drawing/2014/main" id="{E1073E92-4D1A-4A93-89E9-F8C4810DD956}"/>
              </a:ext>
            </a:extLst>
          </p:cNvPr>
          <p:cNvSpPr>
            <a:spLocks noChangeArrowheads="1"/>
          </p:cNvSpPr>
          <p:nvPr/>
        </p:nvSpPr>
        <p:spPr bwMode="auto">
          <a:xfrm>
            <a:off x="3544404" y="1737360"/>
            <a:ext cx="5245100" cy="1365250"/>
          </a:xfrm>
          <a:prstGeom prst="rect">
            <a:avLst/>
          </a:prstGeom>
          <a:solidFill>
            <a:schemeClr val="accent2">
              <a:lumMod val="60000"/>
              <a:lumOff val="40000"/>
            </a:schemeClr>
          </a:solidFill>
          <a:ln w="12700" algn="ctr">
            <a:solidFill>
              <a:srgbClr val="68AF45"/>
            </a:solidFill>
            <a:miter lim="800000"/>
            <a:headEnd/>
            <a:tailEnd/>
          </a:ln>
        </p:spPr>
        <p:txBody>
          <a:bodyPr wrap="none" anchor="ctr"/>
          <a:lstStyle/>
          <a:p>
            <a:pPr algn="ctr" eaLnBrk="0" hangingPunct="0">
              <a:lnSpc>
                <a:spcPct val="85000"/>
              </a:lnSpc>
              <a:spcBef>
                <a:spcPct val="20000"/>
              </a:spcBef>
            </a:pPr>
            <a:r>
              <a:rPr lang="en-US" sz="2400"/>
              <a:t>Binding</a:t>
            </a:r>
          </a:p>
          <a:p>
            <a:pPr algn="ctr" eaLnBrk="0" hangingPunct="0">
              <a:lnSpc>
                <a:spcPct val="85000"/>
              </a:lnSpc>
              <a:spcBef>
                <a:spcPct val="20000"/>
              </a:spcBef>
            </a:pPr>
            <a:endParaRPr lang="en-US" sz="2400"/>
          </a:p>
          <a:p>
            <a:pPr algn="ctr" eaLnBrk="0" hangingPunct="0">
              <a:lnSpc>
                <a:spcPct val="85000"/>
              </a:lnSpc>
              <a:spcBef>
                <a:spcPct val="20000"/>
              </a:spcBef>
            </a:pPr>
            <a:endParaRPr lang="en-US" sz="2400"/>
          </a:p>
        </p:txBody>
      </p:sp>
      <p:sp>
        <p:nvSpPr>
          <p:cNvPr id="18" name="AutoShape 17">
            <a:extLst>
              <a:ext uri="{FF2B5EF4-FFF2-40B4-BE49-F238E27FC236}">
                <a16:creationId xmlns:a16="http://schemas.microsoft.com/office/drawing/2014/main" id="{F4C12234-2537-4C28-8C9A-81194B2AEB18}"/>
              </a:ext>
            </a:extLst>
          </p:cNvPr>
          <p:cNvSpPr>
            <a:spLocks noChangeArrowheads="1"/>
          </p:cNvSpPr>
          <p:nvPr/>
        </p:nvSpPr>
        <p:spPr bwMode="auto">
          <a:xfrm>
            <a:off x="3760304" y="2231074"/>
            <a:ext cx="914400" cy="573087"/>
          </a:xfrm>
          <a:prstGeom prst="rightArrow">
            <a:avLst>
              <a:gd name="adj1" fmla="val 71426"/>
              <a:gd name="adj2" fmla="val 39889"/>
            </a:avLst>
          </a:prstGeom>
          <a:gradFill rotWithShape="1">
            <a:gsLst>
              <a:gs pos="0">
                <a:schemeClr val="tx1"/>
              </a:gs>
              <a:gs pos="100000">
                <a:schemeClr val="accent1"/>
              </a:gs>
            </a:gsLst>
            <a:lin ang="18900000" scaled="1"/>
          </a:gradFill>
          <a:ln w="12700" algn="ctr">
            <a:solidFill>
              <a:srgbClr val="800000"/>
            </a:solidFill>
            <a:miter lim="800000"/>
            <a:headEnd/>
            <a:tailEnd/>
          </a:ln>
        </p:spPr>
        <p:txBody>
          <a:bodyPr wrap="none" anchor="ctr"/>
          <a:lstStyle/>
          <a:p>
            <a:pPr algn="ctr"/>
            <a:r>
              <a:rPr lang="en-US">
                <a:solidFill>
                  <a:srgbClr val="000000"/>
                </a:solidFill>
              </a:rPr>
              <a:t>HTTP</a:t>
            </a:r>
          </a:p>
        </p:txBody>
      </p:sp>
      <p:sp>
        <p:nvSpPr>
          <p:cNvPr id="19" name="AutoShape 18">
            <a:extLst>
              <a:ext uri="{FF2B5EF4-FFF2-40B4-BE49-F238E27FC236}">
                <a16:creationId xmlns:a16="http://schemas.microsoft.com/office/drawing/2014/main" id="{5D963CA5-FFB5-4849-93C5-3A9F645EA71E}"/>
              </a:ext>
            </a:extLst>
          </p:cNvPr>
          <p:cNvSpPr>
            <a:spLocks noChangeArrowheads="1"/>
          </p:cNvSpPr>
          <p:nvPr/>
        </p:nvSpPr>
        <p:spPr bwMode="auto">
          <a:xfrm>
            <a:off x="7724292" y="2231074"/>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TX</a:t>
            </a:r>
          </a:p>
        </p:txBody>
      </p:sp>
      <p:sp>
        <p:nvSpPr>
          <p:cNvPr id="20" name="AutoShape 19">
            <a:extLst>
              <a:ext uri="{FF2B5EF4-FFF2-40B4-BE49-F238E27FC236}">
                <a16:creationId xmlns:a16="http://schemas.microsoft.com/office/drawing/2014/main" id="{1970BCF0-758F-44BA-BE58-C7F66631B417}"/>
              </a:ext>
            </a:extLst>
          </p:cNvPr>
          <p:cNvSpPr>
            <a:spLocks noChangeArrowheads="1"/>
          </p:cNvSpPr>
          <p:nvPr/>
        </p:nvSpPr>
        <p:spPr bwMode="auto">
          <a:xfrm>
            <a:off x="5500204" y="2231074"/>
            <a:ext cx="1035050" cy="573087"/>
          </a:xfrm>
          <a:prstGeom prst="rightArrow">
            <a:avLst>
              <a:gd name="adj1" fmla="val 71426"/>
              <a:gd name="adj2" fmla="val 45152"/>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Security</a:t>
            </a:r>
          </a:p>
        </p:txBody>
      </p:sp>
      <p:sp>
        <p:nvSpPr>
          <p:cNvPr id="21" name="AutoShape 20">
            <a:extLst>
              <a:ext uri="{FF2B5EF4-FFF2-40B4-BE49-F238E27FC236}">
                <a16:creationId xmlns:a16="http://schemas.microsoft.com/office/drawing/2014/main" id="{6BBEF8DD-4C86-4658-A9DD-32E1CB14594F}"/>
              </a:ext>
            </a:extLst>
          </p:cNvPr>
          <p:cNvSpPr>
            <a:spLocks noChangeArrowheads="1"/>
          </p:cNvSpPr>
          <p:nvPr/>
        </p:nvSpPr>
        <p:spPr bwMode="auto">
          <a:xfrm>
            <a:off x="6563829" y="2231074"/>
            <a:ext cx="1136650" cy="573087"/>
          </a:xfrm>
          <a:prstGeom prst="rightArrow">
            <a:avLst>
              <a:gd name="adj1" fmla="val 71426"/>
              <a:gd name="adj2" fmla="val 49585"/>
            </a:avLst>
          </a:prstGeom>
          <a:gradFill rotWithShape="1">
            <a:gsLst>
              <a:gs pos="0">
                <a:schemeClr val="tx1"/>
              </a:gs>
              <a:gs pos="100000">
                <a:srgbClr val="FF3300"/>
              </a:gs>
            </a:gsLst>
            <a:lin ang="18900000" scaled="1"/>
          </a:gradFill>
          <a:ln w="12700" algn="ctr">
            <a:solidFill>
              <a:srgbClr val="800000"/>
            </a:solidFill>
            <a:miter lim="800000"/>
            <a:headEnd/>
            <a:tailEnd/>
          </a:ln>
        </p:spPr>
        <p:txBody>
          <a:bodyPr wrap="none" anchor="ctr"/>
          <a:lstStyle/>
          <a:p>
            <a:pPr algn="ctr"/>
            <a:r>
              <a:rPr lang="en-US">
                <a:solidFill>
                  <a:srgbClr val="000000"/>
                </a:solidFill>
              </a:rPr>
              <a:t>Reliability</a:t>
            </a:r>
          </a:p>
        </p:txBody>
      </p:sp>
      <p:sp>
        <p:nvSpPr>
          <p:cNvPr id="22" name="AutoShape 21">
            <a:extLst>
              <a:ext uri="{FF2B5EF4-FFF2-40B4-BE49-F238E27FC236}">
                <a16:creationId xmlns:a16="http://schemas.microsoft.com/office/drawing/2014/main" id="{FEA8C455-C933-42C6-8013-6817134FCE47}"/>
              </a:ext>
            </a:extLst>
          </p:cNvPr>
          <p:cNvSpPr>
            <a:spLocks/>
          </p:cNvSpPr>
          <p:nvPr/>
        </p:nvSpPr>
        <p:spPr bwMode="auto">
          <a:xfrm rot="-5400000">
            <a:off x="6694004" y="1546860"/>
            <a:ext cx="215900" cy="2616200"/>
          </a:xfrm>
          <a:prstGeom prst="leftBrace">
            <a:avLst>
              <a:gd name="adj1" fmla="val 100980"/>
              <a:gd name="adj2" fmla="val 50000"/>
            </a:avLst>
          </a:prstGeom>
          <a:noFill/>
          <a:ln w="38100">
            <a:solidFill>
              <a:srgbClr val="00A7E1"/>
            </a:solidFill>
            <a:round/>
            <a:headEnd/>
            <a:tailEnd/>
          </a:ln>
        </p:spPr>
        <p:txBody>
          <a:bodyPr wrap="none" anchor="ctr"/>
          <a:lstStyle/>
          <a:p>
            <a:endParaRPr lang="en-US"/>
          </a:p>
        </p:txBody>
      </p:sp>
      <p:sp>
        <p:nvSpPr>
          <p:cNvPr id="23" name="AutoShape 22">
            <a:extLst>
              <a:ext uri="{FF2B5EF4-FFF2-40B4-BE49-F238E27FC236}">
                <a16:creationId xmlns:a16="http://schemas.microsoft.com/office/drawing/2014/main" id="{492F077D-6B46-46CD-9811-E2DB5FA258D0}"/>
              </a:ext>
            </a:extLst>
          </p:cNvPr>
          <p:cNvSpPr>
            <a:spLocks/>
          </p:cNvSpPr>
          <p:nvPr/>
        </p:nvSpPr>
        <p:spPr bwMode="auto">
          <a:xfrm rot="-5400000">
            <a:off x="4893779" y="2496185"/>
            <a:ext cx="317500" cy="755650"/>
          </a:xfrm>
          <a:prstGeom prst="leftBrace">
            <a:avLst>
              <a:gd name="adj1" fmla="val 19833"/>
              <a:gd name="adj2" fmla="val 50000"/>
            </a:avLst>
          </a:prstGeom>
          <a:noFill/>
          <a:ln w="38100">
            <a:solidFill>
              <a:srgbClr val="00A7E1"/>
            </a:solidFill>
            <a:round/>
            <a:headEnd/>
            <a:tailEnd/>
          </a:ln>
        </p:spPr>
        <p:txBody>
          <a:bodyPr wrap="none" anchor="ctr"/>
          <a:lstStyle/>
          <a:p>
            <a:endParaRPr lang="en-US"/>
          </a:p>
        </p:txBody>
      </p:sp>
      <p:sp>
        <p:nvSpPr>
          <p:cNvPr id="24" name="AutoShape 23">
            <a:extLst>
              <a:ext uri="{FF2B5EF4-FFF2-40B4-BE49-F238E27FC236}">
                <a16:creationId xmlns:a16="http://schemas.microsoft.com/office/drawing/2014/main" id="{ADC91D35-E160-494D-AF28-89B57A93A1BB}"/>
              </a:ext>
            </a:extLst>
          </p:cNvPr>
          <p:cNvSpPr>
            <a:spLocks/>
          </p:cNvSpPr>
          <p:nvPr/>
        </p:nvSpPr>
        <p:spPr bwMode="auto">
          <a:xfrm rot="-5400000">
            <a:off x="3960329" y="2451735"/>
            <a:ext cx="279400" cy="831850"/>
          </a:xfrm>
          <a:prstGeom prst="leftBrace">
            <a:avLst>
              <a:gd name="adj1" fmla="val 24811"/>
              <a:gd name="adj2" fmla="val 50000"/>
            </a:avLst>
          </a:prstGeom>
          <a:noFill/>
          <a:ln w="38100">
            <a:solidFill>
              <a:srgbClr val="00A7E1"/>
            </a:solidFill>
            <a:round/>
            <a:headEnd/>
            <a:tailEnd/>
          </a:ln>
        </p:spPr>
        <p:txBody>
          <a:bodyPr wrap="none" anchor="ctr"/>
          <a:lstStyle/>
          <a:p>
            <a:endParaRPr lang="en-US"/>
          </a:p>
        </p:txBody>
      </p:sp>
      <p:cxnSp>
        <p:nvCxnSpPr>
          <p:cNvPr id="25" name="AutoShape 24">
            <a:extLst>
              <a:ext uri="{FF2B5EF4-FFF2-40B4-BE49-F238E27FC236}">
                <a16:creationId xmlns:a16="http://schemas.microsoft.com/office/drawing/2014/main" id="{0B5F31A9-398C-400A-9AEC-AED1AB1C69C4}"/>
              </a:ext>
            </a:extLst>
          </p:cNvPr>
          <p:cNvCxnSpPr>
            <a:cxnSpLocks noChangeShapeType="1"/>
            <a:stCxn id="4" idx="0"/>
            <a:endCxn id="24" idx="1"/>
          </p:cNvCxnSpPr>
          <p:nvPr/>
        </p:nvCxnSpPr>
        <p:spPr bwMode="auto">
          <a:xfrm rot="-5400000">
            <a:off x="3531705" y="2888299"/>
            <a:ext cx="430213" cy="706437"/>
          </a:xfrm>
          <a:prstGeom prst="curvedConnector3">
            <a:avLst>
              <a:gd name="adj1" fmla="val 52028"/>
            </a:avLst>
          </a:prstGeom>
          <a:noFill/>
          <a:ln w="38100">
            <a:solidFill>
              <a:srgbClr val="00A7E1"/>
            </a:solidFill>
            <a:round/>
            <a:headEnd/>
            <a:tailEnd/>
          </a:ln>
        </p:spPr>
      </p:cxnSp>
      <p:cxnSp>
        <p:nvCxnSpPr>
          <p:cNvPr id="26" name="AutoShape 25">
            <a:extLst>
              <a:ext uri="{FF2B5EF4-FFF2-40B4-BE49-F238E27FC236}">
                <a16:creationId xmlns:a16="http://schemas.microsoft.com/office/drawing/2014/main" id="{98763C5D-5BA7-4D17-AFC2-55DEA61297A6}"/>
              </a:ext>
            </a:extLst>
          </p:cNvPr>
          <p:cNvCxnSpPr>
            <a:cxnSpLocks noChangeShapeType="1"/>
            <a:stCxn id="11" idx="0"/>
            <a:endCxn id="23" idx="1"/>
          </p:cNvCxnSpPr>
          <p:nvPr/>
        </p:nvCxnSpPr>
        <p:spPr bwMode="auto">
          <a:xfrm rot="5400000" flipH="1">
            <a:off x="5262080" y="2842261"/>
            <a:ext cx="455613" cy="874713"/>
          </a:xfrm>
          <a:prstGeom prst="curvedConnector3">
            <a:avLst>
              <a:gd name="adj1" fmla="val 51917"/>
            </a:avLst>
          </a:prstGeom>
          <a:noFill/>
          <a:ln w="38100">
            <a:solidFill>
              <a:srgbClr val="00A7E1"/>
            </a:solidFill>
            <a:round/>
            <a:headEnd/>
            <a:tailEnd/>
          </a:ln>
        </p:spPr>
      </p:cxnSp>
      <p:cxnSp>
        <p:nvCxnSpPr>
          <p:cNvPr id="27" name="AutoShape 26">
            <a:extLst>
              <a:ext uri="{FF2B5EF4-FFF2-40B4-BE49-F238E27FC236}">
                <a16:creationId xmlns:a16="http://schemas.microsoft.com/office/drawing/2014/main" id="{296B8ECB-99B5-4977-90A7-BDE68797F4F3}"/>
              </a:ext>
            </a:extLst>
          </p:cNvPr>
          <p:cNvCxnSpPr>
            <a:cxnSpLocks noChangeShapeType="1"/>
            <a:stCxn id="10" idx="0"/>
            <a:endCxn id="22" idx="1"/>
          </p:cNvCxnSpPr>
          <p:nvPr/>
        </p:nvCxnSpPr>
        <p:spPr bwMode="auto">
          <a:xfrm rot="5400000" flipH="1">
            <a:off x="7400442" y="2383473"/>
            <a:ext cx="512763" cy="1709738"/>
          </a:xfrm>
          <a:prstGeom prst="curvedConnector3">
            <a:avLst>
              <a:gd name="adj1" fmla="val 51704"/>
            </a:avLst>
          </a:prstGeom>
          <a:noFill/>
          <a:ln w="38100">
            <a:solidFill>
              <a:srgbClr val="00A7E1"/>
            </a:solidFill>
            <a:round/>
            <a:headEnd/>
            <a:tailEnd/>
          </a:ln>
        </p:spPr>
      </p:cxnSp>
      <p:sp>
        <p:nvSpPr>
          <p:cNvPr id="28" name="AutoShape 27">
            <a:extLst>
              <a:ext uri="{FF2B5EF4-FFF2-40B4-BE49-F238E27FC236}">
                <a16:creationId xmlns:a16="http://schemas.microsoft.com/office/drawing/2014/main" id="{1CB035A0-3CEF-46B8-A90A-3FACC4BB2C41}"/>
              </a:ext>
            </a:extLst>
          </p:cNvPr>
          <p:cNvSpPr>
            <a:spLocks noChangeArrowheads="1"/>
          </p:cNvSpPr>
          <p:nvPr/>
        </p:nvSpPr>
        <p:spPr bwMode="auto">
          <a:xfrm>
            <a:off x="4674704" y="2231074"/>
            <a:ext cx="838200" cy="573087"/>
          </a:xfrm>
          <a:prstGeom prst="rightArrow">
            <a:avLst>
              <a:gd name="adj1" fmla="val 71426"/>
              <a:gd name="adj2" fmla="val 36565"/>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Text</a:t>
            </a:r>
          </a:p>
        </p:txBody>
      </p:sp>
      <p:sp>
        <p:nvSpPr>
          <p:cNvPr id="29" name="AutoShape 28">
            <a:extLst>
              <a:ext uri="{FF2B5EF4-FFF2-40B4-BE49-F238E27FC236}">
                <a16:creationId xmlns:a16="http://schemas.microsoft.com/office/drawing/2014/main" id="{3555DB1F-2F29-45B8-840C-71AFC5D986BD}"/>
              </a:ext>
            </a:extLst>
          </p:cNvPr>
          <p:cNvSpPr>
            <a:spLocks noChangeArrowheads="1"/>
          </p:cNvSpPr>
          <p:nvPr/>
        </p:nvSpPr>
        <p:spPr bwMode="auto">
          <a:xfrm>
            <a:off x="5436704" y="4099560"/>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Text</a:t>
            </a:r>
          </a:p>
        </p:txBody>
      </p:sp>
      <p:sp>
        <p:nvSpPr>
          <p:cNvPr id="30" name="AutoShape 29">
            <a:extLst>
              <a:ext uri="{FF2B5EF4-FFF2-40B4-BE49-F238E27FC236}">
                <a16:creationId xmlns:a16="http://schemas.microsoft.com/office/drawing/2014/main" id="{F33B5AEE-7DBC-47AD-83B3-413D021FCEB9}"/>
              </a:ext>
            </a:extLst>
          </p:cNvPr>
          <p:cNvSpPr>
            <a:spLocks noChangeArrowheads="1"/>
          </p:cNvSpPr>
          <p:nvPr/>
        </p:nvSpPr>
        <p:spPr bwMode="auto">
          <a:xfrm>
            <a:off x="5436704" y="4785360"/>
            <a:ext cx="990600" cy="573088"/>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Binary</a:t>
            </a:r>
          </a:p>
        </p:txBody>
      </p:sp>
      <p:sp>
        <p:nvSpPr>
          <p:cNvPr id="31" name="AutoShape 30">
            <a:extLst>
              <a:ext uri="{FF2B5EF4-FFF2-40B4-BE49-F238E27FC236}">
                <a16:creationId xmlns:a16="http://schemas.microsoft.com/office/drawing/2014/main" id="{66DA190F-2D1E-4AA7-B77F-9F9D9AB30A6F}"/>
              </a:ext>
            </a:extLst>
          </p:cNvPr>
          <p:cNvSpPr>
            <a:spLocks noChangeArrowheads="1"/>
          </p:cNvSpPr>
          <p:nvPr/>
        </p:nvSpPr>
        <p:spPr bwMode="auto">
          <a:xfrm>
            <a:off x="5436704" y="5507674"/>
            <a:ext cx="990600" cy="573087"/>
          </a:xfrm>
          <a:prstGeom prst="rightArrow">
            <a:avLst>
              <a:gd name="adj1" fmla="val 71426"/>
              <a:gd name="adj2" fmla="val 43213"/>
            </a:avLst>
          </a:prstGeom>
          <a:gradFill rotWithShape="1">
            <a:gsLst>
              <a:gs pos="0">
                <a:schemeClr val="tx1"/>
              </a:gs>
              <a:gs pos="100000">
                <a:schemeClr val="bg1"/>
              </a:gs>
            </a:gsLst>
            <a:lin ang="18900000" scaled="1"/>
          </a:gradFill>
          <a:ln w="12700" algn="ctr">
            <a:solidFill>
              <a:srgbClr val="800000"/>
            </a:solidFill>
            <a:miter lim="800000"/>
            <a:headEnd/>
            <a:tailEnd/>
          </a:ln>
        </p:spPr>
        <p:txBody>
          <a:bodyPr wrap="none" anchor="ctr"/>
          <a:lstStyle/>
          <a:p>
            <a:pPr algn="ctr"/>
            <a:r>
              <a:rPr lang="en-US">
                <a:solidFill>
                  <a:srgbClr val="000000"/>
                </a:solidFill>
              </a:rPr>
              <a:t>Custom</a:t>
            </a:r>
          </a:p>
        </p:txBody>
      </p:sp>
    </p:spTree>
    <p:extLst>
      <p:ext uri="{BB962C8B-B14F-4D97-AF65-F5344CB8AC3E}">
        <p14:creationId xmlns:p14="http://schemas.microsoft.com/office/powerpoint/2010/main" val="483046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a:extLst>
              <a:ext uri="{FF2B5EF4-FFF2-40B4-BE49-F238E27FC236}">
                <a16:creationId xmlns:a16="http://schemas.microsoft.com/office/drawing/2014/main" id="{20E89F43-91DC-4A63-A4D0-B91405FF63E5}"/>
              </a:ext>
            </a:extLst>
          </p:cNvPr>
          <p:cNvGraphicFramePr>
            <a:graphicFrameLocks noGrp="1"/>
          </p:cNvGraphicFramePr>
          <p:nvPr>
            <p:ph idx="4294967295"/>
            <p:extLst>
              <p:ext uri="{D42A27DB-BD31-4B8C-83A1-F6EECF244321}">
                <p14:modId xmlns:p14="http://schemas.microsoft.com/office/powerpoint/2010/main" val="1467973284"/>
              </p:ext>
            </p:extLst>
          </p:nvPr>
        </p:nvGraphicFramePr>
        <p:xfrm>
          <a:off x="1676400" y="1164463"/>
          <a:ext cx="8839200" cy="4722815"/>
        </p:xfrm>
        <a:graphic>
          <a:graphicData uri="http://schemas.openxmlformats.org/drawingml/2006/table">
            <a:tbl>
              <a:tblPr/>
              <a:tblGrid>
                <a:gridCol w="3048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993775">
                  <a:extLst>
                    <a:ext uri="{9D8B030D-6E8A-4147-A177-3AD203B41FA5}">
                      <a16:colId xmlns:a16="http://schemas.microsoft.com/office/drawing/2014/main" val="20004"/>
                    </a:ext>
                  </a:extLst>
                </a:gridCol>
                <a:gridCol w="987425">
                  <a:extLst>
                    <a:ext uri="{9D8B030D-6E8A-4147-A177-3AD203B41FA5}">
                      <a16:colId xmlns:a16="http://schemas.microsoft.com/office/drawing/2014/main" val="20005"/>
                    </a:ext>
                  </a:extLst>
                </a:gridCol>
              </a:tblGrid>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dirty="0">
                          <a:ln>
                            <a:noFill/>
                          </a:ln>
                          <a:solidFill>
                            <a:schemeClr val="tx1"/>
                          </a:solidFill>
                          <a:effectLst/>
                          <a:latin typeface="Segoe" pitchFamily="34" charset="0"/>
                        </a:rPr>
                        <a:t>Binding </a:t>
                      </a:r>
                      <a:endParaRPr kumimoji="0" lang="en-US" sz="1800" b="1" i="0" u="none" strike="noStrike" cap="none" normalizeH="0" baseline="0" dirty="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Interop</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Security</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Session</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TX</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0" i="0" u="none" strike="noStrike" cap="none" normalizeH="0" baseline="0">
                          <a:ln>
                            <a:noFill/>
                          </a:ln>
                          <a:solidFill>
                            <a:schemeClr val="tx1"/>
                          </a:solidFill>
                          <a:effectLst/>
                          <a:latin typeface="Segoe" pitchFamily="34" charset="0"/>
                        </a:rPr>
                        <a:t>Duplex </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BasicHttpBinding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BP 1.1</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 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extLst>
                  <a:ext uri="{0D108BD9-81ED-4DB2-BD59-A6C34878D82A}">
                    <a16:rowId xmlns:a16="http://schemas.microsoft.com/office/drawing/2014/main" val="10001"/>
                  </a:ext>
                </a:extLst>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WSHttpBinding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dirty="0">
                          <a:ln>
                            <a:noFill/>
                          </a:ln>
                          <a:solidFill>
                            <a:schemeClr val="tx1"/>
                          </a:solidFill>
                          <a:effectLst/>
                          <a:latin typeface="Segoe" pitchFamily="34" charset="0"/>
                        </a:rPr>
                        <a:t>WS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M</a:t>
                      </a:r>
                      <a:r>
                        <a:rPr kumimoji="0" lang="en-US" sz="1800" b="1" i="0" u="none" strike="noStrike" cap="none" normalizeH="0" baseline="0">
                          <a:ln>
                            <a:noFill/>
                          </a:ln>
                          <a:solidFill>
                            <a:schemeClr val="tx1"/>
                          </a:solidFill>
                          <a:effectLst/>
                          <a:latin typeface="Segoe" pitchFamily="34" charset="0"/>
                        </a:rPr>
                        <a:t>, T, X</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extLst>
                  <a:ext uri="{0D108BD9-81ED-4DB2-BD59-A6C34878D82A}">
                    <a16:rowId xmlns:a16="http://schemas.microsoft.com/office/drawing/2014/main" val="10002"/>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WSDualHttpBinding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WS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M</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RS</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extLst>
                  <a:ext uri="{0D108BD9-81ED-4DB2-BD59-A6C34878D82A}">
                    <a16:rowId xmlns:a16="http://schemas.microsoft.com/office/drawing/2014/main" val="10003"/>
                  </a:ext>
                </a:extLst>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WSFederationBinding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Federation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M</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No</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00FF">
                        <a:alpha val="75000"/>
                      </a:srgbClr>
                    </a:solidFill>
                  </a:tcPr>
                </a:tc>
                <a:extLst>
                  <a:ext uri="{0D108BD9-81ED-4DB2-BD59-A6C34878D82A}">
                    <a16:rowId xmlns:a16="http://schemas.microsoft.com/office/drawing/2014/main" val="10004"/>
                  </a:ext>
                </a:extLst>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NetTcpBinding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r>
                        <a:rPr kumimoji="0" lang="en-US" sz="1800" b="1" i="0" u="none" strike="noStrike" cap="none" normalizeH="0" baseline="0">
                          <a:ln>
                            <a:noFill/>
                          </a:ln>
                          <a:solidFill>
                            <a:schemeClr val="tx1"/>
                          </a:solidFill>
                          <a:effectLst/>
                          <a:latin typeface="Segoe" pitchFamily="34" charset="0"/>
                        </a:rPr>
                        <a:t>, M</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r>
                        <a:rPr kumimoji="0" lang="en-US" sz="1800" b="1" i="0" u="none" strike="noStrike" cap="none" normalizeH="0" baseline="0">
                          <a:ln>
                            <a:noFill/>
                          </a:ln>
                          <a:solidFill>
                            <a:schemeClr val="tx1"/>
                          </a:solidFill>
                          <a:effectLst/>
                          <a:latin typeface="Segoe" pitchFamily="34" charset="0"/>
                        </a:rPr>
                        <a:t> ,RS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extLst>
                  <a:ext uri="{0D108BD9-81ED-4DB2-BD59-A6C34878D82A}">
                    <a16:rowId xmlns:a16="http://schemas.microsoft.com/office/drawing/2014/main" val="10005"/>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NetNamedPipeBinding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r>
                        <a:rPr kumimoji="0" lang="en-US" sz="1800" b="1" i="0" u="none" strike="noStrike" cap="none" normalizeH="0" baseline="0">
                          <a:ln>
                            <a:noFill/>
                          </a:ln>
                          <a:solidFill>
                            <a:schemeClr val="tx1"/>
                          </a:solidFill>
                          <a:effectLst/>
                          <a:latin typeface="Segoe" pitchFamily="34" charset="0"/>
                        </a:rPr>
                        <a:t>, 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extLst>
                  <a:ext uri="{0D108BD9-81ED-4DB2-BD59-A6C34878D82A}">
                    <a16:rowId xmlns:a16="http://schemas.microsoft.com/office/drawing/2014/main" val="10006"/>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NetPeerTcpBinding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Peer</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extLst>
                  <a:ext uri="{0D108BD9-81ED-4DB2-BD59-A6C34878D82A}">
                    <a16:rowId xmlns:a16="http://schemas.microsoft.com/office/drawing/2014/main" val="10007"/>
                  </a:ext>
                </a:extLst>
              </a:tr>
              <a:tr h="471488">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NetMsmqBinding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.NET</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r>
                        <a:rPr kumimoji="0" lang="en-US" sz="1800" b="1" i="0" u="none" strike="noStrike" cap="none" normalizeH="0" baseline="0">
                          <a:ln>
                            <a:noFill/>
                          </a:ln>
                          <a:solidFill>
                            <a:schemeClr val="tx1"/>
                          </a:solidFill>
                          <a:effectLst/>
                          <a:latin typeface="Segoe" pitchFamily="34" charset="0"/>
                        </a:rPr>
                        <a:t>, M, X</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No</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9900">
                        <a:alpha val="75000"/>
                      </a:srgbClr>
                    </a:solidFill>
                  </a:tcPr>
                </a:tc>
                <a:extLst>
                  <a:ext uri="{0D108BD9-81ED-4DB2-BD59-A6C34878D82A}">
                    <a16:rowId xmlns:a16="http://schemas.microsoft.com/office/drawing/2014/main" val="10008"/>
                  </a:ext>
                </a:extLst>
              </a:tr>
              <a:tr h="473075">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dirty="0" err="1">
                          <a:ln>
                            <a:noFill/>
                          </a:ln>
                          <a:solidFill>
                            <a:schemeClr val="tx1"/>
                          </a:solidFill>
                          <a:effectLst/>
                          <a:latin typeface="Segoe" pitchFamily="34" charset="0"/>
                        </a:rPr>
                        <a:t>MsmqIntegrationBinding</a:t>
                      </a:r>
                      <a:r>
                        <a:rPr kumimoji="0" lang="en-US" sz="1800" b="1" i="0" u="none" strike="noStrike" cap="none" normalizeH="0" baseline="0" dirty="0">
                          <a:ln>
                            <a:noFill/>
                          </a:ln>
                          <a:solidFill>
                            <a:schemeClr val="tx1"/>
                          </a:solidFill>
                          <a:effectLst/>
                          <a:latin typeface="Segoe" pitchFamily="34" charset="0"/>
                        </a:rPr>
                        <a:t> </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a:ln>
                            <a:noFill/>
                          </a:ln>
                          <a:solidFill>
                            <a:schemeClr val="tx1"/>
                          </a:solidFill>
                          <a:effectLst/>
                          <a:latin typeface="Segoe" pitchFamily="34" charset="0"/>
                        </a:rPr>
                        <a:t>MSMQ</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T</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endParaRPr kumimoji="0" lang="en-US" sz="1800" b="1" i="0" u="none" strike="noStrike" cap="none" normalizeH="0" baseline="0">
                        <a:ln>
                          <a:noFill/>
                        </a:ln>
                        <a:solidFill>
                          <a:schemeClr val="tx1"/>
                        </a:solidFill>
                        <a:effectLst/>
                        <a:latin typeface="Segoe" pitchFamily="34" charset="0"/>
                      </a:endParaRP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sng" strike="noStrike" cap="none" normalizeH="0" baseline="0">
                          <a:ln>
                            <a:noFill/>
                          </a:ln>
                          <a:solidFill>
                            <a:schemeClr val="tx1"/>
                          </a:solidFill>
                          <a:effectLst/>
                          <a:latin typeface="Segoe" pitchFamily="34" charset="0"/>
                        </a:rPr>
                        <a:t>N</a:t>
                      </a:r>
                      <a:r>
                        <a:rPr kumimoji="0" lang="en-US" sz="1800" b="1" i="0" u="none" strike="noStrike" cap="none" normalizeH="0" baseline="0">
                          <a:ln>
                            <a:noFill/>
                          </a:ln>
                          <a:solidFill>
                            <a:schemeClr val="tx1"/>
                          </a:solidFill>
                          <a:effectLst/>
                          <a:latin typeface="Segoe" pitchFamily="34" charset="0"/>
                        </a:rPr>
                        <a:t>, Yes</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tc>
                  <a:txBody>
                    <a:bodyPr/>
                    <a:lstStyle/>
                    <a:p>
                      <a:pPr marL="357188" marR="0" lvl="0" indent="-357188" algn="l" defTabSz="914400" rtl="0" eaLnBrk="1" fontAlgn="base" latinLnBrk="0" hangingPunct="1">
                        <a:lnSpc>
                          <a:spcPct val="100000"/>
                        </a:lnSpc>
                        <a:spcBef>
                          <a:spcPct val="0"/>
                        </a:spcBef>
                        <a:spcAft>
                          <a:spcPct val="20000"/>
                        </a:spcAft>
                        <a:buClrTx/>
                        <a:buSzPct val="90000"/>
                        <a:buFontTx/>
                        <a:buNone/>
                        <a:tabLst/>
                      </a:pPr>
                      <a:r>
                        <a:rPr kumimoji="0" lang="en-US" sz="1800" b="1" i="0" u="none" strike="noStrike" cap="none" normalizeH="0" baseline="0" dirty="0">
                          <a:ln>
                            <a:noFill/>
                          </a:ln>
                          <a:solidFill>
                            <a:schemeClr val="tx1"/>
                          </a:solidFill>
                          <a:effectLst/>
                          <a:latin typeface="Segoe" pitchFamily="34" charset="0"/>
                        </a:rPr>
                        <a:t>n/a</a:t>
                      </a:r>
                    </a:p>
                  </a:txBody>
                  <a:tcPr marL="4572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CC3300">
                        <a:alpha val="75000"/>
                      </a:srgbClr>
                    </a:solidFill>
                  </a:tcPr>
                </a:tc>
                <a:extLst>
                  <a:ext uri="{0D108BD9-81ED-4DB2-BD59-A6C34878D82A}">
                    <a16:rowId xmlns:a16="http://schemas.microsoft.com/office/drawing/2014/main" val="10009"/>
                  </a:ext>
                </a:extLst>
              </a:tr>
            </a:tbl>
          </a:graphicData>
        </a:graphic>
      </p:graphicFrame>
      <p:sp>
        <p:nvSpPr>
          <p:cNvPr id="5" name="Text Box 96">
            <a:extLst>
              <a:ext uri="{FF2B5EF4-FFF2-40B4-BE49-F238E27FC236}">
                <a16:creationId xmlns:a16="http://schemas.microsoft.com/office/drawing/2014/main" id="{E612E869-5C49-4229-80F7-2E9BC134389D}"/>
              </a:ext>
            </a:extLst>
          </p:cNvPr>
          <p:cNvSpPr txBox="1">
            <a:spLocks noChangeArrowheads="1"/>
          </p:cNvSpPr>
          <p:nvPr/>
        </p:nvSpPr>
        <p:spPr bwMode="auto">
          <a:xfrm>
            <a:off x="1676400" y="5887278"/>
            <a:ext cx="8839200" cy="336550"/>
          </a:xfrm>
          <a:prstGeom prst="rect">
            <a:avLst/>
          </a:prstGeom>
          <a:noFill/>
          <a:ln w="9525" algn="ctr">
            <a:noFill/>
            <a:miter lim="800000"/>
            <a:headEnd/>
            <a:tailEnd/>
          </a:ln>
        </p:spPr>
        <p:txBody>
          <a:bodyPr lIns="91429" tIns="45714" rIns="91429" bIns="45714">
            <a:spAutoFit/>
          </a:bodyPr>
          <a:lstStyle/>
          <a:p>
            <a:pPr marL="209550" indent="-209550" algn="ctr">
              <a:spcBef>
                <a:spcPct val="50000"/>
              </a:spcBef>
              <a:buClr>
                <a:schemeClr val="tx1"/>
              </a:buClr>
            </a:pPr>
            <a:r>
              <a:rPr lang="en-US" sz="1600" b="1" dirty="0">
                <a:latin typeface="Segoe Semibold" pitchFamily="34" charset="0"/>
              </a:rPr>
              <a:t> N = None | T = Transport | M = Message | B = Both | RS = Reliable Sessions</a:t>
            </a:r>
          </a:p>
        </p:txBody>
      </p:sp>
      <p:sp>
        <p:nvSpPr>
          <p:cNvPr id="6" name="TextBox 5">
            <a:extLst>
              <a:ext uri="{FF2B5EF4-FFF2-40B4-BE49-F238E27FC236}">
                <a16:creationId xmlns:a16="http://schemas.microsoft.com/office/drawing/2014/main" id="{73568DAB-4D07-4D6A-8554-99AB2418C443}"/>
              </a:ext>
            </a:extLst>
          </p:cNvPr>
          <p:cNvSpPr txBox="1"/>
          <p:nvPr/>
        </p:nvSpPr>
        <p:spPr>
          <a:xfrm>
            <a:off x="2826026" y="303936"/>
            <a:ext cx="6539948" cy="769441"/>
          </a:xfrm>
          <a:prstGeom prst="rect">
            <a:avLst/>
          </a:prstGeom>
          <a:noFill/>
        </p:spPr>
        <p:txBody>
          <a:bodyPr wrap="square" rtlCol="0">
            <a:spAutoFit/>
          </a:bodyPr>
          <a:lstStyle/>
          <a:p>
            <a:pPr algn="ctr"/>
            <a:r>
              <a:rPr lang="en-US" sz="4400" dirty="0"/>
              <a:t>Standard Bindings</a:t>
            </a:r>
          </a:p>
        </p:txBody>
      </p:sp>
    </p:spTree>
    <p:extLst>
      <p:ext uri="{BB962C8B-B14F-4D97-AF65-F5344CB8AC3E}">
        <p14:creationId xmlns:p14="http://schemas.microsoft.com/office/powerpoint/2010/main" val="1904320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3602-B138-4608-A4DF-6A83BBCE4103}"/>
              </a:ext>
            </a:extLst>
          </p:cNvPr>
          <p:cNvSpPr>
            <a:spLocks noGrp="1"/>
          </p:cNvSpPr>
          <p:nvPr>
            <p:ph type="title"/>
          </p:nvPr>
        </p:nvSpPr>
        <p:spPr/>
        <p:txBody>
          <a:bodyPr/>
          <a:lstStyle/>
          <a:p>
            <a:r>
              <a:rPr lang="en-US" dirty="0"/>
              <a:t>Defining Endpoints</a:t>
            </a:r>
          </a:p>
        </p:txBody>
      </p:sp>
      <p:sp>
        <p:nvSpPr>
          <p:cNvPr id="3" name="Content Placeholder 2">
            <a:extLst>
              <a:ext uri="{FF2B5EF4-FFF2-40B4-BE49-F238E27FC236}">
                <a16:creationId xmlns:a16="http://schemas.microsoft.com/office/drawing/2014/main" id="{3C433180-B079-4813-B95B-6CE5DD424422}"/>
              </a:ext>
            </a:extLst>
          </p:cNvPr>
          <p:cNvSpPr>
            <a:spLocks noGrp="1"/>
          </p:cNvSpPr>
          <p:nvPr>
            <p:ph idx="1"/>
          </p:nvPr>
        </p:nvSpPr>
        <p:spPr/>
        <p:txBody>
          <a:bodyPr>
            <a:normAutofit lnSpcReduction="10000"/>
          </a:bodyPr>
          <a:lstStyle/>
          <a:p>
            <a:pPr eaLnBrk="0" hangingPunct="0">
              <a:lnSpc>
                <a:spcPct val="85000"/>
              </a:lnSpc>
              <a:spcBef>
                <a:spcPct val="20000"/>
              </a:spcBef>
            </a:pPr>
            <a:r>
              <a:rPr lang="en-US" noProof="1">
                <a:latin typeface="Consolas" pitchFamily="49" charset="0"/>
              </a:rPr>
              <a:t>&lt;?xml version="1.0" encoding="utf-8" ?&gt;</a:t>
            </a:r>
          </a:p>
          <a:p>
            <a:pPr eaLnBrk="0" hangingPunct="0">
              <a:lnSpc>
                <a:spcPct val="85000"/>
              </a:lnSpc>
              <a:spcBef>
                <a:spcPct val="20000"/>
              </a:spcBef>
            </a:pPr>
            <a:r>
              <a:rPr lang="en-US" noProof="1">
                <a:latin typeface="Consolas" pitchFamily="49" charset="0"/>
              </a:rPr>
              <a:t>&lt;configuration xmlns="</a:t>
            </a:r>
            <a:r>
              <a:rPr lang="en-US" sz="1400" noProof="1">
                <a:latin typeface="Consolas" pitchFamily="49" charset="0"/>
              </a:rPr>
              <a:t>http://schemas.microsoft.com/.NetConfiguration/v2.0</a:t>
            </a:r>
            <a:r>
              <a:rPr lang="en-US" noProof="1">
                <a:latin typeface="Consolas" pitchFamily="49" charset="0"/>
              </a:rPr>
              <a:t>"&gt;</a:t>
            </a:r>
          </a:p>
          <a:p>
            <a:pPr eaLnBrk="0" hangingPunct="0">
              <a:lnSpc>
                <a:spcPct val="85000"/>
              </a:lnSpc>
              <a:spcBef>
                <a:spcPct val="20000"/>
              </a:spcBef>
            </a:pPr>
            <a:r>
              <a:rPr lang="en-US" noProof="1">
                <a:latin typeface="Consolas" pitchFamily="49" charset="0"/>
              </a:rPr>
              <a:t>  &lt;system.serviceModel&gt;</a:t>
            </a:r>
          </a:p>
          <a:p>
            <a:pPr eaLnBrk="0" hangingPunct="0">
              <a:lnSpc>
                <a:spcPct val="85000"/>
              </a:lnSpc>
              <a:spcBef>
                <a:spcPct val="20000"/>
              </a:spcBef>
            </a:pPr>
            <a:r>
              <a:rPr lang="en-US" noProof="1">
                <a:latin typeface="Consolas" pitchFamily="49" charset="0"/>
              </a:rPr>
              <a:t>    &lt;services&gt;</a:t>
            </a:r>
          </a:p>
          <a:p>
            <a:pPr eaLnBrk="0" hangingPunct="0">
              <a:lnSpc>
                <a:spcPct val="85000"/>
              </a:lnSpc>
              <a:spcBef>
                <a:spcPct val="20000"/>
              </a:spcBef>
            </a:pPr>
            <a:r>
              <a:rPr lang="en-US" noProof="1">
                <a:latin typeface="Consolas" pitchFamily="49" charset="0"/>
              </a:rPr>
              <a:t>      &lt;service serviceType="CalculatorService"&gt;</a:t>
            </a:r>
          </a:p>
          <a:p>
            <a:pPr eaLnBrk="0" hangingPunct="0">
              <a:lnSpc>
                <a:spcPct val="85000"/>
              </a:lnSpc>
              <a:spcBef>
                <a:spcPct val="20000"/>
              </a:spcBef>
            </a:pPr>
            <a:r>
              <a:rPr lang="en-US" noProof="1">
                <a:latin typeface="Consolas" pitchFamily="49" charset="0"/>
              </a:rPr>
              <a:t>        </a:t>
            </a:r>
            <a:r>
              <a:rPr lang="en-US" b="1" noProof="1">
                <a:solidFill>
                  <a:schemeClr val="accent1"/>
                </a:solidFill>
                <a:latin typeface="Consolas" pitchFamily="49" charset="0"/>
              </a:rPr>
              <a:t>&lt;endpoint address="Calculator"</a:t>
            </a:r>
          </a:p>
          <a:p>
            <a:pPr eaLnBrk="0" hangingPunct="0">
              <a:lnSpc>
                <a:spcPct val="85000"/>
              </a:lnSpc>
              <a:spcBef>
                <a:spcPct val="20000"/>
              </a:spcBef>
            </a:pPr>
            <a:r>
              <a:rPr lang="en-US" b="1" noProof="1">
                <a:solidFill>
                  <a:schemeClr val="accent1"/>
                </a:solidFill>
                <a:latin typeface="Consolas" pitchFamily="49" charset="0"/>
              </a:rPr>
              <a:t>                  binding=“basicHttpBinding"</a:t>
            </a:r>
          </a:p>
          <a:p>
            <a:pPr eaLnBrk="0" hangingPunct="0">
              <a:lnSpc>
                <a:spcPct val="85000"/>
              </a:lnSpc>
              <a:spcBef>
                <a:spcPct val="20000"/>
              </a:spcBef>
            </a:pPr>
            <a:r>
              <a:rPr lang="en-US" b="1" noProof="1">
                <a:solidFill>
                  <a:schemeClr val="accent1"/>
                </a:solidFill>
                <a:latin typeface="Consolas" pitchFamily="49" charset="0"/>
              </a:rPr>
              <a:t>                  contract="ICalculator" /&gt;</a:t>
            </a:r>
          </a:p>
          <a:p>
            <a:pPr eaLnBrk="0" hangingPunct="0">
              <a:lnSpc>
                <a:spcPct val="85000"/>
              </a:lnSpc>
              <a:spcBef>
                <a:spcPct val="20000"/>
              </a:spcBef>
            </a:pPr>
            <a:r>
              <a:rPr lang="en-US" noProof="1">
                <a:latin typeface="Consolas" pitchFamily="49" charset="0"/>
              </a:rPr>
              <a:t>      &lt;/service&gt;</a:t>
            </a:r>
          </a:p>
          <a:p>
            <a:pPr eaLnBrk="0" hangingPunct="0">
              <a:lnSpc>
                <a:spcPct val="85000"/>
              </a:lnSpc>
              <a:spcBef>
                <a:spcPct val="20000"/>
              </a:spcBef>
            </a:pPr>
            <a:r>
              <a:rPr lang="en-US" noProof="1">
                <a:latin typeface="Consolas" pitchFamily="49" charset="0"/>
              </a:rPr>
              <a:t>    &lt;/services&gt;</a:t>
            </a:r>
          </a:p>
          <a:p>
            <a:pPr eaLnBrk="0" hangingPunct="0">
              <a:lnSpc>
                <a:spcPct val="85000"/>
              </a:lnSpc>
              <a:spcBef>
                <a:spcPct val="20000"/>
              </a:spcBef>
            </a:pPr>
            <a:r>
              <a:rPr lang="en-US" noProof="1">
                <a:latin typeface="Consolas" pitchFamily="49" charset="0"/>
              </a:rPr>
              <a:t>  &lt;/system.serviceModel&gt;</a:t>
            </a:r>
          </a:p>
          <a:p>
            <a:pPr eaLnBrk="0" hangingPunct="0">
              <a:lnSpc>
                <a:spcPct val="85000"/>
              </a:lnSpc>
              <a:spcBef>
                <a:spcPct val="20000"/>
              </a:spcBef>
            </a:pPr>
            <a:r>
              <a:rPr lang="en-US" noProof="1">
                <a:latin typeface="Consolas" pitchFamily="49" charset="0"/>
              </a:rPr>
              <a:t>&lt;/configuration&gt;</a:t>
            </a:r>
            <a:endParaRPr lang="en-US" dirty="0">
              <a:latin typeface="Consolas" pitchFamily="49" charset="0"/>
            </a:endParaRPr>
          </a:p>
          <a:p>
            <a:endParaRPr lang="en-US" dirty="0"/>
          </a:p>
        </p:txBody>
      </p:sp>
    </p:spTree>
    <p:extLst>
      <p:ext uri="{BB962C8B-B14F-4D97-AF65-F5344CB8AC3E}">
        <p14:creationId xmlns:p14="http://schemas.microsoft.com/office/powerpoint/2010/main" val="2484542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791B-9066-4FA3-9742-409B2511585E}"/>
              </a:ext>
            </a:extLst>
          </p:cNvPr>
          <p:cNvSpPr>
            <a:spLocks noGrp="1"/>
          </p:cNvSpPr>
          <p:nvPr>
            <p:ph type="title"/>
          </p:nvPr>
        </p:nvSpPr>
        <p:spPr/>
        <p:txBody>
          <a:bodyPr/>
          <a:lstStyle/>
          <a:p>
            <a:r>
              <a:rPr lang="en-US" dirty="0"/>
              <a:t>Configuring Bindings</a:t>
            </a:r>
          </a:p>
        </p:txBody>
      </p:sp>
      <p:sp>
        <p:nvSpPr>
          <p:cNvPr id="3" name="Content Placeholder 2">
            <a:extLst>
              <a:ext uri="{FF2B5EF4-FFF2-40B4-BE49-F238E27FC236}">
                <a16:creationId xmlns:a16="http://schemas.microsoft.com/office/drawing/2014/main" id="{39FB2643-11F2-442F-B04F-3B17AEF81569}"/>
              </a:ext>
            </a:extLst>
          </p:cNvPr>
          <p:cNvSpPr>
            <a:spLocks noGrp="1"/>
          </p:cNvSpPr>
          <p:nvPr>
            <p:ph idx="1"/>
          </p:nvPr>
        </p:nvSpPr>
        <p:spPr/>
        <p:txBody>
          <a:bodyPr>
            <a:normAutofit lnSpcReduction="10000"/>
          </a:bodyPr>
          <a:lstStyle/>
          <a:p>
            <a:r>
              <a:rPr lang="en-US" noProof="1">
                <a:latin typeface="Consolas" pitchFamily="49" charset="0"/>
              </a:rPr>
              <a:t>&lt;endpoint address="Calculator"</a:t>
            </a:r>
            <a:r>
              <a:rPr lang="en-US" dirty="0">
                <a:latin typeface="Consolas" pitchFamily="49" charset="0"/>
              </a:rPr>
              <a:t/>
            </a:r>
            <a:br>
              <a:rPr lang="en-US" dirty="0">
                <a:latin typeface="Consolas" pitchFamily="49" charset="0"/>
              </a:rPr>
            </a:br>
            <a:r>
              <a:rPr lang="en-US" noProof="1">
                <a:latin typeface="Consolas" pitchFamily="49" charset="0"/>
              </a:rPr>
              <a:t>          bindingSectionName="basicProfileBinding"</a:t>
            </a:r>
            <a:r>
              <a:rPr lang="en-US" dirty="0">
                <a:latin typeface="Consolas" pitchFamily="49" charset="0"/>
              </a:rPr>
              <a:t/>
            </a:r>
            <a:br>
              <a:rPr lang="en-US" dirty="0">
                <a:latin typeface="Consolas" pitchFamily="49" charset="0"/>
              </a:rPr>
            </a:br>
            <a:r>
              <a:rPr lang="en-US" b="1" noProof="1">
                <a:solidFill>
                  <a:srgbClr val="FFFF00"/>
                </a:solidFill>
                <a:latin typeface="Consolas" pitchFamily="49" charset="0"/>
              </a:rPr>
              <a:t>         </a:t>
            </a:r>
            <a:r>
              <a:rPr lang="en-US" b="1" noProof="1">
                <a:solidFill>
                  <a:srgbClr val="FF0000"/>
                </a:solidFill>
                <a:latin typeface="Consolas" pitchFamily="49" charset="0"/>
              </a:rPr>
              <a:t> </a:t>
            </a:r>
            <a:r>
              <a:rPr lang="en-US" b="1" noProof="1">
                <a:solidFill>
                  <a:schemeClr val="accent1"/>
                </a:solidFill>
                <a:latin typeface="Consolas" pitchFamily="49" charset="0"/>
              </a:rPr>
              <a:t>bindingConfiguration="Binding1"</a:t>
            </a:r>
            <a:r>
              <a:rPr lang="en-US" b="1" dirty="0">
                <a:solidFill>
                  <a:srgbClr val="FFFF00"/>
                </a:solidFill>
                <a:latin typeface="Consolas" pitchFamily="49" charset="0"/>
              </a:rPr>
              <a:t/>
            </a:r>
            <a:br>
              <a:rPr lang="en-US" b="1" dirty="0">
                <a:solidFill>
                  <a:srgbClr val="FFFF00"/>
                </a:solidFill>
                <a:latin typeface="Consolas" pitchFamily="49" charset="0"/>
              </a:rPr>
            </a:br>
            <a:r>
              <a:rPr lang="en-US" noProof="1">
                <a:latin typeface="Consolas" pitchFamily="49" charset="0"/>
              </a:rPr>
              <a:t>          contractType="ICalculator" /&gt;</a:t>
            </a:r>
          </a:p>
          <a:p>
            <a:r>
              <a:rPr lang="en-US" noProof="1">
                <a:latin typeface="Consolas" pitchFamily="49" charset="0"/>
              </a:rPr>
              <a:t>&lt;bindings&gt;</a:t>
            </a:r>
            <a:r>
              <a:rPr lang="en-US" dirty="0">
                <a:latin typeface="Consolas" pitchFamily="49" charset="0"/>
              </a:rPr>
              <a:t/>
            </a:r>
            <a:br>
              <a:rPr lang="en-US" dirty="0">
                <a:latin typeface="Consolas" pitchFamily="49" charset="0"/>
              </a:rPr>
            </a:br>
            <a:r>
              <a:rPr lang="en-US" noProof="1">
                <a:latin typeface="Consolas" pitchFamily="49" charset="0"/>
              </a:rPr>
              <a:t>  &lt;basicProfileBinding&gt;</a:t>
            </a:r>
            <a:r>
              <a:rPr lang="en-US" dirty="0">
                <a:latin typeface="Consolas" pitchFamily="49" charset="0"/>
              </a:rPr>
              <a:t/>
            </a:r>
            <a:br>
              <a:rPr lang="en-US" dirty="0">
                <a:latin typeface="Consolas" pitchFamily="49" charset="0"/>
              </a:rPr>
            </a:br>
            <a:r>
              <a:rPr lang="en-US" b="1" noProof="1">
                <a:solidFill>
                  <a:srgbClr val="FFFF00"/>
                </a:solidFill>
                <a:latin typeface="Consolas" pitchFamily="49" charset="0"/>
              </a:rPr>
              <a:t>    </a:t>
            </a:r>
            <a:r>
              <a:rPr lang="en-US" b="1" noProof="1">
                <a:solidFill>
                  <a:schemeClr val="accent1"/>
                </a:solidFill>
                <a:latin typeface="Consolas" pitchFamily="49" charset="0"/>
              </a:rPr>
              <a:t>&lt;binding configurationName="Binding1"</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noProof="1">
                <a:solidFill>
                  <a:schemeClr val="accent1"/>
                </a:solidFill>
                <a:latin typeface="Consolas" pitchFamily="49" charset="0"/>
              </a:rPr>
              <a:t>             hostnameComparisonMode="StrongWildcard"</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noProof="1">
                <a:solidFill>
                  <a:schemeClr val="accent1"/>
                </a:solidFill>
                <a:latin typeface="Consolas" pitchFamily="49" charset="0"/>
              </a:rPr>
              <a:t>             transferTimeout="00:10:00"</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            maxMessageSize="65536"</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noProof="1">
                <a:solidFill>
                  <a:schemeClr val="accent1"/>
                </a:solidFill>
                <a:latin typeface="Consolas" pitchFamily="49" charset="0"/>
              </a:rPr>
              <a:t>             messageEncoding="Text"</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noProof="1">
                <a:solidFill>
                  <a:schemeClr val="accent1"/>
                </a:solidFill>
                <a:latin typeface="Consolas" pitchFamily="49" charset="0"/>
              </a:rPr>
              <a:t>             textEncoding="utf-8"</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noProof="1">
                <a:solidFill>
                  <a:schemeClr val="accent1"/>
                </a:solidFill>
                <a:latin typeface="Consolas" pitchFamily="49" charset="0"/>
              </a:rPr>
              <a:t>  </a:t>
            </a:r>
            <a:r>
              <a:rPr lang="en-US" b="1" dirty="0">
                <a:solidFill>
                  <a:schemeClr val="accent1"/>
                </a:solidFill>
                <a:latin typeface="Consolas" pitchFamily="49" charset="0"/>
              </a:rPr>
              <a:t> </a:t>
            </a:r>
            <a:r>
              <a:rPr lang="en-US" b="1" noProof="1">
                <a:solidFill>
                  <a:schemeClr val="accent1"/>
                </a:solidFill>
                <a:latin typeface="Consolas" pitchFamily="49" charset="0"/>
              </a:rPr>
              <a:t> &lt;/binding&gt;</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noProof="1">
                <a:latin typeface="Consolas" pitchFamily="49" charset="0"/>
              </a:rPr>
              <a:t> </a:t>
            </a:r>
            <a:r>
              <a:rPr lang="en-US" dirty="0">
                <a:latin typeface="Consolas" pitchFamily="49" charset="0"/>
              </a:rPr>
              <a:t> </a:t>
            </a:r>
            <a:r>
              <a:rPr lang="en-US" noProof="1">
                <a:latin typeface="Consolas" pitchFamily="49" charset="0"/>
              </a:rPr>
              <a:t>&lt;/basicProfileBinding&gt;</a:t>
            </a:r>
            <a:r>
              <a:rPr lang="en-US" dirty="0">
                <a:latin typeface="Consolas" pitchFamily="49" charset="0"/>
              </a:rPr>
              <a:t/>
            </a:r>
            <a:br>
              <a:rPr lang="en-US" dirty="0">
                <a:latin typeface="Consolas" pitchFamily="49" charset="0"/>
              </a:rPr>
            </a:br>
            <a:r>
              <a:rPr lang="en-US" dirty="0">
                <a:latin typeface="Consolas" pitchFamily="49" charset="0"/>
              </a:rPr>
              <a:t>&lt;</a:t>
            </a:r>
            <a:r>
              <a:rPr lang="en-US" noProof="1">
                <a:latin typeface="Consolas" pitchFamily="49" charset="0"/>
              </a:rPr>
              <a:t>/bindings&gt;</a:t>
            </a:r>
          </a:p>
          <a:p>
            <a:endParaRPr lang="en-US" dirty="0"/>
          </a:p>
        </p:txBody>
      </p:sp>
    </p:spTree>
    <p:extLst>
      <p:ext uri="{BB962C8B-B14F-4D97-AF65-F5344CB8AC3E}">
        <p14:creationId xmlns:p14="http://schemas.microsoft.com/office/powerpoint/2010/main" val="344832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A0F1-91E5-410B-85C1-E801D3635D9D}"/>
              </a:ext>
            </a:extLst>
          </p:cNvPr>
          <p:cNvSpPr>
            <a:spLocks noGrp="1"/>
          </p:cNvSpPr>
          <p:nvPr>
            <p:ph type="title"/>
          </p:nvPr>
        </p:nvSpPr>
        <p:spPr>
          <a:xfrm>
            <a:off x="308423" y="1909859"/>
            <a:ext cx="3200400" cy="2286000"/>
          </a:xfrm>
        </p:spPr>
        <p:txBody>
          <a:bodyPr>
            <a:normAutofit/>
          </a:bodyPr>
          <a:lstStyle/>
          <a:p>
            <a:r>
              <a:rPr lang="en-US" sz="4400" b="1" dirty="0"/>
              <a:t>From Objects to Services</a:t>
            </a:r>
          </a:p>
        </p:txBody>
      </p:sp>
      <p:pic>
        <p:nvPicPr>
          <p:cNvPr id="21" name="Picture 3" descr="Timeline">
            <a:extLst>
              <a:ext uri="{FF2B5EF4-FFF2-40B4-BE49-F238E27FC236}">
                <a16:creationId xmlns:a16="http://schemas.microsoft.com/office/drawing/2014/main" id="{BA0DB1E9-E653-4C11-AD56-ED1F02D586F8}"/>
              </a:ext>
            </a:extLst>
          </p:cNvPr>
          <p:cNvPicPr>
            <a:picLocks noChangeAspect="1" noChangeArrowheads="1"/>
          </p:cNvPicPr>
          <p:nvPr/>
        </p:nvPicPr>
        <p:blipFill>
          <a:blip r:embed="rId2"/>
          <a:srcRect/>
          <a:stretch>
            <a:fillRect/>
          </a:stretch>
        </p:blipFill>
        <p:spPr bwMode="auto">
          <a:xfrm>
            <a:off x="5135217" y="594359"/>
            <a:ext cx="1098550" cy="5805487"/>
          </a:xfrm>
          <a:prstGeom prst="rect">
            <a:avLst/>
          </a:prstGeom>
          <a:noFill/>
          <a:ln w="9525">
            <a:noFill/>
            <a:miter lim="800000"/>
            <a:headEnd/>
            <a:tailEnd/>
          </a:ln>
        </p:spPr>
      </p:pic>
      <p:sp>
        <p:nvSpPr>
          <p:cNvPr id="22" name="Rectangle 4">
            <a:extLst>
              <a:ext uri="{FF2B5EF4-FFF2-40B4-BE49-F238E27FC236}">
                <a16:creationId xmlns:a16="http://schemas.microsoft.com/office/drawing/2014/main" id="{BE04B842-C426-4B4B-950A-0419CCFA42B8}"/>
              </a:ext>
            </a:extLst>
          </p:cNvPr>
          <p:cNvSpPr>
            <a:spLocks noChangeArrowheads="1"/>
          </p:cNvSpPr>
          <p:nvPr/>
        </p:nvSpPr>
        <p:spPr bwMode="auto">
          <a:xfrm>
            <a:off x="7432330" y="1511933"/>
            <a:ext cx="3738562" cy="946150"/>
          </a:xfrm>
          <a:prstGeom prst="rect">
            <a:avLst/>
          </a:prstGeom>
          <a:noFill/>
          <a:ln w="9525" algn="ctr">
            <a:noFill/>
            <a:miter lim="800000"/>
            <a:headEnd/>
            <a:tailEnd/>
          </a:ln>
          <a:effectLst/>
        </p:spPr>
        <p:txBody>
          <a:bodyPr lIns="45705" tIns="45705" rIns="45705" bIns="45705">
            <a:spAutoFit/>
          </a:bodyPr>
          <a:lstStyle/>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Polymorphism</a:t>
            </a:r>
          </a:p>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Encapsulation</a:t>
            </a:r>
          </a:p>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Subclassing</a:t>
            </a:r>
          </a:p>
        </p:txBody>
      </p:sp>
      <p:sp>
        <p:nvSpPr>
          <p:cNvPr id="23" name="Rectangle 5">
            <a:extLst>
              <a:ext uri="{FF2B5EF4-FFF2-40B4-BE49-F238E27FC236}">
                <a16:creationId xmlns:a16="http://schemas.microsoft.com/office/drawing/2014/main" id="{5CA3A18B-FB98-463B-82A8-93B55DF142A8}"/>
              </a:ext>
            </a:extLst>
          </p:cNvPr>
          <p:cNvSpPr>
            <a:spLocks noChangeArrowheads="1"/>
          </p:cNvSpPr>
          <p:nvPr/>
        </p:nvSpPr>
        <p:spPr bwMode="auto">
          <a:xfrm>
            <a:off x="8264180" y="4948870"/>
            <a:ext cx="3200400" cy="946150"/>
          </a:xfrm>
          <a:prstGeom prst="rect">
            <a:avLst/>
          </a:prstGeom>
          <a:noFill/>
          <a:ln w="9525" algn="ctr">
            <a:noFill/>
            <a:miter lim="800000"/>
            <a:headEnd/>
            <a:tailEnd/>
          </a:ln>
          <a:effectLst/>
        </p:spPr>
        <p:txBody>
          <a:bodyPr lIns="45705" tIns="45705" rIns="45705" bIns="45705">
            <a:spAutoFit/>
          </a:bodyPr>
          <a:lstStyle/>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Message-based</a:t>
            </a:r>
          </a:p>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Schema+Contract</a:t>
            </a:r>
          </a:p>
          <a:p>
            <a:pPr marL="288925" indent="-288925">
              <a:lnSpc>
                <a:spcPct val="80000"/>
              </a:lnSpc>
              <a:spcBef>
                <a:spcPct val="20000"/>
              </a:spcBef>
              <a:buClr>
                <a:schemeClr val="tx2"/>
              </a:buClr>
              <a:buSzPct val="115000"/>
              <a:buBlip>
                <a:blip r:embed="rId3"/>
              </a:buBlip>
              <a:defRPr/>
            </a:pPr>
            <a:r>
              <a:rPr lang="en-US" sz="2000">
                <a:effectLst>
                  <a:outerShdw blurRad="38100" dist="38100" dir="2700000" algn="tl">
                    <a:srgbClr val="000000"/>
                  </a:outerShdw>
                </a:effectLst>
              </a:rPr>
              <a:t>Binding via Policy</a:t>
            </a:r>
          </a:p>
        </p:txBody>
      </p:sp>
      <p:sp>
        <p:nvSpPr>
          <p:cNvPr id="24" name="Text Box 6">
            <a:extLst>
              <a:ext uri="{FF2B5EF4-FFF2-40B4-BE49-F238E27FC236}">
                <a16:creationId xmlns:a16="http://schemas.microsoft.com/office/drawing/2014/main" id="{9DE02889-335E-4275-B899-1F0E92B1F2C8}"/>
              </a:ext>
            </a:extLst>
          </p:cNvPr>
          <p:cNvSpPr txBox="1">
            <a:spLocks noChangeArrowheads="1"/>
          </p:cNvSpPr>
          <p:nvPr/>
        </p:nvSpPr>
        <p:spPr bwMode="auto">
          <a:xfrm>
            <a:off x="5768630" y="1870709"/>
            <a:ext cx="906462" cy="433387"/>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1980s</a:t>
            </a:r>
          </a:p>
        </p:txBody>
      </p:sp>
      <p:sp>
        <p:nvSpPr>
          <p:cNvPr id="25" name="Text Box 7">
            <a:extLst>
              <a:ext uri="{FF2B5EF4-FFF2-40B4-BE49-F238E27FC236}">
                <a16:creationId xmlns:a16="http://schemas.microsoft.com/office/drawing/2014/main" id="{34CD3058-4BA8-438F-AB62-75CD232EC93E}"/>
              </a:ext>
            </a:extLst>
          </p:cNvPr>
          <p:cNvSpPr txBox="1">
            <a:spLocks noChangeArrowheads="1"/>
          </p:cNvSpPr>
          <p:nvPr/>
        </p:nvSpPr>
        <p:spPr bwMode="auto">
          <a:xfrm>
            <a:off x="5938493" y="5326695"/>
            <a:ext cx="906463" cy="433388"/>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2000s</a:t>
            </a:r>
          </a:p>
        </p:txBody>
      </p:sp>
      <p:sp>
        <p:nvSpPr>
          <p:cNvPr id="26" name="Line 8">
            <a:extLst>
              <a:ext uri="{FF2B5EF4-FFF2-40B4-BE49-F238E27FC236}">
                <a16:creationId xmlns:a16="http://schemas.microsoft.com/office/drawing/2014/main" id="{9EF8D1C2-0C68-49B6-91EC-9E2D08D028D6}"/>
              </a:ext>
            </a:extLst>
          </p:cNvPr>
          <p:cNvSpPr>
            <a:spLocks noChangeShapeType="1"/>
          </p:cNvSpPr>
          <p:nvPr/>
        </p:nvSpPr>
        <p:spPr bwMode="auto">
          <a:xfrm>
            <a:off x="5900392" y="5304470"/>
            <a:ext cx="2205038" cy="0"/>
          </a:xfrm>
          <a:prstGeom prst="line">
            <a:avLst/>
          </a:prstGeom>
          <a:noFill/>
          <a:ln w="38100" cap="rnd">
            <a:solidFill>
              <a:srgbClr val="FFFFFF"/>
            </a:solidFill>
            <a:prstDash val="sysDot"/>
            <a:round/>
            <a:headEnd/>
            <a:tailEnd/>
          </a:ln>
        </p:spPr>
        <p:txBody>
          <a:bodyPr anchor="ctr"/>
          <a:lstStyle/>
          <a:p>
            <a:endParaRPr lang="en-US"/>
          </a:p>
        </p:txBody>
      </p:sp>
      <p:sp>
        <p:nvSpPr>
          <p:cNvPr id="27" name="Line 9">
            <a:extLst>
              <a:ext uri="{FF2B5EF4-FFF2-40B4-BE49-F238E27FC236}">
                <a16:creationId xmlns:a16="http://schemas.microsoft.com/office/drawing/2014/main" id="{54D8A5A8-DFB4-4736-8F41-F22B5F137A55}"/>
              </a:ext>
            </a:extLst>
          </p:cNvPr>
          <p:cNvSpPr>
            <a:spLocks noChangeShapeType="1"/>
          </p:cNvSpPr>
          <p:nvPr/>
        </p:nvSpPr>
        <p:spPr bwMode="auto">
          <a:xfrm>
            <a:off x="5862292" y="1750058"/>
            <a:ext cx="1136650" cy="0"/>
          </a:xfrm>
          <a:prstGeom prst="line">
            <a:avLst/>
          </a:prstGeom>
          <a:noFill/>
          <a:ln w="38100" cap="rnd">
            <a:solidFill>
              <a:srgbClr val="FFFFFF"/>
            </a:solidFill>
            <a:prstDash val="sysDot"/>
            <a:round/>
            <a:headEnd/>
            <a:tailEnd/>
          </a:ln>
        </p:spPr>
        <p:txBody>
          <a:bodyPr anchor="ctr"/>
          <a:lstStyle/>
          <a:p>
            <a:endParaRPr lang="en-US"/>
          </a:p>
        </p:txBody>
      </p:sp>
      <p:pic>
        <p:nvPicPr>
          <p:cNvPr id="28" name="Picture 10" descr="Ball 4">
            <a:extLst>
              <a:ext uri="{FF2B5EF4-FFF2-40B4-BE49-F238E27FC236}">
                <a16:creationId xmlns:a16="http://schemas.microsoft.com/office/drawing/2014/main" id="{156DCCDF-AA14-437A-B480-F5407021D884}"/>
              </a:ext>
            </a:extLst>
          </p:cNvPr>
          <p:cNvPicPr>
            <a:picLocks noChangeAspect="1" noChangeArrowheads="1"/>
          </p:cNvPicPr>
          <p:nvPr/>
        </p:nvPicPr>
        <p:blipFill>
          <a:blip r:embed="rId4"/>
          <a:srcRect/>
          <a:stretch>
            <a:fillRect/>
          </a:stretch>
        </p:blipFill>
        <p:spPr bwMode="auto">
          <a:xfrm>
            <a:off x="5241580" y="4921883"/>
            <a:ext cx="762000" cy="762000"/>
          </a:xfrm>
          <a:prstGeom prst="rect">
            <a:avLst/>
          </a:prstGeom>
          <a:noFill/>
          <a:ln w="9525">
            <a:noFill/>
            <a:miter lim="800000"/>
            <a:headEnd/>
            <a:tailEnd/>
          </a:ln>
        </p:spPr>
      </p:pic>
      <p:pic>
        <p:nvPicPr>
          <p:cNvPr id="29" name="Picture 11" descr="Ball 2">
            <a:extLst>
              <a:ext uri="{FF2B5EF4-FFF2-40B4-BE49-F238E27FC236}">
                <a16:creationId xmlns:a16="http://schemas.microsoft.com/office/drawing/2014/main" id="{283C0452-2513-46C3-893F-E0E8B9C7D9E3}"/>
              </a:ext>
            </a:extLst>
          </p:cNvPr>
          <p:cNvPicPr>
            <a:picLocks noChangeAspect="1" noChangeArrowheads="1"/>
          </p:cNvPicPr>
          <p:nvPr/>
        </p:nvPicPr>
        <p:blipFill>
          <a:blip r:embed="rId5"/>
          <a:srcRect/>
          <a:stretch>
            <a:fillRect/>
          </a:stretch>
        </p:blipFill>
        <p:spPr bwMode="auto">
          <a:xfrm>
            <a:off x="5205067" y="1324608"/>
            <a:ext cx="762000" cy="762000"/>
          </a:xfrm>
          <a:prstGeom prst="rect">
            <a:avLst/>
          </a:prstGeom>
          <a:noFill/>
          <a:ln w="9525">
            <a:noFill/>
            <a:miter lim="800000"/>
            <a:headEnd/>
            <a:tailEnd/>
          </a:ln>
        </p:spPr>
      </p:pic>
      <p:sp>
        <p:nvSpPr>
          <p:cNvPr id="30" name="Line 12">
            <a:extLst>
              <a:ext uri="{FF2B5EF4-FFF2-40B4-BE49-F238E27FC236}">
                <a16:creationId xmlns:a16="http://schemas.microsoft.com/office/drawing/2014/main" id="{441DC888-E30D-4E13-8C3F-1E71FB73900E}"/>
              </a:ext>
            </a:extLst>
          </p:cNvPr>
          <p:cNvSpPr>
            <a:spLocks noChangeShapeType="1"/>
          </p:cNvSpPr>
          <p:nvPr/>
        </p:nvSpPr>
        <p:spPr bwMode="auto">
          <a:xfrm>
            <a:off x="5570192" y="3464559"/>
            <a:ext cx="1765300" cy="15875"/>
          </a:xfrm>
          <a:prstGeom prst="line">
            <a:avLst/>
          </a:prstGeom>
          <a:noFill/>
          <a:ln w="38100" cap="rnd">
            <a:solidFill>
              <a:srgbClr val="FFFFFF"/>
            </a:solidFill>
            <a:prstDash val="sysDot"/>
            <a:round/>
            <a:headEnd/>
            <a:tailEnd/>
          </a:ln>
        </p:spPr>
        <p:txBody>
          <a:bodyPr anchor="ctr"/>
          <a:lstStyle/>
          <a:p>
            <a:endParaRPr lang="en-US"/>
          </a:p>
        </p:txBody>
      </p:sp>
      <p:pic>
        <p:nvPicPr>
          <p:cNvPr id="31" name="Picture 13">
            <a:extLst>
              <a:ext uri="{FF2B5EF4-FFF2-40B4-BE49-F238E27FC236}">
                <a16:creationId xmlns:a16="http://schemas.microsoft.com/office/drawing/2014/main" id="{08BDE9B0-8E5F-4A6B-A46D-B44F7067030C}"/>
              </a:ext>
            </a:extLst>
          </p:cNvPr>
          <p:cNvPicPr>
            <a:picLocks noChangeAspect="1" noChangeArrowheads="1"/>
          </p:cNvPicPr>
          <p:nvPr/>
        </p:nvPicPr>
        <p:blipFill>
          <a:blip r:embed="rId6"/>
          <a:srcRect/>
          <a:stretch>
            <a:fillRect/>
          </a:stretch>
        </p:blipFill>
        <p:spPr bwMode="auto">
          <a:xfrm>
            <a:off x="4911380" y="3108958"/>
            <a:ext cx="755650" cy="755650"/>
          </a:xfrm>
          <a:prstGeom prst="rect">
            <a:avLst/>
          </a:prstGeom>
          <a:noFill/>
          <a:ln w="9525">
            <a:noFill/>
            <a:miter lim="800000"/>
            <a:headEnd/>
            <a:tailEnd/>
          </a:ln>
        </p:spPr>
      </p:pic>
      <p:sp>
        <p:nvSpPr>
          <p:cNvPr id="32" name="Rectangle 14">
            <a:extLst>
              <a:ext uri="{FF2B5EF4-FFF2-40B4-BE49-F238E27FC236}">
                <a16:creationId xmlns:a16="http://schemas.microsoft.com/office/drawing/2014/main" id="{654A401E-7732-4A1D-924C-B3ED5E0E5842}"/>
              </a:ext>
            </a:extLst>
          </p:cNvPr>
          <p:cNvSpPr>
            <a:spLocks noChangeArrowheads="1"/>
          </p:cNvSpPr>
          <p:nvPr/>
        </p:nvSpPr>
        <p:spPr bwMode="auto">
          <a:xfrm>
            <a:off x="7635531" y="3304221"/>
            <a:ext cx="3513137" cy="907911"/>
          </a:xfrm>
          <a:prstGeom prst="rect">
            <a:avLst/>
          </a:prstGeom>
          <a:noFill/>
          <a:ln w="9525" algn="ctr">
            <a:noFill/>
            <a:miter lim="800000"/>
            <a:headEnd/>
            <a:tailEnd/>
          </a:ln>
          <a:effectLst/>
        </p:spPr>
        <p:txBody>
          <a:bodyPr lIns="45705" tIns="45705" rIns="45705" bIns="45705">
            <a:spAutoFit/>
          </a:bodyPr>
          <a:lstStyle/>
          <a:p>
            <a:pPr marL="288925" indent="-288925">
              <a:lnSpc>
                <a:spcPct val="75000"/>
              </a:lnSpc>
              <a:spcBef>
                <a:spcPct val="20000"/>
              </a:spcBef>
              <a:buClr>
                <a:schemeClr val="tx2"/>
              </a:buClr>
              <a:buSzPct val="115000"/>
              <a:buBlip>
                <a:blip r:embed="rId3"/>
              </a:buBlip>
              <a:defRPr/>
            </a:pPr>
            <a:r>
              <a:rPr lang="en-US" sz="2000">
                <a:effectLst>
                  <a:outerShdw blurRad="38100" dist="38100" dir="2700000" algn="tl">
                    <a:srgbClr val="000000"/>
                  </a:outerShdw>
                </a:effectLst>
              </a:rPr>
              <a:t>Interface-based</a:t>
            </a:r>
          </a:p>
          <a:p>
            <a:pPr marL="288925" indent="-288925">
              <a:lnSpc>
                <a:spcPct val="75000"/>
              </a:lnSpc>
              <a:spcBef>
                <a:spcPct val="20000"/>
              </a:spcBef>
              <a:buClr>
                <a:schemeClr val="tx2"/>
              </a:buClr>
              <a:buSzPct val="115000"/>
              <a:buBlip>
                <a:blip r:embed="rId3"/>
              </a:buBlip>
              <a:defRPr/>
            </a:pPr>
            <a:r>
              <a:rPr lang="en-US" sz="2000">
                <a:effectLst>
                  <a:outerShdw blurRad="38100" dist="38100" dir="2700000" algn="tl">
                    <a:srgbClr val="000000"/>
                  </a:outerShdw>
                </a:effectLst>
              </a:rPr>
              <a:t>Dynamic Loading</a:t>
            </a:r>
          </a:p>
          <a:p>
            <a:pPr marL="288925" indent="-288925">
              <a:lnSpc>
                <a:spcPct val="75000"/>
              </a:lnSpc>
              <a:spcBef>
                <a:spcPct val="20000"/>
              </a:spcBef>
              <a:buClr>
                <a:schemeClr val="tx2"/>
              </a:buClr>
              <a:buSzPct val="115000"/>
              <a:buBlip>
                <a:blip r:embed="rId3"/>
              </a:buBlip>
              <a:defRPr/>
            </a:pPr>
            <a:r>
              <a:rPr lang="en-US" sz="2000">
                <a:effectLst>
                  <a:outerShdw blurRad="38100" dist="38100" dir="2700000" algn="tl">
                    <a:srgbClr val="000000"/>
                  </a:outerShdw>
                </a:effectLst>
              </a:rPr>
              <a:t>Runtime Metadata</a:t>
            </a:r>
          </a:p>
        </p:txBody>
      </p:sp>
      <p:sp>
        <p:nvSpPr>
          <p:cNvPr id="33" name="Text Box 15">
            <a:extLst>
              <a:ext uri="{FF2B5EF4-FFF2-40B4-BE49-F238E27FC236}">
                <a16:creationId xmlns:a16="http://schemas.microsoft.com/office/drawing/2014/main" id="{A659F987-9478-4AB5-B9C6-5C03B4F71946}"/>
              </a:ext>
            </a:extLst>
          </p:cNvPr>
          <p:cNvSpPr txBox="1">
            <a:spLocks noChangeArrowheads="1"/>
          </p:cNvSpPr>
          <p:nvPr/>
        </p:nvSpPr>
        <p:spPr bwMode="auto">
          <a:xfrm>
            <a:off x="5633693" y="3564570"/>
            <a:ext cx="906463" cy="433388"/>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2800">
                <a:effectLst>
                  <a:outerShdw blurRad="38100" dist="38100" dir="2700000" algn="tl">
                    <a:srgbClr val="000000"/>
                  </a:outerShdw>
                </a:effectLst>
              </a:rPr>
              <a:t>1990s</a:t>
            </a:r>
          </a:p>
        </p:txBody>
      </p:sp>
      <p:sp>
        <p:nvSpPr>
          <p:cNvPr id="34" name="Text Box 16">
            <a:extLst>
              <a:ext uri="{FF2B5EF4-FFF2-40B4-BE49-F238E27FC236}">
                <a16:creationId xmlns:a16="http://schemas.microsoft.com/office/drawing/2014/main" id="{954D3D5A-6096-450B-BEEC-3EF7696D2E1B}"/>
              </a:ext>
            </a:extLst>
          </p:cNvPr>
          <p:cNvSpPr txBox="1">
            <a:spLocks noChangeArrowheads="1"/>
          </p:cNvSpPr>
          <p:nvPr/>
        </p:nvSpPr>
        <p:spPr bwMode="auto">
          <a:xfrm>
            <a:off x="7276755" y="1021396"/>
            <a:ext cx="3038076" cy="535501"/>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Object-Oriented</a:t>
            </a:r>
          </a:p>
        </p:txBody>
      </p:sp>
      <p:sp>
        <p:nvSpPr>
          <p:cNvPr id="35" name="Text Box 17">
            <a:extLst>
              <a:ext uri="{FF2B5EF4-FFF2-40B4-BE49-F238E27FC236}">
                <a16:creationId xmlns:a16="http://schemas.microsoft.com/office/drawing/2014/main" id="{3971160D-DE55-4E43-BF02-E90E84DEAEE3}"/>
              </a:ext>
            </a:extLst>
          </p:cNvPr>
          <p:cNvSpPr txBox="1">
            <a:spLocks noChangeArrowheads="1"/>
          </p:cNvSpPr>
          <p:nvPr/>
        </p:nvSpPr>
        <p:spPr bwMode="auto">
          <a:xfrm>
            <a:off x="8192742" y="4445634"/>
            <a:ext cx="3144964" cy="535501"/>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Service-Oriented</a:t>
            </a:r>
          </a:p>
        </p:txBody>
      </p:sp>
      <p:sp>
        <p:nvSpPr>
          <p:cNvPr id="36" name="Text Box 18">
            <a:extLst>
              <a:ext uri="{FF2B5EF4-FFF2-40B4-BE49-F238E27FC236}">
                <a16:creationId xmlns:a16="http://schemas.microsoft.com/office/drawing/2014/main" id="{93BC242E-8A0C-4A02-8D32-3CF3646778ED}"/>
              </a:ext>
            </a:extLst>
          </p:cNvPr>
          <p:cNvSpPr txBox="1">
            <a:spLocks noChangeArrowheads="1"/>
          </p:cNvSpPr>
          <p:nvPr/>
        </p:nvSpPr>
        <p:spPr bwMode="auto">
          <a:xfrm>
            <a:off x="7552981" y="2785109"/>
            <a:ext cx="3474221" cy="535501"/>
          </a:xfrm>
          <a:prstGeom prst="rect">
            <a:avLst/>
          </a:prstGeom>
          <a:noFill/>
          <a:ln w="9525" algn="ctr">
            <a:noFill/>
            <a:miter lim="800000"/>
            <a:headEnd/>
            <a:tailEnd/>
          </a:ln>
          <a:effectLst/>
        </p:spPr>
        <p:txBody>
          <a:bodyPr wrap="none" lIns="0" tIns="45705" rIns="0" bIns="45705">
            <a:spAutoFit/>
          </a:bodyPr>
          <a:lstStyle/>
          <a:p>
            <a:pPr eaLnBrk="0" hangingPunct="0">
              <a:lnSpc>
                <a:spcPct val="80000"/>
              </a:lnSpc>
              <a:defRPr/>
            </a:pPr>
            <a:r>
              <a:rPr lang="en-US" sz="3600">
                <a:effectLst>
                  <a:outerShdw blurRad="38100" dist="38100" dir="2700000" algn="tl">
                    <a:srgbClr val="000000"/>
                  </a:outerShdw>
                </a:effectLst>
              </a:rPr>
              <a:t>Component-Based</a:t>
            </a:r>
          </a:p>
        </p:txBody>
      </p:sp>
    </p:spTree>
    <p:extLst>
      <p:ext uri="{BB962C8B-B14F-4D97-AF65-F5344CB8AC3E}">
        <p14:creationId xmlns:p14="http://schemas.microsoft.com/office/powerpoint/2010/main" val="18546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1000"/>
                                        <p:tgtEl>
                                          <p:spTgt spid="2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10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1000"/>
                                        <p:tgtEl>
                                          <p:spTgt spid="22"/>
                                        </p:tgtEl>
                                      </p:cBhvr>
                                    </p:animEffect>
                                  </p:childTnLst>
                                </p:cTn>
                              </p:par>
                            </p:childTnLst>
                          </p:cTn>
                        </p:par>
                        <p:par>
                          <p:cTn id="26" fill="hold">
                            <p:stCondLst>
                              <p:cond delay="4000"/>
                            </p:stCondLst>
                            <p:childTnLst>
                              <p:par>
                                <p:cTn id="27" presetID="10"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childTnLst>
                                </p:cTn>
                              </p:par>
                            </p:childTnLst>
                          </p:cTn>
                        </p:par>
                        <p:par>
                          <p:cTn id="33" fill="hold">
                            <p:stCondLst>
                              <p:cond delay="500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10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1000"/>
                                        <p:tgtEl>
                                          <p:spTgt spid="32"/>
                                        </p:tgtEl>
                                      </p:cBhvr>
                                    </p:animEffect>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childTnLst>
                                </p:cTn>
                              </p:par>
                            </p:childTnLst>
                          </p:cTn>
                        </p:par>
                        <p:par>
                          <p:cTn id="51" fill="hold">
                            <p:stCondLst>
                              <p:cond delay="8000"/>
                            </p:stCondLst>
                            <p:childTnLst>
                              <p:par>
                                <p:cTn id="52" presetID="22" presetClass="entr" presetSubtype="8" fill="hold" grpId="0" nodeType="after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1000"/>
                                        <p:tgtEl>
                                          <p:spTgt spid="2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childTnLst>
                                </p:cTn>
                              </p:par>
                            </p:childTnLst>
                          </p:cTn>
                        </p:par>
                        <p:par>
                          <p:cTn id="58" fill="hold">
                            <p:stCondLst>
                              <p:cond delay="9000"/>
                            </p:stCondLst>
                            <p:childTnLst>
                              <p:par>
                                <p:cTn id="59" presetID="22" presetClass="entr" presetSubtype="8"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animBg="1"/>
      <p:bldP spid="27" grpId="0" animBg="1"/>
      <p:bldP spid="30" grpId="0" animBg="1"/>
      <p:bldP spid="32" grpId="0"/>
      <p:bldP spid="33" grpId="0"/>
      <p:bldP spid="34"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F3C6-771D-4689-BA10-DFABF1E191F8}"/>
              </a:ext>
            </a:extLst>
          </p:cNvPr>
          <p:cNvSpPr>
            <a:spLocks noGrp="1"/>
          </p:cNvSpPr>
          <p:nvPr>
            <p:ph type="title"/>
          </p:nvPr>
        </p:nvSpPr>
        <p:spPr/>
        <p:txBody>
          <a:bodyPr/>
          <a:lstStyle/>
          <a:p>
            <a:r>
              <a:rPr lang="en-US" dirty="0"/>
              <a:t>Custom Bindings</a:t>
            </a:r>
          </a:p>
        </p:txBody>
      </p:sp>
      <p:sp>
        <p:nvSpPr>
          <p:cNvPr id="3" name="Content Placeholder 2">
            <a:extLst>
              <a:ext uri="{FF2B5EF4-FFF2-40B4-BE49-F238E27FC236}">
                <a16:creationId xmlns:a16="http://schemas.microsoft.com/office/drawing/2014/main" id="{74411150-7299-4855-B5D4-1579BCF90FE6}"/>
              </a:ext>
            </a:extLst>
          </p:cNvPr>
          <p:cNvSpPr>
            <a:spLocks noGrp="1"/>
          </p:cNvSpPr>
          <p:nvPr>
            <p:ph idx="1"/>
          </p:nvPr>
        </p:nvSpPr>
        <p:spPr/>
        <p:txBody>
          <a:bodyPr>
            <a:normAutofit fontScale="92500" lnSpcReduction="20000"/>
          </a:bodyPr>
          <a:lstStyle/>
          <a:p>
            <a:pPr eaLnBrk="0" hangingPunct="0">
              <a:lnSpc>
                <a:spcPct val="85000"/>
              </a:lnSpc>
              <a:spcBef>
                <a:spcPct val="20000"/>
              </a:spcBef>
            </a:pPr>
            <a:r>
              <a:rPr lang="en-US" noProof="1">
                <a:latin typeface="Consolas" pitchFamily="49" charset="0"/>
              </a:rPr>
              <a:t>&lt;bindings&gt;</a:t>
            </a:r>
          </a:p>
          <a:p>
            <a:pPr eaLnBrk="0" hangingPunct="0">
              <a:lnSpc>
                <a:spcPct val="85000"/>
              </a:lnSpc>
              <a:spcBef>
                <a:spcPct val="20000"/>
              </a:spcBef>
            </a:pPr>
            <a:r>
              <a:rPr lang="en-US" noProof="1">
                <a:latin typeface="Consolas" pitchFamily="49" charset="0"/>
              </a:rPr>
              <a:t>    &lt;customBinding&gt;</a:t>
            </a:r>
          </a:p>
          <a:p>
            <a:pPr eaLnBrk="0" hangingPunct="0">
              <a:lnSpc>
                <a:spcPct val="85000"/>
              </a:lnSpc>
              <a:spcBef>
                <a:spcPct val="20000"/>
              </a:spcBef>
            </a:pPr>
            <a:r>
              <a:rPr lang="en-US" noProof="1">
                <a:solidFill>
                  <a:srgbClr val="FF0000"/>
                </a:solidFill>
                <a:latin typeface="Consolas" pitchFamily="49" charset="0"/>
              </a:rPr>
              <a:t>        </a:t>
            </a:r>
            <a:r>
              <a:rPr lang="en-US" b="1" noProof="1">
                <a:solidFill>
                  <a:schemeClr val="accent1"/>
                </a:solidFill>
                <a:latin typeface="Consolas" pitchFamily="49" charset="0"/>
              </a:rPr>
              <a:t>&lt;binding configurationName="Binding1"&gt;</a:t>
            </a:r>
          </a:p>
          <a:p>
            <a:pPr eaLnBrk="0" hangingPunct="0">
              <a:lnSpc>
                <a:spcPct val="85000"/>
              </a:lnSpc>
              <a:spcBef>
                <a:spcPct val="20000"/>
              </a:spcBef>
            </a:pPr>
            <a:r>
              <a:rPr lang="en-US" b="1" noProof="1">
                <a:solidFill>
                  <a:schemeClr val="accent1"/>
                </a:solidFill>
                <a:latin typeface="Consolas" pitchFamily="49" charset="0"/>
              </a:rPr>
              <a:t>            &lt;reliableSession bufferedMessagesQuota="32"</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 inactivityTimeout="00:10:00" </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noProof="1">
                <a:solidFill>
                  <a:schemeClr val="accent1"/>
                </a:solidFill>
                <a:latin typeface="Consolas" pitchFamily="49" charset="0"/>
              </a:rPr>
              <a:t>                maxRetryCount="8"</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ordered="true" /&gt;</a:t>
            </a:r>
          </a:p>
          <a:p>
            <a:pPr eaLnBrk="0" hangingPunct="0">
              <a:lnSpc>
                <a:spcPct val="85000"/>
              </a:lnSpc>
              <a:spcBef>
                <a:spcPct val="20000"/>
              </a:spcBef>
            </a:pPr>
            <a:r>
              <a:rPr lang="en-US" b="1" noProof="1">
                <a:solidFill>
                  <a:schemeClr val="accent1"/>
                </a:solidFill>
                <a:latin typeface="Consolas" pitchFamily="49" charset="0"/>
              </a:rPr>
              <a:t>            &lt;http</a:t>
            </a:r>
            <a:r>
              <a:rPr lang="en-US" b="1" dirty="0">
                <a:solidFill>
                  <a:schemeClr val="accent1"/>
                </a:solidFill>
                <a:latin typeface="Consolas" pitchFamily="49" charset="0"/>
              </a:rPr>
              <a:t>s</a:t>
            </a:r>
            <a:r>
              <a:rPr lang="en-US" b="1" noProof="1">
                <a:solidFill>
                  <a:schemeClr val="accent1"/>
                </a:solidFill>
                <a:latin typeface="Consolas" pitchFamily="49" charset="0"/>
              </a:rPr>
              <a:t>Transport manualAddressing="false" </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maxMessageSize="65536"</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               hostnameComparisonMode="StrongWildcard"/&gt;</a:t>
            </a:r>
          </a:p>
          <a:p>
            <a:pPr eaLnBrk="0" hangingPunct="0">
              <a:lnSpc>
                <a:spcPct val="85000"/>
              </a:lnSpc>
              <a:spcBef>
                <a:spcPct val="20000"/>
              </a:spcBef>
            </a:pPr>
            <a:r>
              <a:rPr lang="en-US" b="1" noProof="1">
                <a:solidFill>
                  <a:schemeClr val="accent1"/>
                </a:solidFill>
                <a:latin typeface="Consolas" pitchFamily="49" charset="0"/>
              </a:rPr>
              <a:t>            &lt;textMessageEncoding maxReadPoolSize="64"</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maxWritePoolSize="16"</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messageVersion="Default"</a:t>
            </a:r>
            <a:r>
              <a:rPr lang="en-US" b="1" dirty="0">
                <a:solidFill>
                  <a:schemeClr val="accent1"/>
                </a:solidFill>
                <a:latin typeface="Consolas" pitchFamily="49" charset="0"/>
              </a:rPr>
              <a:t/>
            </a:r>
            <a:br>
              <a:rPr lang="en-US" b="1" dirty="0">
                <a:solidFill>
                  <a:schemeClr val="accent1"/>
                </a:solidFill>
                <a:latin typeface="Consolas" pitchFamily="49" charset="0"/>
              </a:rPr>
            </a:br>
            <a:r>
              <a:rPr lang="en-US" b="1" dirty="0">
                <a:solidFill>
                  <a:schemeClr val="accent1"/>
                </a:solidFill>
                <a:latin typeface="Consolas" pitchFamily="49" charset="0"/>
              </a:rPr>
              <a:t>                </a:t>
            </a:r>
            <a:r>
              <a:rPr lang="en-US" b="1" noProof="1">
                <a:solidFill>
                  <a:schemeClr val="accent1"/>
                </a:solidFill>
                <a:latin typeface="Consolas" pitchFamily="49" charset="0"/>
              </a:rPr>
              <a:t>encoding="utf-8" /&gt;</a:t>
            </a:r>
          </a:p>
          <a:p>
            <a:pPr eaLnBrk="0" hangingPunct="0">
              <a:lnSpc>
                <a:spcPct val="85000"/>
              </a:lnSpc>
              <a:spcBef>
                <a:spcPct val="20000"/>
              </a:spcBef>
            </a:pPr>
            <a:r>
              <a:rPr lang="en-US" b="1" noProof="1">
                <a:solidFill>
                  <a:schemeClr val="accent1"/>
                </a:solidFill>
                <a:latin typeface="Consolas" pitchFamily="49" charset="0"/>
              </a:rPr>
              <a:t>        &lt;/binding&gt;</a:t>
            </a:r>
          </a:p>
          <a:p>
            <a:pPr eaLnBrk="0" hangingPunct="0">
              <a:lnSpc>
                <a:spcPct val="85000"/>
              </a:lnSpc>
              <a:spcBef>
                <a:spcPct val="20000"/>
              </a:spcBef>
            </a:pPr>
            <a:r>
              <a:rPr lang="en-US" noProof="1">
                <a:latin typeface="Consolas" pitchFamily="49" charset="0"/>
              </a:rPr>
              <a:t>    &lt;/customBinding&gt;</a:t>
            </a:r>
          </a:p>
          <a:p>
            <a:pPr eaLnBrk="0" hangingPunct="0">
              <a:lnSpc>
                <a:spcPct val="85000"/>
              </a:lnSpc>
              <a:spcBef>
                <a:spcPct val="20000"/>
              </a:spcBef>
            </a:pPr>
            <a:r>
              <a:rPr lang="en-US" noProof="1">
                <a:latin typeface="Consolas" pitchFamily="49" charset="0"/>
              </a:rPr>
              <a:t>&lt;/bindings&gt;</a:t>
            </a:r>
            <a:endParaRPr lang="en-US" dirty="0">
              <a:latin typeface="Consolas" pitchFamily="49" charset="0"/>
            </a:endParaRPr>
          </a:p>
          <a:p>
            <a:endParaRPr lang="en-US" dirty="0"/>
          </a:p>
        </p:txBody>
      </p:sp>
    </p:spTree>
    <p:extLst>
      <p:ext uri="{BB962C8B-B14F-4D97-AF65-F5344CB8AC3E}">
        <p14:creationId xmlns:p14="http://schemas.microsoft.com/office/powerpoint/2010/main" val="4175591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2ECF-88CB-47EC-AEF0-4CD017E7A615}"/>
              </a:ext>
            </a:extLst>
          </p:cNvPr>
          <p:cNvSpPr>
            <a:spLocks noGrp="1"/>
          </p:cNvSpPr>
          <p:nvPr>
            <p:ph type="title"/>
          </p:nvPr>
        </p:nvSpPr>
        <p:spPr/>
        <p:txBody>
          <a:bodyPr/>
          <a:lstStyle/>
          <a:p>
            <a:r>
              <a:rPr lang="en-US" sz="4800" dirty="0"/>
              <a:t>WCF Summary</a:t>
            </a:r>
            <a:endParaRPr lang="en-US" dirty="0"/>
          </a:p>
        </p:txBody>
      </p:sp>
      <p:pic>
        <p:nvPicPr>
          <p:cNvPr id="101" name="Picture 2" descr="Brushed Blue Rectangle Long Rounded">
            <a:extLst>
              <a:ext uri="{FF2B5EF4-FFF2-40B4-BE49-F238E27FC236}">
                <a16:creationId xmlns:a16="http://schemas.microsoft.com/office/drawing/2014/main" id="{5B099C8F-8DD1-4BED-B963-225E59A0A20D}"/>
              </a:ext>
            </a:extLst>
          </p:cNvPr>
          <p:cNvPicPr>
            <a:picLocks noChangeAspect="1" noChangeArrowheads="1"/>
          </p:cNvPicPr>
          <p:nvPr/>
        </p:nvPicPr>
        <p:blipFill>
          <a:blip r:embed="rId3"/>
          <a:srcRect/>
          <a:stretch>
            <a:fillRect/>
          </a:stretch>
        </p:blipFill>
        <p:spPr bwMode="auto">
          <a:xfrm>
            <a:off x="4089679" y="807384"/>
            <a:ext cx="8102321" cy="785813"/>
          </a:xfrm>
          <a:prstGeom prst="rect">
            <a:avLst/>
          </a:prstGeom>
          <a:noFill/>
          <a:ln w="9525">
            <a:noFill/>
            <a:miter lim="800000"/>
            <a:headEnd/>
            <a:tailEnd/>
          </a:ln>
        </p:spPr>
      </p:pic>
      <p:pic>
        <p:nvPicPr>
          <p:cNvPr id="102" name="Picture 3" descr="Brushed Blue Rectangle Long Rounded">
            <a:extLst>
              <a:ext uri="{FF2B5EF4-FFF2-40B4-BE49-F238E27FC236}">
                <a16:creationId xmlns:a16="http://schemas.microsoft.com/office/drawing/2014/main" id="{2B102FCD-16FA-435A-804C-BAC3D92AC144}"/>
              </a:ext>
            </a:extLst>
          </p:cNvPr>
          <p:cNvPicPr>
            <a:picLocks noChangeAspect="1" noChangeArrowheads="1"/>
          </p:cNvPicPr>
          <p:nvPr/>
        </p:nvPicPr>
        <p:blipFill>
          <a:blip r:embed="rId3"/>
          <a:srcRect/>
          <a:stretch>
            <a:fillRect/>
          </a:stretch>
        </p:blipFill>
        <p:spPr bwMode="auto">
          <a:xfrm>
            <a:off x="4089679" y="5195234"/>
            <a:ext cx="8102321" cy="785813"/>
          </a:xfrm>
          <a:prstGeom prst="rect">
            <a:avLst/>
          </a:prstGeom>
          <a:noFill/>
          <a:ln w="9525">
            <a:noFill/>
            <a:miter lim="800000"/>
            <a:headEnd/>
            <a:tailEnd/>
          </a:ln>
        </p:spPr>
      </p:pic>
      <p:pic>
        <p:nvPicPr>
          <p:cNvPr id="103" name="Picture 4" descr="Brushed Blue Rectangle Long Rounded">
            <a:extLst>
              <a:ext uri="{FF2B5EF4-FFF2-40B4-BE49-F238E27FC236}">
                <a16:creationId xmlns:a16="http://schemas.microsoft.com/office/drawing/2014/main" id="{FEE618E5-17C9-49AB-AFAC-D7FE6D0E8848}"/>
              </a:ext>
            </a:extLst>
          </p:cNvPr>
          <p:cNvPicPr>
            <a:picLocks noChangeAspect="1" noChangeArrowheads="1"/>
          </p:cNvPicPr>
          <p:nvPr/>
        </p:nvPicPr>
        <p:blipFill>
          <a:blip r:embed="rId3"/>
          <a:srcRect/>
          <a:stretch>
            <a:fillRect/>
          </a:stretch>
        </p:blipFill>
        <p:spPr bwMode="auto">
          <a:xfrm>
            <a:off x="4089679" y="3728384"/>
            <a:ext cx="8102321" cy="1522413"/>
          </a:xfrm>
          <a:prstGeom prst="rect">
            <a:avLst/>
          </a:prstGeom>
          <a:noFill/>
          <a:ln w="9525">
            <a:noFill/>
            <a:miter lim="800000"/>
            <a:headEnd/>
            <a:tailEnd/>
          </a:ln>
        </p:spPr>
      </p:pic>
      <p:pic>
        <p:nvPicPr>
          <p:cNvPr id="104" name="Picture 5" descr="Brushed Blue Rectangle Long Rounded">
            <a:extLst>
              <a:ext uri="{FF2B5EF4-FFF2-40B4-BE49-F238E27FC236}">
                <a16:creationId xmlns:a16="http://schemas.microsoft.com/office/drawing/2014/main" id="{C6FAE079-7F7E-4DD9-8C00-0396C9FF9377}"/>
              </a:ext>
            </a:extLst>
          </p:cNvPr>
          <p:cNvPicPr>
            <a:picLocks noChangeAspect="1" noChangeArrowheads="1"/>
          </p:cNvPicPr>
          <p:nvPr/>
        </p:nvPicPr>
        <p:blipFill>
          <a:blip r:embed="rId3"/>
          <a:srcRect/>
          <a:stretch>
            <a:fillRect/>
          </a:stretch>
        </p:blipFill>
        <p:spPr bwMode="auto">
          <a:xfrm>
            <a:off x="4089679" y="2291696"/>
            <a:ext cx="8102321" cy="1522412"/>
          </a:xfrm>
          <a:prstGeom prst="rect">
            <a:avLst/>
          </a:prstGeom>
          <a:noFill/>
          <a:ln w="9525">
            <a:noFill/>
            <a:miter lim="800000"/>
            <a:headEnd/>
            <a:tailEnd/>
          </a:ln>
        </p:spPr>
      </p:pic>
      <p:sp>
        <p:nvSpPr>
          <p:cNvPr id="105" name="Text Box 6">
            <a:extLst>
              <a:ext uri="{FF2B5EF4-FFF2-40B4-BE49-F238E27FC236}">
                <a16:creationId xmlns:a16="http://schemas.microsoft.com/office/drawing/2014/main" id="{80577C61-80B9-47B2-9D52-99E1A9F99E47}"/>
              </a:ext>
            </a:extLst>
          </p:cNvPr>
          <p:cNvSpPr txBox="1">
            <a:spLocks noChangeArrowheads="1"/>
          </p:cNvSpPr>
          <p:nvPr/>
        </p:nvSpPr>
        <p:spPr bwMode="auto">
          <a:xfrm>
            <a:off x="6096071" y="897871"/>
            <a:ext cx="3685129" cy="519112"/>
          </a:xfrm>
          <a:prstGeom prst="rect">
            <a:avLst/>
          </a:prstGeom>
          <a:noFill/>
          <a:ln w="12700" algn="ctr">
            <a:noFill/>
            <a:miter lim="800000"/>
            <a:headEnd/>
            <a:tailEnd/>
          </a:ln>
          <a:effectLst/>
        </p:spPr>
        <p:txBody>
          <a:bodyPr wrap="square">
            <a:spAutoFit/>
          </a:bodyPr>
          <a:lstStyle/>
          <a:p>
            <a:pPr algn="ctr">
              <a:defRPr/>
            </a:pPr>
            <a:r>
              <a:rPr lang="en-US" sz="2800" b="1" i="1">
                <a:effectLst>
                  <a:outerShdw blurRad="38100" dist="38100" dir="2700000" algn="tl">
                    <a:srgbClr val="000000"/>
                  </a:outerShdw>
                </a:effectLst>
                <a:latin typeface="Segoe Semibold" pitchFamily="34" charset="0"/>
              </a:rPr>
              <a:t>Application</a:t>
            </a:r>
            <a:endParaRPr lang="en-US" sz="2000" i="1">
              <a:effectLst>
                <a:outerShdw blurRad="38100" dist="38100" dir="2700000" algn="tl">
                  <a:srgbClr val="000000"/>
                </a:outerShdw>
              </a:effectLst>
              <a:latin typeface="Segoe Semibold" pitchFamily="34" charset="0"/>
            </a:endParaRPr>
          </a:p>
        </p:txBody>
      </p:sp>
      <p:sp>
        <p:nvSpPr>
          <p:cNvPr id="106" name="Rectangle 7">
            <a:extLst>
              <a:ext uri="{FF2B5EF4-FFF2-40B4-BE49-F238E27FC236}">
                <a16:creationId xmlns:a16="http://schemas.microsoft.com/office/drawing/2014/main" id="{47AE581E-2549-4065-91EC-4036CD696BC9}"/>
              </a:ext>
            </a:extLst>
          </p:cNvPr>
          <p:cNvSpPr>
            <a:spLocks noChangeArrowheads="1"/>
          </p:cNvSpPr>
          <p:nvPr/>
        </p:nvSpPr>
        <p:spPr bwMode="auto">
          <a:xfrm>
            <a:off x="4157978" y="2706034"/>
            <a:ext cx="1699875" cy="333375"/>
          </a:xfrm>
          <a:prstGeom prst="rect">
            <a:avLst/>
          </a:prstGeom>
          <a:noFill/>
          <a:ln w="9525">
            <a:noFill/>
            <a:miter lim="800000"/>
            <a:headEnd/>
            <a:tailEnd/>
          </a:ln>
          <a:effectLst/>
        </p:spPr>
        <p:txBody>
          <a:bodyPr wrap="none" anchor="ctr"/>
          <a:lstStyle/>
          <a:p>
            <a:pPr>
              <a:defRPr/>
            </a:pPr>
            <a:r>
              <a:rPr lang="en-US" sz="2400" b="1" i="1">
                <a:effectLst>
                  <a:outerShdw blurRad="38100" dist="38100" dir="2700000" algn="tl">
                    <a:srgbClr val="000000"/>
                  </a:outerShdw>
                </a:effectLst>
                <a:latin typeface="Segoe Semibold" pitchFamily="34" charset="0"/>
              </a:rPr>
              <a:t>Service Model</a:t>
            </a:r>
          </a:p>
        </p:txBody>
      </p:sp>
      <p:sp>
        <p:nvSpPr>
          <p:cNvPr id="107" name="Rectangle 8">
            <a:extLst>
              <a:ext uri="{FF2B5EF4-FFF2-40B4-BE49-F238E27FC236}">
                <a16:creationId xmlns:a16="http://schemas.microsoft.com/office/drawing/2014/main" id="{FB5FE5E0-F242-47DF-A87B-B708A8DE8320}"/>
              </a:ext>
            </a:extLst>
          </p:cNvPr>
          <p:cNvSpPr>
            <a:spLocks noChangeArrowheads="1"/>
          </p:cNvSpPr>
          <p:nvPr/>
        </p:nvSpPr>
        <p:spPr bwMode="auto">
          <a:xfrm>
            <a:off x="4159566" y="3950634"/>
            <a:ext cx="1699875" cy="333375"/>
          </a:xfrm>
          <a:prstGeom prst="rect">
            <a:avLst/>
          </a:prstGeom>
          <a:noFill/>
          <a:ln w="9525">
            <a:noFill/>
            <a:miter lim="800000"/>
            <a:headEnd/>
            <a:tailEnd/>
          </a:ln>
          <a:effectLst/>
        </p:spPr>
        <p:txBody>
          <a:bodyPr wrap="none" anchor="ctr"/>
          <a:lstStyle/>
          <a:p>
            <a:pPr>
              <a:defRPr/>
            </a:pPr>
            <a:r>
              <a:rPr lang="en-US" sz="2400" b="1" i="1">
                <a:effectLst>
                  <a:outerShdw blurRad="38100" dist="38100" dir="2700000" algn="tl">
                    <a:srgbClr val="000000"/>
                  </a:outerShdw>
                </a:effectLst>
                <a:latin typeface="Segoe Semibold" pitchFamily="34" charset="0"/>
              </a:rPr>
              <a:t>Messaging</a:t>
            </a:r>
          </a:p>
        </p:txBody>
      </p:sp>
      <p:sp>
        <p:nvSpPr>
          <p:cNvPr id="108" name="Rectangle 9">
            <a:extLst>
              <a:ext uri="{FF2B5EF4-FFF2-40B4-BE49-F238E27FC236}">
                <a16:creationId xmlns:a16="http://schemas.microsoft.com/office/drawing/2014/main" id="{C79E38F0-4EB1-443A-A656-C9640EC6CF70}"/>
              </a:ext>
            </a:extLst>
          </p:cNvPr>
          <p:cNvSpPr>
            <a:spLocks noChangeArrowheads="1"/>
          </p:cNvSpPr>
          <p:nvPr/>
        </p:nvSpPr>
        <p:spPr bwMode="auto">
          <a:xfrm>
            <a:off x="4076301" y="5400021"/>
            <a:ext cx="2532752" cy="361950"/>
          </a:xfrm>
          <a:prstGeom prst="rect">
            <a:avLst/>
          </a:prstGeom>
          <a:noFill/>
          <a:ln w="9525">
            <a:noFill/>
            <a:miter lim="800000"/>
            <a:headEnd/>
            <a:tailEnd/>
          </a:ln>
          <a:effectLst/>
        </p:spPr>
        <p:txBody>
          <a:bodyPr wrap="none" anchor="ctr"/>
          <a:lstStyle/>
          <a:p>
            <a:pPr>
              <a:lnSpc>
                <a:spcPct val="80000"/>
              </a:lnSpc>
              <a:defRPr/>
            </a:pPr>
            <a:r>
              <a:rPr lang="en-US" sz="2000" b="1" i="1" dirty="0">
                <a:effectLst>
                  <a:outerShdw blurRad="38100" dist="38100" dir="2700000" algn="tl">
                    <a:srgbClr val="000000"/>
                  </a:outerShdw>
                </a:effectLst>
                <a:latin typeface="Segoe Semibold" pitchFamily="34" charset="0"/>
              </a:rPr>
              <a:t>Hosting </a:t>
            </a:r>
          </a:p>
          <a:p>
            <a:pPr>
              <a:lnSpc>
                <a:spcPct val="80000"/>
              </a:lnSpc>
              <a:defRPr/>
            </a:pPr>
            <a:r>
              <a:rPr lang="en-US" sz="2000" b="1" i="1" dirty="0">
                <a:effectLst>
                  <a:outerShdw blurRad="38100" dist="38100" dir="2700000" algn="tl">
                    <a:srgbClr val="000000"/>
                  </a:outerShdw>
                </a:effectLst>
                <a:latin typeface="Segoe Semibold" pitchFamily="34" charset="0"/>
              </a:rPr>
              <a:t>Environments</a:t>
            </a:r>
          </a:p>
        </p:txBody>
      </p:sp>
      <p:grpSp>
        <p:nvGrpSpPr>
          <p:cNvPr id="109" name="Group 10">
            <a:extLst>
              <a:ext uri="{FF2B5EF4-FFF2-40B4-BE49-F238E27FC236}">
                <a16:creationId xmlns:a16="http://schemas.microsoft.com/office/drawing/2014/main" id="{266DC64C-C560-43D0-8416-222A85E76297}"/>
              </a:ext>
            </a:extLst>
          </p:cNvPr>
          <p:cNvGrpSpPr>
            <a:grpSpLocks/>
          </p:cNvGrpSpPr>
          <p:nvPr/>
        </p:nvGrpSpPr>
        <p:grpSpPr bwMode="auto">
          <a:xfrm>
            <a:off x="6720287" y="5352396"/>
            <a:ext cx="977118" cy="468312"/>
            <a:chOff x="1479" y="3904"/>
            <a:chExt cx="777" cy="295"/>
          </a:xfrm>
        </p:grpSpPr>
        <p:grpSp>
          <p:nvGrpSpPr>
            <p:cNvPr id="110" name="Group 11">
              <a:extLst>
                <a:ext uri="{FF2B5EF4-FFF2-40B4-BE49-F238E27FC236}">
                  <a16:creationId xmlns:a16="http://schemas.microsoft.com/office/drawing/2014/main" id="{1F7AA8A5-96F5-4F49-88AB-338ADDCD81D7}"/>
                </a:ext>
              </a:extLst>
            </p:cNvPr>
            <p:cNvGrpSpPr>
              <a:grpSpLocks noChangeAspect="1"/>
            </p:cNvGrpSpPr>
            <p:nvPr/>
          </p:nvGrpSpPr>
          <p:grpSpPr bwMode="auto">
            <a:xfrm>
              <a:off x="1479" y="3904"/>
              <a:ext cx="777" cy="291"/>
              <a:chOff x="1324" y="2902"/>
              <a:chExt cx="1379" cy="738"/>
            </a:xfrm>
          </p:grpSpPr>
          <p:sp>
            <p:nvSpPr>
              <p:cNvPr id="112" name="AutoShape 12">
                <a:extLst>
                  <a:ext uri="{FF2B5EF4-FFF2-40B4-BE49-F238E27FC236}">
                    <a16:creationId xmlns:a16="http://schemas.microsoft.com/office/drawing/2014/main" id="{DFF92C82-7864-4496-AA66-EBA93DCF4F43}"/>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13" name="Picture 13" descr="transparent white capsule">
                <a:extLst>
                  <a:ext uri="{FF2B5EF4-FFF2-40B4-BE49-F238E27FC236}">
                    <a16:creationId xmlns:a16="http://schemas.microsoft.com/office/drawing/2014/main" id="{2229D406-19F5-40B1-8BA7-71968CD9E34D}"/>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11" name="AutoShape 14">
              <a:extLst>
                <a:ext uri="{FF2B5EF4-FFF2-40B4-BE49-F238E27FC236}">
                  <a16:creationId xmlns:a16="http://schemas.microsoft.com/office/drawing/2014/main" id="{B8DEF61A-A8CF-4A0B-93FF-D1DA720A6BB5}"/>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ASP.NET</a:t>
              </a:r>
            </a:p>
          </p:txBody>
        </p:sp>
      </p:grpSp>
      <p:grpSp>
        <p:nvGrpSpPr>
          <p:cNvPr id="114" name="Group 15">
            <a:extLst>
              <a:ext uri="{FF2B5EF4-FFF2-40B4-BE49-F238E27FC236}">
                <a16:creationId xmlns:a16="http://schemas.microsoft.com/office/drawing/2014/main" id="{4A183023-77A3-40BF-9954-AB4CD9C4D909}"/>
              </a:ext>
            </a:extLst>
          </p:cNvPr>
          <p:cNvGrpSpPr>
            <a:grpSpLocks/>
          </p:cNvGrpSpPr>
          <p:nvPr/>
        </p:nvGrpSpPr>
        <p:grpSpPr bwMode="auto">
          <a:xfrm>
            <a:off x="7712475" y="5352396"/>
            <a:ext cx="977118" cy="468312"/>
            <a:chOff x="1479" y="3904"/>
            <a:chExt cx="777" cy="295"/>
          </a:xfrm>
        </p:grpSpPr>
        <p:grpSp>
          <p:nvGrpSpPr>
            <p:cNvPr id="115" name="Group 16">
              <a:extLst>
                <a:ext uri="{FF2B5EF4-FFF2-40B4-BE49-F238E27FC236}">
                  <a16:creationId xmlns:a16="http://schemas.microsoft.com/office/drawing/2014/main" id="{42AFCEF5-4985-4EC2-9019-EC6A18699EF9}"/>
                </a:ext>
              </a:extLst>
            </p:cNvPr>
            <p:cNvGrpSpPr>
              <a:grpSpLocks noChangeAspect="1"/>
            </p:cNvGrpSpPr>
            <p:nvPr/>
          </p:nvGrpSpPr>
          <p:grpSpPr bwMode="auto">
            <a:xfrm>
              <a:off x="1479" y="3904"/>
              <a:ext cx="777" cy="291"/>
              <a:chOff x="1324" y="2902"/>
              <a:chExt cx="1379" cy="738"/>
            </a:xfrm>
          </p:grpSpPr>
          <p:sp>
            <p:nvSpPr>
              <p:cNvPr id="117" name="AutoShape 17">
                <a:extLst>
                  <a:ext uri="{FF2B5EF4-FFF2-40B4-BE49-F238E27FC236}">
                    <a16:creationId xmlns:a16="http://schemas.microsoft.com/office/drawing/2014/main" id="{35E9623B-88A6-4C35-B1FC-8AAA381360C1}"/>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18" name="Picture 18" descr="transparent white capsule">
                <a:extLst>
                  <a:ext uri="{FF2B5EF4-FFF2-40B4-BE49-F238E27FC236}">
                    <a16:creationId xmlns:a16="http://schemas.microsoft.com/office/drawing/2014/main" id="{55217E88-75EB-4FD7-9D52-D909E568B716}"/>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16" name="AutoShape 19">
              <a:extLst>
                <a:ext uri="{FF2B5EF4-FFF2-40B4-BE49-F238E27FC236}">
                  <a16:creationId xmlns:a16="http://schemas.microsoft.com/office/drawing/2014/main" id="{5809E92E-3585-46A0-B262-BCA5017BDA03}"/>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WPF</a:t>
              </a:r>
            </a:p>
          </p:txBody>
        </p:sp>
      </p:grpSp>
      <p:grpSp>
        <p:nvGrpSpPr>
          <p:cNvPr id="119" name="Group 20">
            <a:extLst>
              <a:ext uri="{FF2B5EF4-FFF2-40B4-BE49-F238E27FC236}">
                <a16:creationId xmlns:a16="http://schemas.microsoft.com/office/drawing/2014/main" id="{4F2B4FD1-F53D-4725-9305-20B97B3B6432}"/>
              </a:ext>
            </a:extLst>
          </p:cNvPr>
          <p:cNvGrpSpPr>
            <a:grpSpLocks/>
          </p:cNvGrpSpPr>
          <p:nvPr/>
        </p:nvGrpSpPr>
        <p:grpSpPr bwMode="auto">
          <a:xfrm>
            <a:off x="8701876" y="5352396"/>
            <a:ext cx="1205112" cy="468312"/>
            <a:chOff x="1479" y="3904"/>
            <a:chExt cx="777" cy="295"/>
          </a:xfrm>
        </p:grpSpPr>
        <p:grpSp>
          <p:nvGrpSpPr>
            <p:cNvPr id="120" name="Group 21">
              <a:extLst>
                <a:ext uri="{FF2B5EF4-FFF2-40B4-BE49-F238E27FC236}">
                  <a16:creationId xmlns:a16="http://schemas.microsoft.com/office/drawing/2014/main" id="{D78CC6F3-4528-4B7A-AD05-01D69943F73B}"/>
                </a:ext>
              </a:extLst>
            </p:cNvPr>
            <p:cNvGrpSpPr>
              <a:grpSpLocks noChangeAspect="1"/>
            </p:cNvGrpSpPr>
            <p:nvPr/>
          </p:nvGrpSpPr>
          <p:grpSpPr bwMode="auto">
            <a:xfrm>
              <a:off x="1479" y="3904"/>
              <a:ext cx="777" cy="291"/>
              <a:chOff x="1324" y="2902"/>
              <a:chExt cx="1379" cy="738"/>
            </a:xfrm>
          </p:grpSpPr>
          <p:sp>
            <p:nvSpPr>
              <p:cNvPr id="122" name="AutoShape 22">
                <a:extLst>
                  <a:ext uri="{FF2B5EF4-FFF2-40B4-BE49-F238E27FC236}">
                    <a16:creationId xmlns:a16="http://schemas.microsoft.com/office/drawing/2014/main" id="{ADD3E122-8544-4E4A-83CE-3EDB7376A39F}"/>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23" name="Picture 23" descr="transparent white capsule">
                <a:extLst>
                  <a:ext uri="{FF2B5EF4-FFF2-40B4-BE49-F238E27FC236}">
                    <a16:creationId xmlns:a16="http://schemas.microsoft.com/office/drawing/2014/main" id="{B83E3C75-CE1D-4BB0-93F2-EEC615B02944}"/>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21" name="AutoShape 24">
              <a:extLst>
                <a:ext uri="{FF2B5EF4-FFF2-40B4-BE49-F238E27FC236}">
                  <a16:creationId xmlns:a16="http://schemas.microsoft.com/office/drawing/2014/main" id="{01CA0C29-A3C8-41C2-A638-A8922C4C8529}"/>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WinForm</a:t>
              </a:r>
            </a:p>
          </p:txBody>
        </p:sp>
      </p:grpSp>
      <p:grpSp>
        <p:nvGrpSpPr>
          <p:cNvPr id="124" name="Group 25">
            <a:extLst>
              <a:ext uri="{FF2B5EF4-FFF2-40B4-BE49-F238E27FC236}">
                <a16:creationId xmlns:a16="http://schemas.microsoft.com/office/drawing/2014/main" id="{DCD97793-1339-4F88-B4E6-0B75C39B6061}"/>
              </a:ext>
            </a:extLst>
          </p:cNvPr>
          <p:cNvGrpSpPr>
            <a:grpSpLocks/>
          </p:cNvGrpSpPr>
          <p:nvPr/>
        </p:nvGrpSpPr>
        <p:grpSpPr bwMode="auto">
          <a:xfrm>
            <a:off x="9908376" y="5352396"/>
            <a:ext cx="1205112" cy="468312"/>
            <a:chOff x="1479" y="3904"/>
            <a:chExt cx="777" cy="295"/>
          </a:xfrm>
        </p:grpSpPr>
        <p:grpSp>
          <p:nvGrpSpPr>
            <p:cNvPr id="125" name="Group 26">
              <a:extLst>
                <a:ext uri="{FF2B5EF4-FFF2-40B4-BE49-F238E27FC236}">
                  <a16:creationId xmlns:a16="http://schemas.microsoft.com/office/drawing/2014/main" id="{98082166-F1A1-47CA-B0C3-4902802115FD}"/>
                </a:ext>
              </a:extLst>
            </p:cNvPr>
            <p:cNvGrpSpPr>
              <a:grpSpLocks noChangeAspect="1"/>
            </p:cNvGrpSpPr>
            <p:nvPr/>
          </p:nvGrpSpPr>
          <p:grpSpPr bwMode="auto">
            <a:xfrm>
              <a:off x="1479" y="3904"/>
              <a:ext cx="777" cy="291"/>
              <a:chOff x="1324" y="2902"/>
              <a:chExt cx="1379" cy="738"/>
            </a:xfrm>
          </p:grpSpPr>
          <p:sp>
            <p:nvSpPr>
              <p:cNvPr id="127" name="AutoShape 27">
                <a:extLst>
                  <a:ext uri="{FF2B5EF4-FFF2-40B4-BE49-F238E27FC236}">
                    <a16:creationId xmlns:a16="http://schemas.microsoft.com/office/drawing/2014/main" id="{28A87458-AAE0-4809-95D1-58FFCFBE9F89}"/>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28" name="Picture 28" descr="transparent white capsule">
                <a:extLst>
                  <a:ext uri="{FF2B5EF4-FFF2-40B4-BE49-F238E27FC236}">
                    <a16:creationId xmlns:a16="http://schemas.microsoft.com/office/drawing/2014/main" id="{C68AAA2C-95E6-4255-BE42-8EF158EC9B18}"/>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26" name="AutoShape 29">
              <a:extLst>
                <a:ext uri="{FF2B5EF4-FFF2-40B4-BE49-F238E27FC236}">
                  <a16:creationId xmlns:a16="http://schemas.microsoft.com/office/drawing/2014/main" id="{27FD3A72-4266-46F1-9C43-8C8D5497F187}"/>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NT Service</a:t>
              </a:r>
            </a:p>
          </p:txBody>
        </p:sp>
      </p:grpSp>
      <p:grpSp>
        <p:nvGrpSpPr>
          <p:cNvPr id="129" name="Group 30">
            <a:extLst>
              <a:ext uri="{FF2B5EF4-FFF2-40B4-BE49-F238E27FC236}">
                <a16:creationId xmlns:a16="http://schemas.microsoft.com/office/drawing/2014/main" id="{3B163C17-F015-4FE4-9AAB-45C465FFB2FE}"/>
              </a:ext>
            </a:extLst>
          </p:cNvPr>
          <p:cNvGrpSpPr>
            <a:grpSpLocks/>
          </p:cNvGrpSpPr>
          <p:nvPr/>
        </p:nvGrpSpPr>
        <p:grpSpPr bwMode="auto">
          <a:xfrm>
            <a:off x="11124012" y="5352396"/>
            <a:ext cx="977118" cy="468312"/>
            <a:chOff x="1479" y="3904"/>
            <a:chExt cx="777" cy="295"/>
          </a:xfrm>
        </p:grpSpPr>
        <p:grpSp>
          <p:nvGrpSpPr>
            <p:cNvPr id="130" name="Group 31">
              <a:extLst>
                <a:ext uri="{FF2B5EF4-FFF2-40B4-BE49-F238E27FC236}">
                  <a16:creationId xmlns:a16="http://schemas.microsoft.com/office/drawing/2014/main" id="{18297FBA-A816-4467-8961-09AA94DCC5AB}"/>
                </a:ext>
              </a:extLst>
            </p:cNvPr>
            <p:cNvGrpSpPr>
              <a:grpSpLocks noChangeAspect="1"/>
            </p:cNvGrpSpPr>
            <p:nvPr/>
          </p:nvGrpSpPr>
          <p:grpSpPr bwMode="auto">
            <a:xfrm>
              <a:off x="1479" y="3904"/>
              <a:ext cx="777" cy="291"/>
              <a:chOff x="1324" y="2902"/>
              <a:chExt cx="1379" cy="738"/>
            </a:xfrm>
          </p:grpSpPr>
          <p:sp>
            <p:nvSpPr>
              <p:cNvPr id="132" name="AutoShape 32">
                <a:extLst>
                  <a:ext uri="{FF2B5EF4-FFF2-40B4-BE49-F238E27FC236}">
                    <a16:creationId xmlns:a16="http://schemas.microsoft.com/office/drawing/2014/main" id="{0391D9C3-1D5F-4B48-97AA-6483E3BD9230}"/>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33" name="Picture 33" descr="transparent white capsule">
                <a:extLst>
                  <a:ext uri="{FF2B5EF4-FFF2-40B4-BE49-F238E27FC236}">
                    <a16:creationId xmlns:a16="http://schemas.microsoft.com/office/drawing/2014/main" id="{238437D2-37D1-49E9-A7FB-DFB11814F6E0}"/>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31" name="AutoShape 34">
              <a:extLst>
                <a:ext uri="{FF2B5EF4-FFF2-40B4-BE49-F238E27FC236}">
                  <a16:creationId xmlns:a16="http://schemas.microsoft.com/office/drawing/2014/main" id="{41F70E27-7680-44E8-86FF-52A652F00260}"/>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COM+</a:t>
              </a:r>
            </a:p>
          </p:txBody>
        </p:sp>
      </p:grpSp>
      <p:pic>
        <p:nvPicPr>
          <p:cNvPr id="134" name="Picture 35" descr="TransparentRoundedRectangle-DarkGreen">
            <a:extLst>
              <a:ext uri="{FF2B5EF4-FFF2-40B4-BE49-F238E27FC236}">
                <a16:creationId xmlns:a16="http://schemas.microsoft.com/office/drawing/2014/main" id="{2D421F20-12C4-493C-8B54-A1C62F6F042B}"/>
              </a:ext>
            </a:extLst>
          </p:cNvPr>
          <p:cNvPicPr>
            <a:picLocks noChangeArrowheads="1"/>
          </p:cNvPicPr>
          <p:nvPr/>
        </p:nvPicPr>
        <p:blipFill>
          <a:blip r:embed="rId5"/>
          <a:srcRect/>
          <a:stretch>
            <a:fillRect/>
          </a:stretch>
        </p:blipFill>
        <p:spPr bwMode="auto">
          <a:xfrm>
            <a:off x="9647180" y="4488796"/>
            <a:ext cx="1107400" cy="622300"/>
          </a:xfrm>
          <a:prstGeom prst="rect">
            <a:avLst/>
          </a:prstGeom>
          <a:noFill/>
          <a:ln w="9525">
            <a:noFill/>
            <a:miter lim="800000"/>
            <a:headEnd/>
            <a:tailEnd/>
          </a:ln>
        </p:spPr>
      </p:pic>
      <p:pic>
        <p:nvPicPr>
          <p:cNvPr id="135" name="Picture 36" descr="TransparentRoundedRectangle-DarkGreen">
            <a:extLst>
              <a:ext uri="{FF2B5EF4-FFF2-40B4-BE49-F238E27FC236}">
                <a16:creationId xmlns:a16="http://schemas.microsoft.com/office/drawing/2014/main" id="{ADAEAF62-1E45-4462-92D5-EE57C765FAED}"/>
              </a:ext>
            </a:extLst>
          </p:cNvPr>
          <p:cNvPicPr>
            <a:picLocks noChangeArrowheads="1"/>
          </p:cNvPicPr>
          <p:nvPr/>
        </p:nvPicPr>
        <p:blipFill>
          <a:blip r:embed="rId5"/>
          <a:srcRect/>
          <a:stretch>
            <a:fillRect/>
          </a:stretch>
        </p:blipFill>
        <p:spPr bwMode="auto">
          <a:xfrm>
            <a:off x="8351780" y="4488796"/>
            <a:ext cx="1107400" cy="622300"/>
          </a:xfrm>
          <a:prstGeom prst="rect">
            <a:avLst/>
          </a:prstGeom>
          <a:noFill/>
          <a:ln w="9525">
            <a:noFill/>
            <a:miter lim="800000"/>
            <a:headEnd/>
            <a:tailEnd/>
          </a:ln>
        </p:spPr>
      </p:pic>
      <p:pic>
        <p:nvPicPr>
          <p:cNvPr id="136" name="Picture 37" descr="TransparentRoundedRectangle-DarkGreen">
            <a:extLst>
              <a:ext uri="{FF2B5EF4-FFF2-40B4-BE49-F238E27FC236}">
                <a16:creationId xmlns:a16="http://schemas.microsoft.com/office/drawing/2014/main" id="{B2B6171A-D55F-4C89-BB6B-4BDF433EB543}"/>
              </a:ext>
            </a:extLst>
          </p:cNvPr>
          <p:cNvPicPr>
            <a:picLocks noChangeArrowheads="1"/>
          </p:cNvPicPr>
          <p:nvPr/>
        </p:nvPicPr>
        <p:blipFill>
          <a:blip r:embed="rId5"/>
          <a:srcRect/>
          <a:stretch>
            <a:fillRect/>
          </a:stretch>
        </p:blipFill>
        <p:spPr bwMode="auto">
          <a:xfrm>
            <a:off x="7113530" y="4488796"/>
            <a:ext cx="1107400" cy="622300"/>
          </a:xfrm>
          <a:prstGeom prst="rect">
            <a:avLst/>
          </a:prstGeom>
          <a:noFill/>
          <a:ln w="9525">
            <a:noFill/>
            <a:miter lim="800000"/>
            <a:headEnd/>
            <a:tailEnd/>
          </a:ln>
        </p:spPr>
      </p:pic>
      <p:sp>
        <p:nvSpPr>
          <p:cNvPr id="137" name="AutoShape 38">
            <a:extLst>
              <a:ext uri="{FF2B5EF4-FFF2-40B4-BE49-F238E27FC236}">
                <a16:creationId xmlns:a16="http://schemas.microsoft.com/office/drawing/2014/main" id="{E8EBE77D-1E63-4E82-BF6E-BD14E2FE03D4}"/>
              </a:ext>
            </a:extLst>
          </p:cNvPr>
          <p:cNvSpPr>
            <a:spLocks noChangeArrowheads="1"/>
          </p:cNvSpPr>
          <p:nvPr/>
        </p:nvSpPr>
        <p:spPr bwMode="auto">
          <a:xfrm>
            <a:off x="8428061" y="4649134"/>
            <a:ext cx="933690"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TCP</a:t>
            </a:r>
          </a:p>
          <a:p>
            <a:pPr algn="ctr">
              <a:lnSpc>
                <a:spcPct val="80000"/>
              </a:lnSpc>
              <a:defRPr/>
            </a:pPr>
            <a:r>
              <a:rPr lang="en-US" sz="1400" b="1">
                <a:effectLst>
                  <a:outerShdw blurRad="38100" dist="38100" dir="2700000" algn="tl">
                    <a:srgbClr val="000000"/>
                  </a:outerShdw>
                </a:effectLst>
              </a:rPr>
              <a:t>Channel</a:t>
            </a:r>
          </a:p>
        </p:txBody>
      </p:sp>
      <p:sp>
        <p:nvSpPr>
          <p:cNvPr id="138" name="AutoShape 39">
            <a:extLst>
              <a:ext uri="{FF2B5EF4-FFF2-40B4-BE49-F238E27FC236}">
                <a16:creationId xmlns:a16="http://schemas.microsoft.com/office/drawing/2014/main" id="{A5B30581-1447-439D-9E6F-E03BB3DF150B}"/>
              </a:ext>
            </a:extLst>
          </p:cNvPr>
          <p:cNvSpPr>
            <a:spLocks noChangeArrowheads="1"/>
          </p:cNvSpPr>
          <p:nvPr/>
        </p:nvSpPr>
        <p:spPr bwMode="auto">
          <a:xfrm>
            <a:off x="7200924" y="4652309"/>
            <a:ext cx="933690"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HTTP</a:t>
            </a:r>
          </a:p>
          <a:p>
            <a:pPr algn="ctr">
              <a:lnSpc>
                <a:spcPct val="80000"/>
              </a:lnSpc>
              <a:defRPr/>
            </a:pPr>
            <a:r>
              <a:rPr lang="en-US" sz="1400" b="1">
                <a:effectLst>
                  <a:outerShdw blurRad="38100" dist="38100" dir="2700000" algn="tl">
                    <a:srgbClr val="000000"/>
                  </a:outerShdw>
                </a:effectLst>
              </a:rPr>
              <a:t>Channel</a:t>
            </a:r>
          </a:p>
        </p:txBody>
      </p:sp>
      <p:sp>
        <p:nvSpPr>
          <p:cNvPr id="139" name="AutoShape 40">
            <a:extLst>
              <a:ext uri="{FF2B5EF4-FFF2-40B4-BE49-F238E27FC236}">
                <a16:creationId xmlns:a16="http://schemas.microsoft.com/office/drawing/2014/main" id="{DCA4593F-9F6A-4B91-AE86-C79F0FD5AC09}"/>
              </a:ext>
            </a:extLst>
          </p:cNvPr>
          <p:cNvSpPr>
            <a:spLocks noChangeArrowheads="1"/>
          </p:cNvSpPr>
          <p:nvPr/>
        </p:nvSpPr>
        <p:spPr bwMode="auto">
          <a:xfrm>
            <a:off x="9720286" y="4658658"/>
            <a:ext cx="933690" cy="274638"/>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Queue</a:t>
            </a:r>
          </a:p>
          <a:p>
            <a:pPr algn="ctr">
              <a:lnSpc>
                <a:spcPct val="80000"/>
              </a:lnSpc>
              <a:defRPr/>
            </a:pPr>
            <a:r>
              <a:rPr lang="en-US" sz="1400" b="1">
                <a:effectLst>
                  <a:outerShdw blurRad="38100" dist="38100" dir="2700000" algn="tl">
                    <a:srgbClr val="000000"/>
                  </a:outerShdw>
                </a:effectLst>
              </a:rPr>
              <a:t>Channel</a:t>
            </a:r>
          </a:p>
        </p:txBody>
      </p:sp>
      <p:pic>
        <p:nvPicPr>
          <p:cNvPr id="140" name="Picture 41" descr="TransparentRoundedRectangle-Green">
            <a:extLst>
              <a:ext uri="{FF2B5EF4-FFF2-40B4-BE49-F238E27FC236}">
                <a16:creationId xmlns:a16="http://schemas.microsoft.com/office/drawing/2014/main" id="{F3CA3374-57AF-44BB-B41F-364D7B89D58B}"/>
              </a:ext>
            </a:extLst>
          </p:cNvPr>
          <p:cNvPicPr>
            <a:picLocks noChangeArrowheads="1"/>
          </p:cNvPicPr>
          <p:nvPr/>
        </p:nvPicPr>
        <p:blipFill>
          <a:blip r:embed="rId6"/>
          <a:srcRect/>
          <a:stretch>
            <a:fillRect/>
          </a:stretch>
        </p:blipFill>
        <p:spPr bwMode="auto">
          <a:xfrm>
            <a:off x="8886767" y="3876021"/>
            <a:ext cx="1107400" cy="622300"/>
          </a:xfrm>
          <a:prstGeom prst="rect">
            <a:avLst/>
          </a:prstGeom>
          <a:noFill/>
          <a:ln w="9525">
            <a:noFill/>
            <a:miter lim="800000"/>
            <a:headEnd/>
            <a:tailEnd/>
          </a:ln>
        </p:spPr>
      </p:pic>
      <p:pic>
        <p:nvPicPr>
          <p:cNvPr id="141" name="Picture 42" descr="TransparentRoundedRectangle-Green">
            <a:extLst>
              <a:ext uri="{FF2B5EF4-FFF2-40B4-BE49-F238E27FC236}">
                <a16:creationId xmlns:a16="http://schemas.microsoft.com/office/drawing/2014/main" id="{9FF42D81-7F42-445B-97D8-82C318311802}"/>
              </a:ext>
            </a:extLst>
          </p:cNvPr>
          <p:cNvPicPr>
            <a:picLocks noChangeArrowheads="1"/>
          </p:cNvPicPr>
          <p:nvPr/>
        </p:nvPicPr>
        <p:blipFill>
          <a:blip r:embed="rId6"/>
          <a:srcRect/>
          <a:stretch>
            <a:fillRect/>
          </a:stretch>
        </p:blipFill>
        <p:spPr bwMode="auto">
          <a:xfrm>
            <a:off x="7662805" y="3876021"/>
            <a:ext cx="1107400" cy="622300"/>
          </a:xfrm>
          <a:prstGeom prst="rect">
            <a:avLst/>
          </a:prstGeom>
          <a:noFill/>
          <a:ln w="9525">
            <a:noFill/>
            <a:miter lim="800000"/>
            <a:headEnd/>
            <a:tailEnd/>
          </a:ln>
        </p:spPr>
      </p:pic>
      <p:sp>
        <p:nvSpPr>
          <p:cNvPr id="142" name="AutoShape 43">
            <a:extLst>
              <a:ext uri="{FF2B5EF4-FFF2-40B4-BE49-F238E27FC236}">
                <a16:creationId xmlns:a16="http://schemas.microsoft.com/office/drawing/2014/main" id="{46E159D8-D12D-4AFF-B173-A5E0BBB2F22C}"/>
              </a:ext>
            </a:extLst>
          </p:cNvPr>
          <p:cNvSpPr>
            <a:spLocks noChangeArrowheads="1"/>
          </p:cNvSpPr>
          <p:nvPr/>
        </p:nvSpPr>
        <p:spPr bwMode="auto">
          <a:xfrm>
            <a:off x="7739086" y="4056997"/>
            <a:ext cx="933690"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t>Secure</a:t>
            </a:r>
          </a:p>
          <a:p>
            <a:pPr algn="ctr">
              <a:lnSpc>
                <a:spcPct val="80000"/>
              </a:lnSpc>
              <a:defRPr/>
            </a:pPr>
            <a:r>
              <a:rPr lang="en-US" sz="1400" b="1"/>
              <a:t>Channel</a:t>
            </a:r>
          </a:p>
        </p:txBody>
      </p:sp>
      <p:sp>
        <p:nvSpPr>
          <p:cNvPr id="143" name="AutoShape 44">
            <a:extLst>
              <a:ext uri="{FF2B5EF4-FFF2-40B4-BE49-F238E27FC236}">
                <a16:creationId xmlns:a16="http://schemas.microsoft.com/office/drawing/2014/main" id="{D5989992-3CAF-4D49-B39F-F5F1652D5875}"/>
              </a:ext>
            </a:extLst>
          </p:cNvPr>
          <p:cNvSpPr>
            <a:spLocks noChangeArrowheads="1"/>
          </p:cNvSpPr>
          <p:nvPr/>
        </p:nvSpPr>
        <p:spPr bwMode="auto">
          <a:xfrm>
            <a:off x="8966224" y="4060172"/>
            <a:ext cx="933690"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Reliable</a:t>
            </a:r>
          </a:p>
          <a:p>
            <a:pPr algn="ctr">
              <a:lnSpc>
                <a:spcPct val="80000"/>
              </a:lnSpc>
              <a:defRPr/>
            </a:pPr>
            <a:r>
              <a:rPr lang="en-US" sz="1400" b="1">
                <a:effectLst>
                  <a:outerShdw blurRad="38100" dist="38100" dir="2700000" algn="tl">
                    <a:srgbClr val="000000"/>
                  </a:outerShdw>
                </a:effectLst>
              </a:rPr>
              <a:t>Channel</a:t>
            </a:r>
          </a:p>
        </p:txBody>
      </p:sp>
      <p:grpSp>
        <p:nvGrpSpPr>
          <p:cNvPr id="144" name="Group 45">
            <a:extLst>
              <a:ext uri="{FF2B5EF4-FFF2-40B4-BE49-F238E27FC236}">
                <a16:creationId xmlns:a16="http://schemas.microsoft.com/office/drawing/2014/main" id="{B6835D6C-6445-47F1-B91D-B0F2D35DB48E}"/>
              </a:ext>
            </a:extLst>
          </p:cNvPr>
          <p:cNvGrpSpPr>
            <a:grpSpLocks/>
          </p:cNvGrpSpPr>
          <p:nvPr/>
        </p:nvGrpSpPr>
        <p:grpSpPr bwMode="auto">
          <a:xfrm>
            <a:off x="10671961" y="2459972"/>
            <a:ext cx="1205113" cy="585787"/>
            <a:chOff x="580" y="2469"/>
            <a:chExt cx="777" cy="416"/>
          </a:xfrm>
        </p:grpSpPr>
        <p:grpSp>
          <p:nvGrpSpPr>
            <p:cNvPr id="145" name="Group 46">
              <a:extLst>
                <a:ext uri="{FF2B5EF4-FFF2-40B4-BE49-F238E27FC236}">
                  <a16:creationId xmlns:a16="http://schemas.microsoft.com/office/drawing/2014/main" id="{713AA139-2970-4E8D-B459-12553FDFF7F2}"/>
                </a:ext>
              </a:extLst>
            </p:cNvPr>
            <p:cNvGrpSpPr>
              <a:grpSpLocks noChangeAspect="1"/>
            </p:cNvGrpSpPr>
            <p:nvPr/>
          </p:nvGrpSpPr>
          <p:grpSpPr bwMode="auto">
            <a:xfrm>
              <a:off x="580" y="2469"/>
              <a:ext cx="777" cy="416"/>
              <a:chOff x="1324" y="2902"/>
              <a:chExt cx="1379" cy="738"/>
            </a:xfrm>
          </p:grpSpPr>
          <p:sp>
            <p:nvSpPr>
              <p:cNvPr id="147" name="AutoShape 47">
                <a:extLst>
                  <a:ext uri="{FF2B5EF4-FFF2-40B4-BE49-F238E27FC236}">
                    <a16:creationId xmlns:a16="http://schemas.microsoft.com/office/drawing/2014/main" id="{141DD1E6-6504-4716-A899-502E9D432E1D}"/>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48" name="Picture 48" descr="transparent white capsule">
                <a:extLst>
                  <a:ext uri="{FF2B5EF4-FFF2-40B4-BE49-F238E27FC236}">
                    <a16:creationId xmlns:a16="http://schemas.microsoft.com/office/drawing/2014/main" id="{BD3D0C14-494F-4FED-8766-A13AFCB7C7DE}"/>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46" name="AutoShape 49">
              <a:extLst>
                <a:ext uri="{FF2B5EF4-FFF2-40B4-BE49-F238E27FC236}">
                  <a16:creationId xmlns:a16="http://schemas.microsoft.com/office/drawing/2014/main" id="{A6CF0F38-C054-4CFC-ABB4-17BEFF0C317C}"/>
                </a:ext>
              </a:extLst>
            </p:cNvPr>
            <p:cNvSpPr>
              <a:spLocks noChangeArrowheads="1"/>
            </p:cNvSpPr>
            <p:nvPr/>
          </p:nvSpPr>
          <p:spPr bwMode="auto">
            <a:xfrm>
              <a:off x="703" y="2546"/>
              <a:ext cx="544"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Instance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49" name="Group 50">
            <a:extLst>
              <a:ext uri="{FF2B5EF4-FFF2-40B4-BE49-F238E27FC236}">
                <a16:creationId xmlns:a16="http://schemas.microsoft.com/office/drawing/2014/main" id="{A203517A-71A5-48EB-8022-BC575D152403}"/>
              </a:ext>
            </a:extLst>
          </p:cNvPr>
          <p:cNvGrpSpPr>
            <a:grpSpLocks/>
          </p:cNvGrpSpPr>
          <p:nvPr/>
        </p:nvGrpSpPr>
        <p:grpSpPr bwMode="auto">
          <a:xfrm>
            <a:off x="6809576" y="3099733"/>
            <a:ext cx="1205112" cy="585788"/>
            <a:chOff x="1368" y="2469"/>
            <a:chExt cx="777" cy="416"/>
          </a:xfrm>
        </p:grpSpPr>
        <p:grpSp>
          <p:nvGrpSpPr>
            <p:cNvPr id="150" name="Group 51">
              <a:extLst>
                <a:ext uri="{FF2B5EF4-FFF2-40B4-BE49-F238E27FC236}">
                  <a16:creationId xmlns:a16="http://schemas.microsoft.com/office/drawing/2014/main" id="{2C1C61CB-6AED-47FD-992B-381706B49576}"/>
                </a:ext>
              </a:extLst>
            </p:cNvPr>
            <p:cNvGrpSpPr>
              <a:grpSpLocks noChangeAspect="1"/>
            </p:cNvGrpSpPr>
            <p:nvPr/>
          </p:nvGrpSpPr>
          <p:grpSpPr bwMode="auto">
            <a:xfrm>
              <a:off x="1368" y="2469"/>
              <a:ext cx="777" cy="416"/>
              <a:chOff x="1324" y="2902"/>
              <a:chExt cx="1379" cy="738"/>
            </a:xfrm>
          </p:grpSpPr>
          <p:sp>
            <p:nvSpPr>
              <p:cNvPr id="152" name="AutoShape 52">
                <a:extLst>
                  <a:ext uri="{FF2B5EF4-FFF2-40B4-BE49-F238E27FC236}">
                    <a16:creationId xmlns:a16="http://schemas.microsoft.com/office/drawing/2014/main" id="{73699774-7E7F-4C13-9AB4-2ADDC30B5F28}"/>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53" name="Picture 53" descr="transparent white capsule">
                <a:extLst>
                  <a:ext uri="{FF2B5EF4-FFF2-40B4-BE49-F238E27FC236}">
                    <a16:creationId xmlns:a16="http://schemas.microsoft.com/office/drawing/2014/main" id="{6E1AC54B-0E01-456A-9FB6-7546C8E99380}"/>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51" name="AutoShape 54">
              <a:extLst>
                <a:ext uri="{FF2B5EF4-FFF2-40B4-BE49-F238E27FC236}">
                  <a16:creationId xmlns:a16="http://schemas.microsoft.com/office/drawing/2014/main" id="{85694F7E-0133-442C-9C0A-A23AEB5F2501}"/>
                </a:ext>
              </a:extLst>
            </p:cNvPr>
            <p:cNvSpPr>
              <a:spLocks noChangeArrowheads="1"/>
            </p:cNvSpPr>
            <p:nvPr/>
          </p:nvSpPr>
          <p:spPr bwMode="auto">
            <a:xfrm>
              <a:off x="1476" y="2546"/>
              <a:ext cx="544"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Throttling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54" name="Group 55">
            <a:extLst>
              <a:ext uri="{FF2B5EF4-FFF2-40B4-BE49-F238E27FC236}">
                <a16:creationId xmlns:a16="http://schemas.microsoft.com/office/drawing/2014/main" id="{F3ED2D57-62B9-444B-A511-88A89CCD4B23}"/>
              </a:ext>
            </a:extLst>
          </p:cNvPr>
          <p:cNvGrpSpPr>
            <a:grpSpLocks/>
          </p:cNvGrpSpPr>
          <p:nvPr/>
        </p:nvGrpSpPr>
        <p:grpSpPr bwMode="auto">
          <a:xfrm>
            <a:off x="9408311" y="3099733"/>
            <a:ext cx="1205113" cy="585788"/>
            <a:chOff x="2855" y="2469"/>
            <a:chExt cx="777" cy="416"/>
          </a:xfrm>
        </p:grpSpPr>
        <p:grpSp>
          <p:nvGrpSpPr>
            <p:cNvPr id="155" name="Group 56">
              <a:extLst>
                <a:ext uri="{FF2B5EF4-FFF2-40B4-BE49-F238E27FC236}">
                  <a16:creationId xmlns:a16="http://schemas.microsoft.com/office/drawing/2014/main" id="{C3AEA7FB-0C7E-4815-9572-AC87A6C08B9A}"/>
                </a:ext>
              </a:extLst>
            </p:cNvPr>
            <p:cNvGrpSpPr>
              <a:grpSpLocks noChangeAspect="1"/>
            </p:cNvGrpSpPr>
            <p:nvPr/>
          </p:nvGrpSpPr>
          <p:grpSpPr bwMode="auto">
            <a:xfrm>
              <a:off x="2855" y="2469"/>
              <a:ext cx="777" cy="416"/>
              <a:chOff x="1324" y="2902"/>
              <a:chExt cx="1379" cy="738"/>
            </a:xfrm>
          </p:grpSpPr>
          <p:sp>
            <p:nvSpPr>
              <p:cNvPr id="157" name="AutoShape 57">
                <a:extLst>
                  <a:ext uri="{FF2B5EF4-FFF2-40B4-BE49-F238E27FC236}">
                    <a16:creationId xmlns:a16="http://schemas.microsoft.com/office/drawing/2014/main" id="{023F98C8-2EC5-4E9C-8745-F8ADEE7F72D9}"/>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58" name="Picture 58" descr="transparent white capsule">
                <a:extLst>
                  <a:ext uri="{FF2B5EF4-FFF2-40B4-BE49-F238E27FC236}">
                    <a16:creationId xmlns:a16="http://schemas.microsoft.com/office/drawing/2014/main" id="{EBF79912-7714-4869-812E-49E60E4BB0D0}"/>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56" name="AutoShape 59">
              <a:extLst>
                <a:ext uri="{FF2B5EF4-FFF2-40B4-BE49-F238E27FC236}">
                  <a16:creationId xmlns:a16="http://schemas.microsoft.com/office/drawing/2014/main" id="{4C992629-D086-4262-99BC-228DA9F2B182}"/>
                </a:ext>
              </a:extLst>
            </p:cNvPr>
            <p:cNvSpPr>
              <a:spLocks noChangeArrowheads="1"/>
            </p:cNvSpPr>
            <p:nvPr/>
          </p:nvSpPr>
          <p:spPr bwMode="auto">
            <a:xfrm>
              <a:off x="2945" y="2536"/>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Type Integ. </a:t>
              </a:r>
            </a:p>
            <a:p>
              <a:pPr algn="ctr">
                <a:lnSpc>
                  <a:spcPct val="80000"/>
                </a:lnSpc>
                <a:defRPr/>
              </a:pPr>
              <a:r>
                <a:rPr lang="en-US" sz="1400" b="1">
                  <a:effectLst>
                    <a:outerShdw blurRad="38100" dist="38100" dir="2700000" algn="tl">
                      <a:srgbClr val="000000"/>
                    </a:outerShdw>
                  </a:effectLst>
                </a:rPr>
                <a:t>Behavior</a:t>
              </a:r>
            </a:p>
          </p:txBody>
        </p:sp>
      </p:grpSp>
      <p:grpSp>
        <p:nvGrpSpPr>
          <p:cNvPr id="159" name="Group 60">
            <a:extLst>
              <a:ext uri="{FF2B5EF4-FFF2-40B4-BE49-F238E27FC236}">
                <a16:creationId xmlns:a16="http://schemas.microsoft.com/office/drawing/2014/main" id="{64CAF8C6-2B07-4336-B70E-16FCE569F190}"/>
              </a:ext>
            </a:extLst>
          </p:cNvPr>
          <p:cNvGrpSpPr>
            <a:grpSpLocks/>
          </p:cNvGrpSpPr>
          <p:nvPr/>
        </p:nvGrpSpPr>
        <p:grpSpPr bwMode="auto">
          <a:xfrm>
            <a:off x="8109736" y="3101322"/>
            <a:ext cx="1205113" cy="585787"/>
            <a:chOff x="4382" y="2469"/>
            <a:chExt cx="777" cy="416"/>
          </a:xfrm>
        </p:grpSpPr>
        <p:grpSp>
          <p:nvGrpSpPr>
            <p:cNvPr id="160" name="Group 61">
              <a:extLst>
                <a:ext uri="{FF2B5EF4-FFF2-40B4-BE49-F238E27FC236}">
                  <a16:creationId xmlns:a16="http://schemas.microsoft.com/office/drawing/2014/main" id="{9B1CB0FB-9302-43E6-9D96-03EABAA1B721}"/>
                </a:ext>
              </a:extLst>
            </p:cNvPr>
            <p:cNvGrpSpPr>
              <a:grpSpLocks noChangeAspect="1"/>
            </p:cNvGrpSpPr>
            <p:nvPr/>
          </p:nvGrpSpPr>
          <p:grpSpPr bwMode="auto">
            <a:xfrm>
              <a:off x="4382" y="2469"/>
              <a:ext cx="777" cy="416"/>
              <a:chOff x="1324" y="2902"/>
              <a:chExt cx="1379" cy="738"/>
            </a:xfrm>
          </p:grpSpPr>
          <p:sp>
            <p:nvSpPr>
              <p:cNvPr id="162" name="AutoShape 62">
                <a:extLst>
                  <a:ext uri="{FF2B5EF4-FFF2-40B4-BE49-F238E27FC236}">
                    <a16:creationId xmlns:a16="http://schemas.microsoft.com/office/drawing/2014/main" id="{5755BB45-0972-477C-BF19-BFA74DA66BCA}"/>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63" name="Picture 63" descr="transparent white capsule">
                <a:extLst>
                  <a:ext uri="{FF2B5EF4-FFF2-40B4-BE49-F238E27FC236}">
                    <a16:creationId xmlns:a16="http://schemas.microsoft.com/office/drawing/2014/main" id="{FF32D11C-60FC-4A2E-8E9D-2ECDD5B1EFE1}"/>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61" name="AutoShape 64">
              <a:extLst>
                <a:ext uri="{FF2B5EF4-FFF2-40B4-BE49-F238E27FC236}">
                  <a16:creationId xmlns:a16="http://schemas.microsoft.com/office/drawing/2014/main" id="{F1090FB3-F559-4529-8BC7-C025E6A17E59}"/>
                </a:ext>
              </a:extLst>
            </p:cNvPr>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Transaction</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64" name="Group 65">
            <a:extLst>
              <a:ext uri="{FF2B5EF4-FFF2-40B4-BE49-F238E27FC236}">
                <a16:creationId xmlns:a16="http://schemas.microsoft.com/office/drawing/2014/main" id="{8ED6A123-0CAA-4EA3-9DC6-AE85F01DDDEE}"/>
              </a:ext>
            </a:extLst>
          </p:cNvPr>
          <p:cNvGrpSpPr>
            <a:grpSpLocks/>
          </p:cNvGrpSpPr>
          <p:nvPr/>
        </p:nvGrpSpPr>
        <p:grpSpPr bwMode="auto">
          <a:xfrm>
            <a:off x="10679901" y="3099733"/>
            <a:ext cx="1205112" cy="585788"/>
            <a:chOff x="3566" y="2469"/>
            <a:chExt cx="777" cy="416"/>
          </a:xfrm>
        </p:grpSpPr>
        <p:grpSp>
          <p:nvGrpSpPr>
            <p:cNvPr id="165" name="Group 66">
              <a:extLst>
                <a:ext uri="{FF2B5EF4-FFF2-40B4-BE49-F238E27FC236}">
                  <a16:creationId xmlns:a16="http://schemas.microsoft.com/office/drawing/2014/main" id="{221F0E16-FE3B-419D-BE6B-905D757C8072}"/>
                </a:ext>
              </a:extLst>
            </p:cNvPr>
            <p:cNvGrpSpPr>
              <a:grpSpLocks noChangeAspect="1"/>
            </p:cNvGrpSpPr>
            <p:nvPr/>
          </p:nvGrpSpPr>
          <p:grpSpPr bwMode="auto">
            <a:xfrm>
              <a:off x="3566" y="2469"/>
              <a:ext cx="777" cy="416"/>
              <a:chOff x="1324" y="2902"/>
              <a:chExt cx="1379" cy="738"/>
            </a:xfrm>
          </p:grpSpPr>
          <p:sp>
            <p:nvSpPr>
              <p:cNvPr id="167" name="AutoShape 67">
                <a:extLst>
                  <a:ext uri="{FF2B5EF4-FFF2-40B4-BE49-F238E27FC236}">
                    <a16:creationId xmlns:a16="http://schemas.microsoft.com/office/drawing/2014/main" id="{199BAC5E-A747-4B2E-BD45-ABF3D3499B0E}"/>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68" name="Picture 68" descr="transparent white capsule">
                <a:extLst>
                  <a:ext uri="{FF2B5EF4-FFF2-40B4-BE49-F238E27FC236}">
                    <a16:creationId xmlns:a16="http://schemas.microsoft.com/office/drawing/2014/main" id="{B8A980BB-0FA0-4B74-8AEB-AA5D5FD73765}"/>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66" name="AutoShape 69">
              <a:extLst>
                <a:ext uri="{FF2B5EF4-FFF2-40B4-BE49-F238E27FC236}">
                  <a16:creationId xmlns:a16="http://schemas.microsoft.com/office/drawing/2014/main" id="{F24D2C22-D8E7-49D2-9BF6-F6B72FA9DA3C}"/>
                </a:ext>
              </a:extLst>
            </p:cNvPr>
            <p:cNvSpPr>
              <a:spLocks noChangeArrowheads="1"/>
            </p:cNvSpPr>
            <p:nvPr/>
          </p:nvSpPr>
          <p:spPr bwMode="auto">
            <a:xfrm>
              <a:off x="3647" y="2546"/>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300" b="1">
                  <a:effectLst>
                    <a:outerShdw blurRad="38100" dist="38100" dir="2700000" algn="tl">
                      <a:srgbClr val="000000"/>
                    </a:outerShdw>
                  </a:effectLst>
                </a:rPr>
                <a:t>Concurrency</a:t>
              </a:r>
              <a:r>
                <a:rPr lang="en-US" sz="1400" b="1">
                  <a:effectLst>
                    <a:outerShdw blurRad="38100" dist="38100" dir="2700000" algn="tl">
                      <a:srgbClr val="000000"/>
                    </a:outerShdw>
                  </a:effectLst>
                </a:rPr>
                <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69" name="Group 70">
            <a:extLst>
              <a:ext uri="{FF2B5EF4-FFF2-40B4-BE49-F238E27FC236}">
                <a16:creationId xmlns:a16="http://schemas.microsoft.com/office/drawing/2014/main" id="{3DA74BE8-3D8B-430E-B6C0-A49C989D48C2}"/>
              </a:ext>
            </a:extLst>
          </p:cNvPr>
          <p:cNvGrpSpPr>
            <a:grpSpLocks/>
          </p:cNvGrpSpPr>
          <p:nvPr/>
        </p:nvGrpSpPr>
        <p:grpSpPr bwMode="auto">
          <a:xfrm>
            <a:off x="8131961" y="2444097"/>
            <a:ext cx="1205113" cy="585787"/>
            <a:chOff x="4382" y="2469"/>
            <a:chExt cx="777" cy="416"/>
          </a:xfrm>
        </p:grpSpPr>
        <p:grpSp>
          <p:nvGrpSpPr>
            <p:cNvPr id="170" name="Group 71">
              <a:extLst>
                <a:ext uri="{FF2B5EF4-FFF2-40B4-BE49-F238E27FC236}">
                  <a16:creationId xmlns:a16="http://schemas.microsoft.com/office/drawing/2014/main" id="{B209BE09-60CB-4A8D-A170-1555BE6F9CFF}"/>
                </a:ext>
              </a:extLst>
            </p:cNvPr>
            <p:cNvGrpSpPr>
              <a:grpSpLocks noChangeAspect="1"/>
            </p:cNvGrpSpPr>
            <p:nvPr/>
          </p:nvGrpSpPr>
          <p:grpSpPr bwMode="auto">
            <a:xfrm>
              <a:off x="4382" y="2469"/>
              <a:ext cx="777" cy="416"/>
              <a:chOff x="1324" y="2902"/>
              <a:chExt cx="1379" cy="738"/>
            </a:xfrm>
          </p:grpSpPr>
          <p:sp>
            <p:nvSpPr>
              <p:cNvPr id="172" name="AutoShape 72">
                <a:extLst>
                  <a:ext uri="{FF2B5EF4-FFF2-40B4-BE49-F238E27FC236}">
                    <a16:creationId xmlns:a16="http://schemas.microsoft.com/office/drawing/2014/main" id="{C90F745E-8FBF-4B8D-8257-C908250ADA1D}"/>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73" name="Picture 73" descr="transparent white capsule">
                <a:extLst>
                  <a:ext uri="{FF2B5EF4-FFF2-40B4-BE49-F238E27FC236}">
                    <a16:creationId xmlns:a16="http://schemas.microsoft.com/office/drawing/2014/main" id="{91554D58-02AE-4EA5-AF61-2AE9912C4BCB}"/>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71" name="AutoShape 74">
              <a:extLst>
                <a:ext uri="{FF2B5EF4-FFF2-40B4-BE49-F238E27FC236}">
                  <a16:creationId xmlns:a16="http://schemas.microsoft.com/office/drawing/2014/main" id="{27F09B32-2BC7-42C3-B799-20AB79E552E0}"/>
                </a:ext>
              </a:extLst>
            </p:cNvPr>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Error</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grpSp>
        <p:nvGrpSpPr>
          <p:cNvPr id="174" name="Group 75">
            <a:extLst>
              <a:ext uri="{FF2B5EF4-FFF2-40B4-BE49-F238E27FC236}">
                <a16:creationId xmlns:a16="http://schemas.microsoft.com/office/drawing/2014/main" id="{1676F810-6586-4A14-BDC4-A95C83567B95}"/>
              </a:ext>
            </a:extLst>
          </p:cNvPr>
          <p:cNvGrpSpPr>
            <a:grpSpLocks/>
          </p:cNvGrpSpPr>
          <p:nvPr/>
        </p:nvGrpSpPr>
        <p:grpSpPr bwMode="auto">
          <a:xfrm>
            <a:off x="9422601" y="2466322"/>
            <a:ext cx="1205112" cy="585787"/>
            <a:chOff x="4382" y="2469"/>
            <a:chExt cx="777" cy="416"/>
          </a:xfrm>
        </p:grpSpPr>
        <p:grpSp>
          <p:nvGrpSpPr>
            <p:cNvPr id="175" name="Group 76">
              <a:extLst>
                <a:ext uri="{FF2B5EF4-FFF2-40B4-BE49-F238E27FC236}">
                  <a16:creationId xmlns:a16="http://schemas.microsoft.com/office/drawing/2014/main" id="{73606042-61AA-4954-912C-78F921A848ED}"/>
                </a:ext>
              </a:extLst>
            </p:cNvPr>
            <p:cNvGrpSpPr>
              <a:grpSpLocks noChangeAspect="1"/>
            </p:cNvGrpSpPr>
            <p:nvPr/>
          </p:nvGrpSpPr>
          <p:grpSpPr bwMode="auto">
            <a:xfrm>
              <a:off x="4382" y="2469"/>
              <a:ext cx="777" cy="416"/>
              <a:chOff x="1324" y="2902"/>
              <a:chExt cx="1379" cy="738"/>
            </a:xfrm>
          </p:grpSpPr>
          <p:sp>
            <p:nvSpPr>
              <p:cNvPr id="177" name="AutoShape 77">
                <a:extLst>
                  <a:ext uri="{FF2B5EF4-FFF2-40B4-BE49-F238E27FC236}">
                    <a16:creationId xmlns:a16="http://schemas.microsoft.com/office/drawing/2014/main" id="{83614D89-BF57-4F89-B141-0E8A22B402E5}"/>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78" name="Picture 78" descr="transparent white capsule">
                <a:extLst>
                  <a:ext uri="{FF2B5EF4-FFF2-40B4-BE49-F238E27FC236}">
                    <a16:creationId xmlns:a16="http://schemas.microsoft.com/office/drawing/2014/main" id="{712FBB6C-59A5-4B6E-BCDB-1BD9DFD561BC}"/>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76" name="AutoShape 79">
              <a:extLst>
                <a:ext uri="{FF2B5EF4-FFF2-40B4-BE49-F238E27FC236}">
                  <a16:creationId xmlns:a16="http://schemas.microsoft.com/office/drawing/2014/main" id="{4BA6CE23-C1DF-47B5-A3E1-5DC9632FA685}"/>
                </a:ext>
              </a:extLst>
            </p:cNvPr>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Metadata</a:t>
              </a:r>
              <a:br>
                <a:rPr lang="en-US" sz="1400" b="1">
                  <a:effectLst>
                    <a:outerShdw blurRad="38100" dist="38100" dir="2700000" algn="tl">
                      <a:srgbClr val="000000"/>
                    </a:outerShdw>
                  </a:effectLst>
                </a:rPr>
              </a:br>
              <a:r>
                <a:rPr lang="en-US" sz="1400" b="1">
                  <a:effectLst>
                    <a:outerShdw blurRad="38100" dist="38100" dir="2700000" algn="tl">
                      <a:srgbClr val="000000"/>
                    </a:outerShdw>
                  </a:effectLst>
                </a:rPr>
                <a:t>Behavior</a:t>
              </a:r>
            </a:p>
          </p:txBody>
        </p:sp>
      </p:grpSp>
      <p:pic>
        <p:nvPicPr>
          <p:cNvPr id="179" name="Picture 80" descr="TransparentRoundedRectangle-Orange">
            <a:extLst>
              <a:ext uri="{FF2B5EF4-FFF2-40B4-BE49-F238E27FC236}">
                <a16:creationId xmlns:a16="http://schemas.microsoft.com/office/drawing/2014/main" id="{A0356925-F51D-409E-AD3C-9F99F0C8B14E}"/>
              </a:ext>
            </a:extLst>
          </p:cNvPr>
          <p:cNvPicPr>
            <a:picLocks noChangeAspect="1" noChangeArrowheads="1"/>
          </p:cNvPicPr>
          <p:nvPr/>
        </p:nvPicPr>
        <p:blipFill>
          <a:blip r:embed="rId7"/>
          <a:srcRect/>
          <a:stretch>
            <a:fillRect/>
          </a:stretch>
        </p:blipFill>
        <p:spPr bwMode="auto">
          <a:xfrm>
            <a:off x="10813992" y="4490383"/>
            <a:ext cx="1107400" cy="623888"/>
          </a:xfrm>
          <a:prstGeom prst="rect">
            <a:avLst/>
          </a:prstGeom>
          <a:noFill/>
          <a:ln w="9525">
            <a:noFill/>
            <a:miter lim="800000"/>
            <a:headEnd/>
            <a:tailEnd/>
          </a:ln>
        </p:spPr>
      </p:pic>
      <p:pic>
        <p:nvPicPr>
          <p:cNvPr id="180" name="Picture 81" descr="TransparentRoundedRectangle-Orange">
            <a:extLst>
              <a:ext uri="{FF2B5EF4-FFF2-40B4-BE49-F238E27FC236}">
                <a16:creationId xmlns:a16="http://schemas.microsoft.com/office/drawing/2014/main" id="{E4D5DAE2-416B-45FB-9E4D-17B12A2D8D67}"/>
              </a:ext>
            </a:extLst>
          </p:cNvPr>
          <p:cNvPicPr>
            <a:picLocks noChangeAspect="1" noChangeArrowheads="1"/>
          </p:cNvPicPr>
          <p:nvPr/>
        </p:nvPicPr>
        <p:blipFill>
          <a:blip r:embed="rId7"/>
          <a:srcRect/>
          <a:stretch>
            <a:fillRect/>
          </a:stretch>
        </p:blipFill>
        <p:spPr bwMode="auto">
          <a:xfrm>
            <a:off x="10813992" y="3871258"/>
            <a:ext cx="1107400" cy="623888"/>
          </a:xfrm>
          <a:prstGeom prst="rect">
            <a:avLst/>
          </a:prstGeom>
          <a:noFill/>
          <a:ln w="9525">
            <a:noFill/>
            <a:miter lim="800000"/>
            <a:headEnd/>
            <a:tailEnd/>
          </a:ln>
        </p:spPr>
      </p:pic>
      <p:sp>
        <p:nvSpPr>
          <p:cNvPr id="181" name="AutoShape 82">
            <a:extLst>
              <a:ext uri="{FF2B5EF4-FFF2-40B4-BE49-F238E27FC236}">
                <a16:creationId xmlns:a16="http://schemas.microsoft.com/office/drawing/2014/main" id="{2D2DFACF-844E-4C1E-A2AC-A632F8D16778}"/>
              </a:ext>
            </a:extLst>
          </p:cNvPr>
          <p:cNvSpPr>
            <a:spLocks noChangeArrowheads="1"/>
          </p:cNvSpPr>
          <p:nvPr/>
        </p:nvSpPr>
        <p:spPr bwMode="auto">
          <a:xfrm>
            <a:off x="10765801" y="4642784"/>
            <a:ext cx="1225275" cy="322263"/>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Binary</a:t>
            </a:r>
          </a:p>
          <a:p>
            <a:pPr algn="ctr">
              <a:lnSpc>
                <a:spcPct val="80000"/>
              </a:lnSpc>
              <a:defRPr/>
            </a:pPr>
            <a:r>
              <a:rPr lang="en-US" sz="1400" b="1">
                <a:effectLst>
                  <a:outerShdw blurRad="38100" dist="38100" dir="2700000" algn="tl">
                    <a:srgbClr val="000000"/>
                  </a:outerShdw>
                </a:effectLst>
              </a:rPr>
              <a:t>Encoder</a:t>
            </a:r>
          </a:p>
        </p:txBody>
      </p:sp>
      <p:sp>
        <p:nvSpPr>
          <p:cNvPr id="182" name="AutoShape 83">
            <a:extLst>
              <a:ext uri="{FF2B5EF4-FFF2-40B4-BE49-F238E27FC236}">
                <a16:creationId xmlns:a16="http://schemas.microsoft.com/office/drawing/2014/main" id="{4F9D4916-A6F1-484A-ABB5-FB088B337ABC}"/>
              </a:ext>
            </a:extLst>
          </p:cNvPr>
          <p:cNvSpPr>
            <a:spLocks noChangeArrowheads="1"/>
          </p:cNvSpPr>
          <p:nvPr/>
        </p:nvSpPr>
        <p:spPr bwMode="auto">
          <a:xfrm>
            <a:off x="10940696" y="4026834"/>
            <a:ext cx="890263" cy="322263"/>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Text/XML</a:t>
            </a:r>
          </a:p>
          <a:p>
            <a:pPr algn="ctr">
              <a:lnSpc>
                <a:spcPct val="80000"/>
              </a:lnSpc>
              <a:defRPr/>
            </a:pPr>
            <a:r>
              <a:rPr lang="en-US" sz="1400" b="1">
                <a:effectLst>
                  <a:outerShdw blurRad="38100" dist="38100" dir="2700000" algn="tl">
                    <a:srgbClr val="000000"/>
                  </a:outerShdw>
                </a:effectLst>
              </a:rPr>
              <a:t>Encoder</a:t>
            </a:r>
          </a:p>
        </p:txBody>
      </p:sp>
      <p:pic>
        <p:nvPicPr>
          <p:cNvPr id="183" name="Picture 84" descr="TransparentRoundedRectangle-DarkGreen">
            <a:extLst>
              <a:ext uri="{FF2B5EF4-FFF2-40B4-BE49-F238E27FC236}">
                <a16:creationId xmlns:a16="http://schemas.microsoft.com/office/drawing/2014/main" id="{7161528C-553F-452D-A8B3-B84E95A755F5}"/>
              </a:ext>
            </a:extLst>
          </p:cNvPr>
          <p:cNvPicPr>
            <a:picLocks noChangeArrowheads="1"/>
          </p:cNvPicPr>
          <p:nvPr/>
        </p:nvPicPr>
        <p:blipFill>
          <a:blip r:embed="rId5"/>
          <a:srcRect/>
          <a:stretch>
            <a:fillRect/>
          </a:stretch>
        </p:blipFill>
        <p:spPr bwMode="auto">
          <a:xfrm>
            <a:off x="5822892" y="4488796"/>
            <a:ext cx="1107400" cy="622300"/>
          </a:xfrm>
          <a:prstGeom prst="rect">
            <a:avLst/>
          </a:prstGeom>
          <a:noFill/>
          <a:ln w="9525">
            <a:noFill/>
            <a:miter lim="800000"/>
            <a:headEnd/>
            <a:tailEnd/>
          </a:ln>
        </p:spPr>
      </p:pic>
      <p:sp>
        <p:nvSpPr>
          <p:cNvPr id="184" name="AutoShape 85">
            <a:extLst>
              <a:ext uri="{FF2B5EF4-FFF2-40B4-BE49-F238E27FC236}">
                <a16:creationId xmlns:a16="http://schemas.microsoft.com/office/drawing/2014/main" id="{96E886B8-D793-467C-9F04-58EAB3B79A21}"/>
              </a:ext>
            </a:extLst>
          </p:cNvPr>
          <p:cNvSpPr>
            <a:spLocks noChangeArrowheads="1"/>
          </p:cNvSpPr>
          <p:nvPr/>
        </p:nvSpPr>
        <p:spPr bwMode="auto">
          <a:xfrm>
            <a:off x="5910286" y="4652309"/>
            <a:ext cx="933690" cy="282575"/>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t>
            </a:r>
          </a:p>
        </p:txBody>
      </p:sp>
      <p:pic>
        <p:nvPicPr>
          <p:cNvPr id="185" name="Picture 86" descr="TransparentRoundedRectangle-Green">
            <a:extLst>
              <a:ext uri="{FF2B5EF4-FFF2-40B4-BE49-F238E27FC236}">
                <a16:creationId xmlns:a16="http://schemas.microsoft.com/office/drawing/2014/main" id="{B737086E-D6EE-4643-9185-838C7B29DD9C}"/>
              </a:ext>
            </a:extLst>
          </p:cNvPr>
          <p:cNvPicPr>
            <a:picLocks noChangeArrowheads="1"/>
          </p:cNvPicPr>
          <p:nvPr/>
        </p:nvPicPr>
        <p:blipFill>
          <a:blip r:embed="rId6"/>
          <a:srcRect/>
          <a:stretch>
            <a:fillRect/>
          </a:stretch>
        </p:blipFill>
        <p:spPr bwMode="auto">
          <a:xfrm>
            <a:off x="6395980" y="3876021"/>
            <a:ext cx="1107400" cy="622300"/>
          </a:xfrm>
          <a:prstGeom prst="rect">
            <a:avLst/>
          </a:prstGeom>
          <a:noFill/>
          <a:ln w="9525">
            <a:noFill/>
            <a:miter lim="800000"/>
            <a:headEnd/>
            <a:tailEnd/>
          </a:ln>
        </p:spPr>
      </p:pic>
      <p:sp>
        <p:nvSpPr>
          <p:cNvPr id="186" name="AutoShape 87">
            <a:extLst>
              <a:ext uri="{FF2B5EF4-FFF2-40B4-BE49-F238E27FC236}">
                <a16:creationId xmlns:a16="http://schemas.microsoft.com/office/drawing/2014/main" id="{60DE3F36-B329-4286-88D9-D4851D9F7429}"/>
              </a:ext>
            </a:extLst>
          </p:cNvPr>
          <p:cNvSpPr>
            <a:spLocks noChangeArrowheads="1"/>
          </p:cNvSpPr>
          <p:nvPr/>
        </p:nvSpPr>
        <p:spPr bwMode="auto">
          <a:xfrm>
            <a:off x="6472261" y="4056997"/>
            <a:ext cx="933690" cy="274637"/>
          </a:xfrm>
          <a:prstGeom prst="roundRect">
            <a:avLst>
              <a:gd name="adj" fmla="val 8009"/>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t>…</a:t>
            </a:r>
          </a:p>
        </p:txBody>
      </p:sp>
      <p:grpSp>
        <p:nvGrpSpPr>
          <p:cNvPr id="187" name="Group 88">
            <a:extLst>
              <a:ext uri="{FF2B5EF4-FFF2-40B4-BE49-F238E27FC236}">
                <a16:creationId xmlns:a16="http://schemas.microsoft.com/office/drawing/2014/main" id="{8014C978-6E38-4AC7-9866-F746B028654C}"/>
              </a:ext>
            </a:extLst>
          </p:cNvPr>
          <p:cNvGrpSpPr>
            <a:grpSpLocks/>
          </p:cNvGrpSpPr>
          <p:nvPr/>
        </p:nvGrpSpPr>
        <p:grpSpPr bwMode="auto">
          <a:xfrm>
            <a:off x="6819101" y="2444097"/>
            <a:ext cx="1205112" cy="585787"/>
            <a:chOff x="4382" y="2469"/>
            <a:chExt cx="777" cy="416"/>
          </a:xfrm>
        </p:grpSpPr>
        <p:grpSp>
          <p:nvGrpSpPr>
            <p:cNvPr id="188" name="Group 89">
              <a:extLst>
                <a:ext uri="{FF2B5EF4-FFF2-40B4-BE49-F238E27FC236}">
                  <a16:creationId xmlns:a16="http://schemas.microsoft.com/office/drawing/2014/main" id="{5473E7F0-48F0-474C-8A92-35623057B0B7}"/>
                </a:ext>
              </a:extLst>
            </p:cNvPr>
            <p:cNvGrpSpPr>
              <a:grpSpLocks noChangeAspect="1"/>
            </p:cNvGrpSpPr>
            <p:nvPr/>
          </p:nvGrpSpPr>
          <p:grpSpPr bwMode="auto">
            <a:xfrm>
              <a:off x="4382" y="2469"/>
              <a:ext cx="777" cy="416"/>
              <a:chOff x="1324" y="2902"/>
              <a:chExt cx="1379" cy="738"/>
            </a:xfrm>
          </p:grpSpPr>
          <p:sp>
            <p:nvSpPr>
              <p:cNvPr id="190" name="AutoShape 90">
                <a:extLst>
                  <a:ext uri="{FF2B5EF4-FFF2-40B4-BE49-F238E27FC236}">
                    <a16:creationId xmlns:a16="http://schemas.microsoft.com/office/drawing/2014/main" id="{3FF160CB-49E6-4B4C-881D-F24B2B61DA7C}"/>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91" name="Picture 91" descr="transparent white capsule">
                <a:extLst>
                  <a:ext uri="{FF2B5EF4-FFF2-40B4-BE49-F238E27FC236}">
                    <a16:creationId xmlns:a16="http://schemas.microsoft.com/office/drawing/2014/main" id="{18940B32-4A5D-41A9-8EE8-1C7D891E6B46}"/>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89" name="AutoShape 92">
              <a:extLst>
                <a:ext uri="{FF2B5EF4-FFF2-40B4-BE49-F238E27FC236}">
                  <a16:creationId xmlns:a16="http://schemas.microsoft.com/office/drawing/2014/main" id="{C5771DCE-CC54-49B4-82DE-421F2F7EC46A}"/>
                </a:ext>
              </a:extLst>
            </p:cNvPr>
            <p:cNvSpPr>
              <a:spLocks noChangeArrowheads="1"/>
            </p:cNvSpPr>
            <p:nvPr/>
          </p:nvSpPr>
          <p:spPr bwMode="auto">
            <a:xfrm>
              <a:off x="4463" y="2545"/>
              <a:ext cx="593" cy="290"/>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a:t>
              </a:r>
            </a:p>
          </p:txBody>
        </p:sp>
      </p:grpSp>
      <p:grpSp>
        <p:nvGrpSpPr>
          <p:cNvPr id="192" name="Group 94">
            <a:extLst>
              <a:ext uri="{FF2B5EF4-FFF2-40B4-BE49-F238E27FC236}">
                <a16:creationId xmlns:a16="http://schemas.microsoft.com/office/drawing/2014/main" id="{6164E9AE-31B7-43A0-AB7E-08E57FDBA048}"/>
              </a:ext>
            </a:extLst>
          </p:cNvPr>
          <p:cNvGrpSpPr>
            <a:grpSpLocks/>
          </p:cNvGrpSpPr>
          <p:nvPr/>
        </p:nvGrpSpPr>
        <p:grpSpPr bwMode="auto">
          <a:xfrm>
            <a:off x="5731275" y="5352396"/>
            <a:ext cx="977118" cy="468312"/>
            <a:chOff x="1479" y="3904"/>
            <a:chExt cx="777" cy="295"/>
          </a:xfrm>
        </p:grpSpPr>
        <p:grpSp>
          <p:nvGrpSpPr>
            <p:cNvPr id="193" name="Group 95">
              <a:extLst>
                <a:ext uri="{FF2B5EF4-FFF2-40B4-BE49-F238E27FC236}">
                  <a16:creationId xmlns:a16="http://schemas.microsoft.com/office/drawing/2014/main" id="{96B3D5AF-10A1-4F33-95AD-7998B8994A3B}"/>
                </a:ext>
              </a:extLst>
            </p:cNvPr>
            <p:cNvGrpSpPr>
              <a:grpSpLocks noChangeAspect="1"/>
            </p:cNvGrpSpPr>
            <p:nvPr/>
          </p:nvGrpSpPr>
          <p:grpSpPr bwMode="auto">
            <a:xfrm>
              <a:off x="1479" y="3904"/>
              <a:ext cx="777" cy="291"/>
              <a:chOff x="1324" y="2902"/>
              <a:chExt cx="1379" cy="738"/>
            </a:xfrm>
          </p:grpSpPr>
          <p:sp>
            <p:nvSpPr>
              <p:cNvPr id="195" name="AutoShape 96">
                <a:extLst>
                  <a:ext uri="{FF2B5EF4-FFF2-40B4-BE49-F238E27FC236}">
                    <a16:creationId xmlns:a16="http://schemas.microsoft.com/office/drawing/2014/main" id="{89CBE8C5-F64D-4469-85E9-00A23A010B49}"/>
                  </a:ext>
                </a:extLst>
              </p:cNvPr>
              <p:cNvSpPr>
                <a:spLocks noChangeAspect="1" noChangeArrowheads="1"/>
              </p:cNvSpPr>
              <p:nvPr/>
            </p:nvSpPr>
            <p:spPr bwMode="auto">
              <a:xfrm>
                <a:off x="1394" y="2983"/>
                <a:ext cx="1234" cy="566"/>
              </a:xfrm>
              <a:prstGeom prst="roundRect">
                <a:avLst>
                  <a:gd name="adj" fmla="val 40111"/>
                </a:avLst>
              </a:prstGeom>
              <a:gradFill rotWithShape="1">
                <a:gsLst>
                  <a:gs pos="0">
                    <a:srgbClr val="003366">
                      <a:alpha val="82999"/>
                    </a:srgbClr>
                  </a:gs>
                  <a:gs pos="100000">
                    <a:srgbClr val="003366">
                      <a:alpha val="40999"/>
                    </a:srgbClr>
                  </a:gs>
                </a:gsLst>
                <a:lin ang="2700000" scaled="1"/>
              </a:gradFill>
              <a:ln w="9525">
                <a:noFill/>
                <a:round/>
                <a:headEnd/>
                <a:tailEnd/>
              </a:ln>
            </p:spPr>
            <p:txBody>
              <a:bodyPr wrap="none" anchor="ctr"/>
              <a:lstStyle/>
              <a:p>
                <a:endParaRPr lang="en-US"/>
              </a:p>
            </p:txBody>
          </p:sp>
          <p:pic>
            <p:nvPicPr>
              <p:cNvPr id="196" name="Picture 97" descr="transparent white capsule">
                <a:extLst>
                  <a:ext uri="{FF2B5EF4-FFF2-40B4-BE49-F238E27FC236}">
                    <a16:creationId xmlns:a16="http://schemas.microsoft.com/office/drawing/2014/main" id="{F7487AF8-7742-49A4-AC70-C52FA9765882}"/>
                  </a:ext>
                </a:extLst>
              </p:cNvPr>
              <p:cNvPicPr>
                <a:picLocks noChangeAspect="1" noChangeArrowheads="1"/>
              </p:cNvPicPr>
              <p:nvPr/>
            </p:nvPicPr>
            <p:blipFill>
              <a:blip r:embed="rId4"/>
              <a:srcRect/>
              <a:stretch>
                <a:fillRect/>
              </a:stretch>
            </p:blipFill>
            <p:spPr bwMode="auto">
              <a:xfrm>
                <a:off x="1324" y="2902"/>
                <a:ext cx="1379" cy="738"/>
              </a:xfrm>
              <a:prstGeom prst="rect">
                <a:avLst/>
              </a:prstGeom>
              <a:noFill/>
              <a:ln w="9525">
                <a:noFill/>
                <a:miter lim="800000"/>
                <a:headEnd/>
                <a:tailEnd/>
              </a:ln>
            </p:spPr>
          </p:pic>
        </p:grpSp>
        <p:sp>
          <p:nvSpPr>
            <p:cNvPr id="194" name="AutoShape 98">
              <a:extLst>
                <a:ext uri="{FF2B5EF4-FFF2-40B4-BE49-F238E27FC236}">
                  <a16:creationId xmlns:a16="http://schemas.microsoft.com/office/drawing/2014/main" id="{C1DB75FD-06B5-4164-9AA0-06AC380EC412}"/>
                </a:ext>
              </a:extLst>
            </p:cNvPr>
            <p:cNvSpPr>
              <a:spLocks noChangeArrowheads="1"/>
            </p:cNvSpPr>
            <p:nvPr/>
          </p:nvSpPr>
          <p:spPr bwMode="auto">
            <a:xfrm>
              <a:off x="1597" y="3911"/>
              <a:ext cx="544" cy="288"/>
            </a:xfrm>
            <a:prstGeom prst="roundRect">
              <a:avLst>
                <a:gd name="adj" fmla="val 16667"/>
              </a:avLst>
            </a:prstGeom>
            <a:noFill/>
            <a:ln w="9525" algn="ctr">
              <a:noFill/>
              <a:round/>
              <a:headEnd/>
              <a:tailEnd/>
            </a:ln>
            <a:effectLst>
              <a:outerShdw dist="17961" dir="2700000" algn="ctr" rotWithShape="0">
                <a:schemeClr val="bg2">
                  <a:alpha val="50000"/>
                </a:schemeClr>
              </a:outerShdw>
            </a:effectLst>
          </p:spPr>
          <p:txBody>
            <a:bodyPr wrap="none" lIns="18288" tIns="9144" rIns="9144" bIns="9144" anchor="ctr"/>
            <a:lstStyle/>
            <a:p>
              <a:pPr algn="ctr">
                <a:lnSpc>
                  <a:spcPct val="80000"/>
                </a:lnSpc>
                <a:defRPr/>
              </a:pPr>
              <a:r>
                <a:rPr lang="en-US" sz="1400" b="1">
                  <a:effectLst>
                    <a:outerShdw blurRad="38100" dist="38100" dir="2700000" algn="tl">
                      <a:srgbClr val="000000"/>
                    </a:outerShdw>
                  </a:effectLst>
                </a:rPr>
                <a:t>WAS</a:t>
              </a:r>
            </a:p>
          </p:txBody>
        </p:sp>
      </p:grpSp>
      <p:pic>
        <p:nvPicPr>
          <p:cNvPr id="197" name="Picture 99" descr="arrow 0 blue arrow 1">
            <a:extLst>
              <a:ext uri="{FF2B5EF4-FFF2-40B4-BE49-F238E27FC236}">
                <a16:creationId xmlns:a16="http://schemas.microsoft.com/office/drawing/2014/main" id="{E419E314-E98B-4E42-88CC-DFA37FFBA44E}"/>
              </a:ext>
            </a:extLst>
          </p:cNvPr>
          <p:cNvPicPr>
            <a:picLocks noChangeAspect="1" noChangeArrowheads="1"/>
          </p:cNvPicPr>
          <p:nvPr/>
        </p:nvPicPr>
        <p:blipFill>
          <a:blip r:embed="rId8"/>
          <a:srcRect/>
          <a:stretch>
            <a:fillRect/>
          </a:stretch>
        </p:blipFill>
        <p:spPr bwMode="auto">
          <a:xfrm>
            <a:off x="7085060" y="1528108"/>
            <a:ext cx="1851871" cy="992188"/>
          </a:xfrm>
          <a:prstGeom prst="rect">
            <a:avLst/>
          </a:prstGeom>
          <a:noFill/>
          <a:ln w="9525">
            <a:noFill/>
            <a:miter lim="800000"/>
            <a:headEnd/>
            <a:tailEnd/>
          </a:ln>
        </p:spPr>
      </p:pic>
    </p:spTree>
    <p:extLst>
      <p:ext uri="{BB962C8B-B14F-4D97-AF65-F5344CB8AC3E}">
        <p14:creationId xmlns:p14="http://schemas.microsoft.com/office/powerpoint/2010/main" val="1844677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4DE3-91A8-4241-B44C-CDB7D7C105C7}"/>
              </a:ext>
            </a:extLst>
          </p:cNvPr>
          <p:cNvSpPr>
            <a:spLocks noGrp="1"/>
          </p:cNvSpPr>
          <p:nvPr>
            <p:ph type="title"/>
          </p:nvPr>
        </p:nvSpPr>
        <p:spPr/>
        <p:txBody>
          <a:bodyPr/>
          <a:lstStyle/>
          <a:p>
            <a:r>
              <a:rPr lang="en-US" sz="4800" dirty="0"/>
              <a:t>WCF Summary</a:t>
            </a:r>
            <a:endParaRPr lang="en-US" dirty="0"/>
          </a:p>
        </p:txBody>
      </p:sp>
      <p:sp>
        <p:nvSpPr>
          <p:cNvPr id="3" name="Content Placeholder 2">
            <a:extLst>
              <a:ext uri="{FF2B5EF4-FFF2-40B4-BE49-F238E27FC236}">
                <a16:creationId xmlns:a16="http://schemas.microsoft.com/office/drawing/2014/main" id="{440DE519-9729-4892-8402-ED7641969677}"/>
              </a:ext>
            </a:extLst>
          </p:cNvPr>
          <p:cNvSpPr>
            <a:spLocks noGrp="1"/>
          </p:cNvSpPr>
          <p:nvPr>
            <p:ph idx="1"/>
          </p:nvPr>
        </p:nvSpPr>
        <p:spPr/>
        <p:txBody>
          <a:bodyPr/>
          <a:lstStyle/>
          <a:p>
            <a:pPr eaLnBrk="1" hangingPunct="1">
              <a:lnSpc>
                <a:spcPct val="90000"/>
              </a:lnSpc>
            </a:pPr>
            <a:r>
              <a:rPr lang="en-US" sz="2000" dirty="0"/>
              <a:t>WCF is the future of distributed computing</a:t>
            </a:r>
          </a:p>
          <a:p>
            <a:pPr eaLnBrk="1" hangingPunct="1">
              <a:lnSpc>
                <a:spcPct val="90000"/>
              </a:lnSpc>
            </a:pPr>
            <a:r>
              <a:rPr lang="en-US" sz="2000" dirty="0"/>
              <a:t>It combines the best of all existing Microsoft distributed computing stacks</a:t>
            </a:r>
          </a:p>
          <a:p>
            <a:pPr eaLnBrk="1" hangingPunct="1">
              <a:lnSpc>
                <a:spcPct val="90000"/>
              </a:lnSpc>
            </a:pPr>
            <a:r>
              <a:rPr lang="en-US" sz="2000" dirty="0"/>
              <a:t>It uses WS-* standards for interoperability and .NET value-add for performance and integration with existing solutions</a:t>
            </a:r>
          </a:p>
          <a:p>
            <a:pPr eaLnBrk="1" hangingPunct="1">
              <a:lnSpc>
                <a:spcPct val="90000"/>
              </a:lnSpc>
            </a:pPr>
            <a:r>
              <a:rPr lang="en-US" sz="2000" dirty="0"/>
              <a:t>Generate proxy class using </a:t>
            </a:r>
            <a:r>
              <a:rPr lang="en-US" sz="1800" b="0" i="0" dirty="0">
                <a:solidFill>
                  <a:srgbClr val="111111"/>
                </a:solidFill>
                <a:effectLst/>
                <a:latin typeface="Segoe UI" panose="020B0502040204020203" pitchFamily="34" charset="0"/>
              </a:rPr>
              <a:t>svcutil.exe</a:t>
            </a:r>
            <a:endParaRPr lang="en-US" sz="2000" dirty="0"/>
          </a:p>
          <a:p>
            <a:endParaRPr lang="en-US" dirty="0"/>
          </a:p>
        </p:txBody>
      </p:sp>
    </p:spTree>
    <p:extLst>
      <p:ext uri="{BB962C8B-B14F-4D97-AF65-F5344CB8AC3E}">
        <p14:creationId xmlns:p14="http://schemas.microsoft.com/office/powerpoint/2010/main" val="2312397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47ED-84AA-4A3F-BCF5-3F90BE48DBBF}"/>
              </a:ext>
            </a:extLst>
          </p:cNvPr>
          <p:cNvSpPr>
            <a:spLocks noGrp="1"/>
          </p:cNvSpPr>
          <p:nvPr>
            <p:ph type="title"/>
          </p:nvPr>
        </p:nvSpPr>
        <p:spPr/>
        <p:txBody>
          <a:bodyPr/>
          <a:lstStyle/>
          <a:p>
            <a:r>
              <a:rPr lang="en-US" dirty="0"/>
              <a:t>Web Services v/s WCF</a:t>
            </a:r>
          </a:p>
        </p:txBody>
      </p:sp>
      <p:graphicFrame>
        <p:nvGraphicFramePr>
          <p:cNvPr id="4" name="Content Placeholder 3">
            <a:extLst>
              <a:ext uri="{FF2B5EF4-FFF2-40B4-BE49-F238E27FC236}">
                <a16:creationId xmlns:a16="http://schemas.microsoft.com/office/drawing/2014/main" id="{6A676755-F21E-4C49-9417-9AD4232E1B7A}"/>
              </a:ext>
            </a:extLst>
          </p:cNvPr>
          <p:cNvGraphicFramePr>
            <a:graphicFrameLocks noGrp="1"/>
          </p:cNvGraphicFramePr>
          <p:nvPr>
            <p:ph idx="1"/>
            <p:extLst>
              <p:ext uri="{D42A27DB-BD31-4B8C-83A1-F6EECF244321}">
                <p14:modId xmlns:p14="http://schemas.microsoft.com/office/powerpoint/2010/main" val="1439308107"/>
              </p:ext>
            </p:extLst>
          </p:nvPr>
        </p:nvGraphicFramePr>
        <p:xfrm>
          <a:off x="1341782" y="2134497"/>
          <a:ext cx="9561444" cy="3451294"/>
        </p:xfrm>
        <a:graphic>
          <a:graphicData uri="http://schemas.openxmlformats.org/drawingml/2006/table">
            <a:tbl>
              <a:tblPr firstRow="1" bandRow="1">
                <a:tableStyleId>{5C22544A-7EE6-4342-B048-85BDC9FD1C3A}</a:tableStyleId>
              </a:tblPr>
              <a:tblGrid>
                <a:gridCol w="4780722">
                  <a:extLst>
                    <a:ext uri="{9D8B030D-6E8A-4147-A177-3AD203B41FA5}">
                      <a16:colId xmlns:a16="http://schemas.microsoft.com/office/drawing/2014/main" val="1371746468"/>
                    </a:ext>
                  </a:extLst>
                </a:gridCol>
                <a:gridCol w="4780722">
                  <a:extLst>
                    <a:ext uri="{9D8B030D-6E8A-4147-A177-3AD203B41FA5}">
                      <a16:colId xmlns:a16="http://schemas.microsoft.com/office/drawing/2014/main" val="3233308599"/>
                    </a:ext>
                  </a:extLst>
                </a:gridCol>
              </a:tblGrid>
              <a:tr h="602738">
                <a:tc>
                  <a:txBody>
                    <a:bodyPr/>
                    <a:lstStyle/>
                    <a:p>
                      <a:r>
                        <a:rPr lang="en-US" sz="1800" b="1" i="0" kern="1200" dirty="0">
                          <a:solidFill>
                            <a:schemeClr val="lt1"/>
                          </a:solidFill>
                          <a:effectLst/>
                          <a:latin typeface="+mn-lt"/>
                          <a:ea typeface="+mn-ea"/>
                          <a:cs typeface="+mn-cs"/>
                        </a:rPr>
                        <a:t>ASMX Web Services</a:t>
                      </a:r>
                      <a:endParaRPr lang="en-US" dirty="0"/>
                    </a:p>
                  </a:txBody>
                  <a:tcPr/>
                </a:tc>
                <a:tc>
                  <a:txBody>
                    <a:bodyPr/>
                    <a:lstStyle/>
                    <a:p>
                      <a:r>
                        <a:rPr lang="en-US" sz="1800" b="1" i="0" kern="1200" dirty="0">
                          <a:solidFill>
                            <a:schemeClr val="lt1"/>
                          </a:solidFill>
                          <a:effectLst/>
                          <a:latin typeface="+mn-lt"/>
                          <a:ea typeface="+mn-ea"/>
                          <a:cs typeface="+mn-cs"/>
                        </a:rPr>
                        <a:t>WCF</a:t>
                      </a:r>
                      <a:endParaRPr lang="en-US" dirty="0"/>
                    </a:p>
                  </a:txBody>
                  <a:tcPr/>
                </a:tc>
                <a:extLst>
                  <a:ext uri="{0D108BD9-81ED-4DB2-BD59-A6C34878D82A}">
                    <a16:rowId xmlns:a16="http://schemas.microsoft.com/office/drawing/2014/main" val="4289585763"/>
                  </a:ext>
                </a:extLst>
              </a:tr>
              <a:tr h="1040342">
                <a:tc>
                  <a:txBody>
                    <a:bodyPr/>
                    <a:lstStyle/>
                    <a:p>
                      <a:r>
                        <a:rPr lang="en-US" dirty="0"/>
                        <a:t>Can be hosted on IIS only</a:t>
                      </a:r>
                    </a:p>
                  </a:txBody>
                  <a:tcPr anchor="ctr"/>
                </a:tc>
                <a:tc>
                  <a:txBody>
                    <a:bodyPr/>
                    <a:lstStyle/>
                    <a:p>
                      <a:r>
                        <a:rPr lang="en-US" dirty="0"/>
                        <a:t>Multiple hosting options. For example, IIS, WAS, Console, </a:t>
                      </a:r>
                      <a:r>
                        <a:rPr lang="en-US" dirty="0" err="1"/>
                        <a:t>WinINT</a:t>
                      </a:r>
                      <a:r>
                        <a:rPr lang="en-US" dirty="0"/>
                        <a:t> Service, WCF Provided Host</a:t>
                      </a:r>
                    </a:p>
                  </a:txBody>
                  <a:tcPr anchor="ctr"/>
                </a:tc>
                <a:extLst>
                  <a:ext uri="{0D108BD9-81ED-4DB2-BD59-A6C34878D82A}">
                    <a16:rowId xmlns:a16="http://schemas.microsoft.com/office/drawing/2014/main" val="2000902998"/>
                  </a:ext>
                </a:extLst>
              </a:tr>
              <a:tr h="602738">
                <a:tc>
                  <a:txBody>
                    <a:bodyPr/>
                    <a:lstStyle/>
                    <a:p>
                      <a:r>
                        <a:rPr lang="en-US" dirty="0"/>
                        <a:t>Support for HTTP only</a:t>
                      </a:r>
                    </a:p>
                  </a:txBody>
                  <a:tcPr anchor="ctr"/>
                </a:tc>
                <a:tc>
                  <a:txBody>
                    <a:bodyPr/>
                    <a:lstStyle/>
                    <a:p>
                      <a:r>
                        <a:rPr lang="en-US" dirty="0"/>
                        <a:t>Support for HTTP, TCP, MSMQ, </a:t>
                      </a:r>
                      <a:r>
                        <a:rPr lang="en-US" dirty="0" err="1"/>
                        <a:t>NamedPipes</a:t>
                      </a:r>
                      <a:endParaRPr lang="en-US" dirty="0"/>
                    </a:p>
                  </a:txBody>
                  <a:tcPr anchor="ctr"/>
                </a:tc>
                <a:extLst>
                  <a:ext uri="{0D108BD9-81ED-4DB2-BD59-A6C34878D82A}">
                    <a16:rowId xmlns:a16="http://schemas.microsoft.com/office/drawing/2014/main" val="3385945119"/>
                  </a:ext>
                </a:extLst>
              </a:tr>
              <a:tr h="602738">
                <a:tc>
                  <a:txBody>
                    <a:bodyPr/>
                    <a:lstStyle/>
                    <a:p>
                      <a:r>
                        <a:rPr lang="en-US" dirty="0"/>
                        <a:t>Limited security</a:t>
                      </a:r>
                    </a:p>
                  </a:txBody>
                  <a:tcPr anchor="ctr"/>
                </a:tc>
                <a:tc>
                  <a:txBody>
                    <a:bodyPr/>
                    <a:lstStyle/>
                    <a:p>
                      <a:r>
                        <a:rPr lang="en-US" dirty="0"/>
                        <a:t>A consistent security programming model</a:t>
                      </a:r>
                    </a:p>
                  </a:txBody>
                  <a:tcPr anchor="ctr"/>
                </a:tc>
                <a:extLst>
                  <a:ext uri="{0D108BD9-81ED-4DB2-BD59-A6C34878D82A}">
                    <a16:rowId xmlns:a16="http://schemas.microsoft.com/office/drawing/2014/main" val="3804229481"/>
                  </a:ext>
                </a:extLst>
              </a:tr>
              <a:tr h="602738">
                <a:tc>
                  <a:txBody>
                    <a:bodyPr/>
                    <a:lstStyle/>
                    <a:p>
                      <a:r>
                        <a:rPr lang="en-US" dirty="0"/>
                        <a:t>Uses </a:t>
                      </a:r>
                      <a:r>
                        <a:rPr lang="en-US" dirty="0" err="1"/>
                        <a:t>XmlSerializer</a:t>
                      </a:r>
                      <a:endParaRPr lang="en-US" dirty="0"/>
                    </a:p>
                  </a:txBody>
                  <a:tcPr anchor="ctr"/>
                </a:tc>
                <a:tc>
                  <a:txBody>
                    <a:bodyPr/>
                    <a:lstStyle/>
                    <a:p>
                      <a:r>
                        <a:rPr lang="en-US" dirty="0"/>
                        <a:t>Uses </a:t>
                      </a:r>
                      <a:r>
                        <a:rPr lang="en-US" dirty="0" err="1"/>
                        <a:t>DataContractSerializer</a:t>
                      </a:r>
                      <a:endParaRPr lang="en-US" dirty="0"/>
                    </a:p>
                  </a:txBody>
                  <a:tcPr anchor="ctr"/>
                </a:tc>
                <a:extLst>
                  <a:ext uri="{0D108BD9-81ED-4DB2-BD59-A6C34878D82A}">
                    <a16:rowId xmlns:a16="http://schemas.microsoft.com/office/drawing/2014/main" val="3135007913"/>
                  </a:ext>
                </a:extLst>
              </a:tr>
            </a:tbl>
          </a:graphicData>
        </a:graphic>
      </p:graphicFrame>
    </p:spTree>
    <p:extLst>
      <p:ext uri="{BB962C8B-B14F-4D97-AF65-F5344CB8AC3E}">
        <p14:creationId xmlns:p14="http://schemas.microsoft.com/office/powerpoint/2010/main" val="2353961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F8C6-F808-4A0A-ABE3-16FE40824877}"/>
              </a:ext>
            </a:extLst>
          </p:cNvPr>
          <p:cNvSpPr>
            <a:spLocks noGrp="1"/>
          </p:cNvSpPr>
          <p:nvPr>
            <p:ph type="title"/>
          </p:nvPr>
        </p:nvSpPr>
        <p:spPr/>
        <p:txBody>
          <a:bodyPr/>
          <a:lstStyle/>
          <a:p>
            <a:r>
              <a:rPr lang="en-US" dirty="0"/>
              <a:t>Choosing Between WCF and ASMX</a:t>
            </a:r>
          </a:p>
        </p:txBody>
      </p:sp>
      <p:graphicFrame>
        <p:nvGraphicFramePr>
          <p:cNvPr id="4" name="Content Placeholder 3">
            <a:extLst>
              <a:ext uri="{FF2B5EF4-FFF2-40B4-BE49-F238E27FC236}">
                <a16:creationId xmlns:a16="http://schemas.microsoft.com/office/drawing/2014/main" id="{9EDA3465-724B-4507-9999-B54EDD16E3F3}"/>
              </a:ext>
            </a:extLst>
          </p:cNvPr>
          <p:cNvGraphicFramePr>
            <a:graphicFrameLocks noGrp="1"/>
          </p:cNvGraphicFramePr>
          <p:nvPr>
            <p:ph idx="1"/>
            <p:extLst>
              <p:ext uri="{D42A27DB-BD31-4B8C-83A1-F6EECF244321}">
                <p14:modId xmlns:p14="http://schemas.microsoft.com/office/powerpoint/2010/main" val="3333194194"/>
              </p:ext>
            </p:extLst>
          </p:nvPr>
        </p:nvGraphicFramePr>
        <p:xfrm>
          <a:off x="1096963" y="1846263"/>
          <a:ext cx="10058400" cy="402844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371746468"/>
                    </a:ext>
                  </a:extLst>
                </a:gridCol>
                <a:gridCol w="3352800">
                  <a:extLst>
                    <a:ext uri="{9D8B030D-6E8A-4147-A177-3AD203B41FA5}">
                      <a16:colId xmlns:a16="http://schemas.microsoft.com/office/drawing/2014/main" val="3233308599"/>
                    </a:ext>
                  </a:extLst>
                </a:gridCol>
                <a:gridCol w="3352800">
                  <a:extLst>
                    <a:ext uri="{9D8B030D-6E8A-4147-A177-3AD203B41FA5}">
                      <a16:colId xmlns:a16="http://schemas.microsoft.com/office/drawing/2014/main" val="2354253749"/>
                    </a:ext>
                  </a:extLst>
                </a:gridCol>
              </a:tblGrid>
              <a:tr h="370840">
                <a:tc>
                  <a:txBody>
                    <a:bodyPr/>
                    <a:lstStyle/>
                    <a:p>
                      <a:r>
                        <a:rPr lang="en-US" sz="1800" b="1" i="0" kern="1200" dirty="0">
                          <a:solidFill>
                            <a:schemeClr val="lt1"/>
                          </a:solidFill>
                          <a:effectLst/>
                          <a:latin typeface="+mn-lt"/>
                          <a:ea typeface="+mn-ea"/>
                          <a:cs typeface="+mn-cs"/>
                        </a:rPr>
                        <a:t>Characteristic</a:t>
                      </a:r>
                      <a:endParaRPr lang="en-US" dirty="0"/>
                    </a:p>
                  </a:txBody>
                  <a:tcPr/>
                </a:tc>
                <a:tc>
                  <a:txBody>
                    <a:bodyPr/>
                    <a:lstStyle/>
                    <a:p>
                      <a:r>
                        <a:rPr lang="en-US" sz="1800" b="1" i="0" kern="1200" dirty="0">
                          <a:solidFill>
                            <a:schemeClr val="lt1"/>
                          </a:solidFill>
                          <a:effectLst/>
                          <a:latin typeface="+mn-lt"/>
                          <a:ea typeface="+mn-ea"/>
                          <a:cs typeface="+mn-cs"/>
                        </a:rPr>
                        <a:t>ASMX</a:t>
                      </a:r>
                      <a:endParaRPr lang="en-US" dirty="0"/>
                    </a:p>
                  </a:txBody>
                  <a:tcPr/>
                </a:tc>
                <a:tc>
                  <a:txBody>
                    <a:bodyPr/>
                    <a:lstStyle/>
                    <a:p>
                      <a:r>
                        <a:rPr lang="en-US" sz="1800" b="1" i="0" kern="1200" dirty="0">
                          <a:solidFill>
                            <a:schemeClr val="lt1"/>
                          </a:solidFill>
                          <a:effectLst/>
                          <a:latin typeface="+mn-lt"/>
                          <a:ea typeface="+mn-ea"/>
                          <a:cs typeface="+mn-cs"/>
                        </a:rPr>
                        <a:t>WCF</a:t>
                      </a:r>
                      <a:endParaRPr lang="en-US" dirty="0"/>
                    </a:p>
                  </a:txBody>
                  <a:tcPr/>
                </a:tc>
                <a:extLst>
                  <a:ext uri="{0D108BD9-81ED-4DB2-BD59-A6C34878D82A}">
                    <a16:rowId xmlns:a16="http://schemas.microsoft.com/office/drawing/2014/main" val="4289585763"/>
                  </a:ext>
                </a:extLst>
              </a:tr>
              <a:tr h="370840">
                <a:tc>
                  <a:txBody>
                    <a:bodyPr/>
                    <a:lstStyle/>
                    <a:p>
                      <a:r>
                        <a:rPr lang="en-US" dirty="0"/>
                        <a:t>Development effort</a:t>
                      </a:r>
                    </a:p>
                  </a:txBody>
                  <a:tcPr anchor="ctr"/>
                </a:tc>
                <a:tc>
                  <a:txBody>
                    <a:bodyPr/>
                    <a:lstStyle/>
                    <a:p>
                      <a:r>
                        <a:rPr lang="en-US"/>
                        <a:t>ASMX requires a lower level of development skills than WCF.</a:t>
                      </a:r>
                    </a:p>
                  </a:txBody>
                  <a:tcPr anchor="ctr"/>
                </a:tc>
                <a:tc>
                  <a:txBody>
                    <a:bodyPr/>
                    <a:lstStyle/>
                    <a:p>
                      <a:r>
                        <a:rPr lang="en-US"/>
                        <a:t>WCF can require a higher level of development skills because it has a larger, more flexible programming model.</a:t>
                      </a:r>
                    </a:p>
                  </a:txBody>
                  <a:tcPr anchor="ctr"/>
                </a:tc>
                <a:extLst>
                  <a:ext uri="{0D108BD9-81ED-4DB2-BD59-A6C34878D82A}">
                    <a16:rowId xmlns:a16="http://schemas.microsoft.com/office/drawing/2014/main" val="2000902998"/>
                  </a:ext>
                </a:extLst>
              </a:tr>
              <a:tr h="370840">
                <a:tc>
                  <a:txBody>
                    <a:bodyPr/>
                    <a:lstStyle/>
                    <a:p>
                      <a:r>
                        <a:rPr lang="en-US" dirty="0"/>
                        <a:t>Flexibility</a:t>
                      </a:r>
                    </a:p>
                  </a:txBody>
                  <a:tcPr anchor="ctr"/>
                </a:tc>
                <a:tc>
                  <a:txBody>
                    <a:bodyPr/>
                    <a:lstStyle/>
                    <a:p>
                      <a:r>
                        <a:rPr lang="en-US"/>
                        <a:t>ASMX is accessible only through the basic HTTP transport.</a:t>
                      </a:r>
                    </a:p>
                  </a:txBody>
                  <a:tcPr anchor="ctr"/>
                </a:tc>
                <a:tc>
                  <a:txBody>
                    <a:bodyPr/>
                    <a:lstStyle/>
                    <a:p>
                      <a:r>
                        <a:rPr lang="en-US"/>
                        <a:t>With configuration, WCF service implementations can support many transport options.</a:t>
                      </a:r>
                    </a:p>
                  </a:txBody>
                  <a:tcPr anchor="ctr"/>
                </a:tc>
                <a:extLst>
                  <a:ext uri="{0D108BD9-81ED-4DB2-BD59-A6C34878D82A}">
                    <a16:rowId xmlns:a16="http://schemas.microsoft.com/office/drawing/2014/main" val="3385945119"/>
                  </a:ext>
                </a:extLst>
              </a:tr>
              <a:tr h="370840">
                <a:tc>
                  <a:txBody>
                    <a:bodyPr/>
                    <a:lstStyle/>
                    <a:p>
                      <a:r>
                        <a:rPr lang="en-US"/>
                        <a:t>Security</a:t>
                      </a:r>
                    </a:p>
                  </a:txBody>
                  <a:tcPr anchor="ctr"/>
                </a:tc>
                <a:tc>
                  <a:txBody>
                    <a:bodyPr/>
                    <a:lstStyle/>
                    <a:p>
                      <a:r>
                        <a:rPr lang="en-US"/>
                        <a:t>The ASMX security layer has fewer security features than the WCF security layer.</a:t>
                      </a:r>
                    </a:p>
                  </a:txBody>
                  <a:tcPr anchor="ctr"/>
                </a:tc>
                <a:tc>
                  <a:txBody>
                    <a:bodyPr/>
                    <a:lstStyle/>
                    <a:p>
                      <a:r>
                        <a:rPr lang="en-US"/>
                        <a:t>The WCF security layer has more security features than the ASMX security layer.</a:t>
                      </a:r>
                    </a:p>
                  </a:txBody>
                  <a:tcPr anchor="ctr"/>
                </a:tc>
                <a:extLst>
                  <a:ext uri="{0D108BD9-81ED-4DB2-BD59-A6C34878D82A}">
                    <a16:rowId xmlns:a16="http://schemas.microsoft.com/office/drawing/2014/main" val="3804229481"/>
                  </a:ext>
                </a:extLst>
              </a:tr>
              <a:tr h="370840">
                <a:tc>
                  <a:txBody>
                    <a:bodyPr/>
                    <a:lstStyle/>
                    <a:p>
                      <a:r>
                        <a:rPr lang="en-US" dirty="0"/>
                        <a:t>Performance</a:t>
                      </a:r>
                    </a:p>
                  </a:txBody>
                  <a:tcPr anchor="ctr"/>
                </a:tc>
                <a:tc>
                  <a:txBody>
                    <a:bodyPr/>
                    <a:lstStyle/>
                    <a:p>
                      <a:r>
                        <a:rPr lang="en-US" dirty="0"/>
                        <a:t>ASMX has lower performance characteristics than WCF.</a:t>
                      </a:r>
                    </a:p>
                  </a:txBody>
                  <a:tcPr anchor="ctr"/>
                </a:tc>
                <a:tc>
                  <a:txBody>
                    <a:bodyPr/>
                    <a:lstStyle/>
                    <a:p>
                      <a:r>
                        <a:rPr lang="en-US" dirty="0"/>
                        <a:t>WCF has higher performance characteristics than ASMX.</a:t>
                      </a:r>
                    </a:p>
                  </a:txBody>
                  <a:tcPr anchor="ctr"/>
                </a:tc>
                <a:extLst>
                  <a:ext uri="{0D108BD9-81ED-4DB2-BD59-A6C34878D82A}">
                    <a16:rowId xmlns:a16="http://schemas.microsoft.com/office/drawing/2014/main" val="3135007913"/>
                  </a:ext>
                </a:extLst>
              </a:tr>
            </a:tbl>
          </a:graphicData>
        </a:graphic>
      </p:graphicFrame>
    </p:spTree>
    <p:extLst>
      <p:ext uri="{BB962C8B-B14F-4D97-AF65-F5344CB8AC3E}">
        <p14:creationId xmlns:p14="http://schemas.microsoft.com/office/powerpoint/2010/main" val="785977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FDEC-19D8-40C7-B97A-ED7A0856E261}"/>
              </a:ext>
            </a:extLst>
          </p:cNvPr>
          <p:cNvSpPr>
            <a:spLocks noGrp="1"/>
          </p:cNvSpPr>
          <p:nvPr>
            <p:ph type="title"/>
          </p:nvPr>
        </p:nvSpPr>
        <p:spPr>
          <a:xfrm>
            <a:off x="457200" y="594358"/>
            <a:ext cx="3200400" cy="2834641"/>
          </a:xfrm>
        </p:spPr>
        <p:txBody>
          <a:bodyPr/>
          <a:lstStyle/>
          <a:p>
            <a:r>
              <a:rPr lang="en-US" b="1" dirty="0"/>
              <a:t>Challenges</a:t>
            </a:r>
          </a:p>
        </p:txBody>
      </p:sp>
      <p:sp>
        <p:nvSpPr>
          <p:cNvPr id="3" name="Content Placeholder 2">
            <a:extLst>
              <a:ext uri="{FF2B5EF4-FFF2-40B4-BE49-F238E27FC236}">
                <a16:creationId xmlns:a16="http://schemas.microsoft.com/office/drawing/2014/main" id="{24DDAE42-004D-437A-ADAF-8CBE77249D16}"/>
              </a:ext>
            </a:extLst>
          </p:cNvPr>
          <p:cNvSpPr>
            <a:spLocks noGrp="1"/>
          </p:cNvSpPr>
          <p:nvPr>
            <p:ph idx="1"/>
          </p:nvPr>
        </p:nvSpPr>
        <p:spPr>
          <a:xfrm>
            <a:off x="4800600" y="731520"/>
            <a:ext cx="6492240" cy="5974080"/>
          </a:xfrm>
        </p:spPr>
        <p:txBody>
          <a:bodyPr>
            <a:normAutofit/>
          </a:bodyPr>
          <a:lstStyle/>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a:spcBef>
                <a:spcPct val="15000"/>
              </a:spcBef>
              <a:spcAft>
                <a:spcPct val="20000"/>
              </a:spcAft>
              <a:buSzPct val="65000"/>
              <a:buFont typeface="Arial" panose="020B0604020202020204" pitchFamily="34" charset="0"/>
              <a:buChar char="•"/>
            </a:pPr>
            <a:r>
              <a:rPr lang="en-US" dirty="0">
                <a:latin typeface="Segoe UI" panose="020B0502040204020203" pitchFamily="34" charset="0"/>
                <a:cs typeface="Segoe UI" panose="020B0502040204020203" pitchFamily="34" charset="0"/>
              </a:rPr>
              <a:t>Different programming models for different tasks</a:t>
            </a:r>
          </a:p>
          <a:p>
            <a:pPr>
              <a:spcBef>
                <a:spcPct val="15000"/>
              </a:spcBef>
              <a:spcAft>
                <a:spcPct val="20000"/>
              </a:spcAft>
              <a:buSzPct val="65000"/>
              <a:buFont typeface="Arial" panose="020B0604020202020204" pitchFamily="34" charset="0"/>
              <a:buChar char="•"/>
            </a:pPr>
            <a:r>
              <a:rPr lang="en-US" dirty="0">
                <a:latin typeface="Segoe UI" panose="020B0502040204020203" pitchFamily="34" charset="0"/>
                <a:cs typeface="Segoe UI" panose="020B0502040204020203" pitchFamily="34" charset="0"/>
              </a:rPr>
              <a:t>Need for security and reliable messaging</a:t>
            </a:r>
          </a:p>
          <a:p>
            <a:pPr>
              <a:spcBef>
                <a:spcPct val="15000"/>
              </a:spcBef>
              <a:spcAft>
                <a:spcPct val="20000"/>
              </a:spcAft>
              <a:buSzPct val="65000"/>
              <a:buFont typeface="Arial" panose="020B0604020202020204" pitchFamily="34" charset="0"/>
              <a:buChar char="•"/>
            </a:pPr>
            <a:r>
              <a:rPr lang="en-US" dirty="0">
                <a:latin typeface="Segoe UI" panose="020B0502040204020203" pitchFamily="34" charset="0"/>
                <a:cs typeface="Segoe UI" panose="020B0502040204020203" pitchFamily="34" charset="0"/>
              </a:rPr>
              <a:t>Interoperability with applications on other platforms</a:t>
            </a:r>
          </a:p>
          <a:p>
            <a:pPr>
              <a:spcBef>
                <a:spcPct val="15000"/>
              </a:spcBef>
              <a:spcAft>
                <a:spcPct val="20000"/>
              </a:spcAft>
              <a:buSzPct val="65000"/>
              <a:buFont typeface="Arial" panose="020B0604020202020204" pitchFamily="34" charset="0"/>
              <a:buChar char="•"/>
            </a:pPr>
            <a:r>
              <a:rPr lang="en-US" dirty="0">
                <a:latin typeface="Segoe UI" panose="020B0502040204020203" pitchFamily="34" charset="0"/>
                <a:cs typeface="Segoe UI" panose="020B0502040204020203" pitchFamily="34" charset="0"/>
              </a:rPr>
              <a:t>Productive service-oriented programming model needed</a:t>
            </a:r>
          </a:p>
          <a:p>
            <a:pPr>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pic>
        <p:nvPicPr>
          <p:cNvPr id="5" name="Picture 2" descr="Transparent Callout6">
            <a:extLst>
              <a:ext uri="{FF2B5EF4-FFF2-40B4-BE49-F238E27FC236}">
                <a16:creationId xmlns:a16="http://schemas.microsoft.com/office/drawing/2014/main" id="{73F63CD6-4808-44D1-999C-1DDD218DEE52}"/>
              </a:ext>
            </a:extLst>
          </p:cNvPr>
          <p:cNvPicPr>
            <a:picLocks noChangeAspect="1" noChangeArrowheads="1"/>
          </p:cNvPicPr>
          <p:nvPr/>
        </p:nvPicPr>
        <p:blipFill>
          <a:blip r:embed="rId2"/>
          <a:srcRect/>
          <a:stretch>
            <a:fillRect/>
          </a:stretch>
        </p:blipFill>
        <p:spPr bwMode="auto">
          <a:xfrm>
            <a:off x="5927910" y="701703"/>
            <a:ext cx="4862512" cy="3595687"/>
          </a:xfrm>
          <a:prstGeom prst="rect">
            <a:avLst/>
          </a:prstGeom>
          <a:noFill/>
          <a:ln w="9525">
            <a:noFill/>
            <a:miter lim="800000"/>
            <a:headEnd/>
            <a:tailEnd/>
          </a:ln>
        </p:spPr>
      </p:pic>
      <p:pic>
        <p:nvPicPr>
          <p:cNvPr id="6" name="Picture 3" descr="Distributed applications">
            <a:extLst>
              <a:ext uri="{FF2B5EF4-FFF2-40B4-BE49-F238E27FC236}">
                <a16:creationId xmlns:a16="http://schemas.microsoft.com/office/drawing/2014/main" id="{D5B292BC-A80A-4C64-AE9F-BF160C8664DB}"/>
              </a:ext>
            </a:extLst>
          </p:cNvPr>
          <p:cNvPicPr>
            <a:picLocks noChangeAspect="1" noChangeArrowheads="1"/>
          </p:cNvPicPr>
          <p:nvPr/>
        </p:nvPicPr>
        <p:blipFill>
          <a:blip r:embed="rId3"/>
          <a:srcRect/>
          <a:stretch>
            <a:fillRect/>
          </a:stretch>
        </p:blipFill>
        <p:spPr bwMode="auto">
          <a:xfrm>
            <a:off x="6200166" y="1328835"/>
            <a:ext cx="4318000" cy="2700338"/>
          </a:xfrm>
          <a:prstGeom prst="rect">
            <a:avLst/>
          </a:prstGeom>
          <a:noFill/>
          <a:ln w="9525">
            <a:noFill/>
            <a:miter lim="800000"/>
            <a:headEnd/>
            <a:tailEnd/>
          </a:ln>
        </p:spPr>
      </p:pic>
    </p:spTree>
    <p:extLst>
      <p:ext uri="{BB962C8B-B14F-4D97-AF65-F5344CB8AC3E}">
        <p14:creationId xmlns:p14="http://schemas.microsoft.com/office/powerpoint/2010/main" val="383679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A0F1-91E5-410B-85C1-E801D3635D9D}"/>
              </a:ext>
            </a:extLst>
          </p:cNvPr>
          <p:cNvSpPr>
            <a:spLocks noGrp="1"/>
          </p:cNvSpPr>
          <p:nvPr>
            <p:ph type="title"/>
          </p:nvPr>
        </p:nvSpPr>
        <p:spPr>
          <a:xfrm>
            <a:off x="358118" y="1402964"/>
            <a:ext cx="3200400" cy="2286000"/>
          </a:xfrm>
        </p:spPr>
        <p:txBody>
          <a:bodyPr>
            <a:normAutofit/>
          </a:bodyPr>
          <a:lstStyle/>
          <a:p>
            <a:r>
              <a:rPr lang="en-US" sz="4400" b="1" dirty="0"/>
              <a:t>Example 1</a:t>
            </a:r>
          </a:p>
        </p:txBody>
      </p:sp>
      <p:pic>
        <p:nvPicPr>
          <p:cNvPr id="19" name="Content Placeholder 4">
            <a:extLst>
              <a:ext uri="{FF2B5EF4-FFF2-40B4-BE49-F238E27FC236}">
                <a16:creationId xmlns:a16="http://schemas.microsoft.com/office/drawing/2014/main" id="{3805551D-8F0E-4936-B203-026D3512B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8739" y="1652801"/>
            <a:ext cx="6912217" cy="3552398"/>
          </a:xfrm>
          <a:prstGeom prst="rect">
            <a:avLst/>
          </a:prstGeom>
        </p:spPr>
      </p:pic>
    </p:spTree>
    <p:extLst>
      <p:ext uri="{BB962C8B-B14F-4D97-AF65-F5344CB8AC3E}">
        <p14:creationId xmlns:p14="http://schemas.microsoft.com/office/powerpoint/2010/main" val="379618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A0F1-91E5-410B-85C1-E801D3635D9D}"/>
              </a:ext>
            </a:extLst>
          </p:cNvPr>
          <p:cNvSpPr>
            <a:spLocks noGrp="1"/>
          </p:cNvSpPr>
          <p:nvPr>
            <p:ph type="title"/>
          </p:nvPr>
        </p:nvSpPr>
        <p:spPr>
          <a:xfrm>
            <a:off x="358118" y="1402964"/>
            <a:ext cx="3200400" cy="2286000"/>
          </a:xfrm>
        </p:spPr>
        <p:txBody>
          <a:bodyPr>
            <a:normAutofit/>
          </a:bodyPr>
          <a:lstStyle/>
          <a:p>
            <a:r>
              <a:rPr lang="en-US" sz="4400" b="1" dirty="0"/>
              <a:t>Example 2</a:t>
            </a:r>
          </a:p>
        </p:txBody>
      </p:sp>
      <p:pic>
        <p:nvPicPr>
          <p:cNvPr id="3" name="Content Placeholder 4">
            <a:extLst>
              <a:ext uri="{FF2B5EF4-FFF2-40B4-BE49-F238E27FC236}">
                <a16:creationId xmlns:a16="http://schemas.microsoft.com/office/drawing/2014/main" id="{D3658F41-9198-4265-BD25-4149AB5C8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9043" y="1402964"/>
            <a:ext cx="6912217" cy="3619529"/>
          </a:xfrm>
          <a:prstGeom prst="rect">
            <a:avLst/>
          </a:prstGeom>
        </p:spPr>
      </p:pic>
    </p:spTree>
    <p:extLst>
      <p:ext uri="{BB962C8B-B14F-4D97-AF65-F5344CB8AC3E}">
        <p14:creationId xmlns:p14="http://schemas.microsoft.com/office/powerpoint/2010/main" val="422805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A0F1-91E5-410B-85C1-E801D3635D9D}"/>
              </a:ext>
            </a:extLst>
          </p:cNvPr>
          <p:cNvSpPr>
            <a:spLocks noGrp="1"/>
          </p:cNvSpPr>
          <p:nvPr>
            <p:ph type="title"/>
          </p:nvPr>
        </p:nvSpPr>
        <p:spPr>
          <a:xfrm>
            <a:off x="358118" y="1402964"/>
            <a:ext cx="3200400" cy="2286000"/>
          </a:xfrm>
        </p:spPr>
        <p:txBody>
          <a:bodyPr>
            <a:normAutofit/>
          </a:bodyPr>
          <a:lstStyle/>
          <a:p>
            <a:r>
              <a:rPr lang="en-US" sz="4400" b="1" dirty="0"/>
              <a:t>WCF Solution</a:t>
            </a:r>
          </a:p>
        </p:txBody>
      </p:sp>
      <p:pic>
        <p:nvPicPr>
          <p:cNvPr id="3" name="Content Placeholder 4">
            <a:extLst>
              <a:ext uri="{FF2B5EF4-FFF2-40B4-BE49-F238E27FC236}">
                <a16:creationId xmlns:a16="http://schemas.microsoft.com/office/drawing/2014/main" id="{18B561AF-052F-4D63-A074-1A83974E6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9103" y="1078846"/>
            <a:ext cx="6912217" cy="4700307"/>
          </a:xfrm>
          <a:prstGeom prst="rect">
            <a:avLst/>
          </a:prstGeom>
        </p:spPr>
      </p:pic>
    </p:spTree>
    <p:extLst>
      <p:ext uri="{BB962C8B-B14F-4D97-AF65-F5344CB8AC3E}">
        <p14:creationId xmlns:p14="http://schemas.microsoft.com/office/powerpoint/2010/main" val="203445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02F0-EC24-4C6A-8487-E86DC5DB4610}"/>
              </a:ext>
            </a:extLst>
          </p:cNvPr>
          <p:cNvSpPr>
            <a:spLocks noGrp="1"/>
          </p:cNvSpPr>
          <p:nvPr>
            <p:ph type="title"/>
          </p:nvPr>
        </p:nvSpPr>
        <p:spPr>
          <a:xfrm>
            <a:off x="457200" y="594359"/>
            <a:ext cx="3200400" cy="3093058"/>
          </a:xfrm>
        </p:spPr>
        <p:txBody>
          <a:bodyPr>
            <a:normAutofit/>
          </a:bodyPr>
          <a:lstStyle/>
          <a:p>
            <a:r>
              <a:rPr lang="en-US" sz="4400" b="1" dirty="0"/>
              <a:t>What does WCF replace?</a:t>
            </a:r>
          </a:p>
        </p:txBody>
      </p:sp>
      <p:sp>
        <p:nvSpPr>
          <p:cNvPr id="9" name="Oval 8">
            <a:extLst>
              <a:ext uri="{FF2B5EF4-FFF2-40B4-BE49-F238E27FC236}">
                <a16:creationId xmlns:a16="http://schemas.microsoft.com/office/drawing/2014/main" id="{D30D8453-D8B6-4E19-8E41-BA04A50BD7A3}"/>
              </a:ext>
            </a:extLst>
          </p:cNvPr>
          <p:cNvSpPr/>
          <p:nvPr/>
        </p:nvSpPr>
        <p:spPr bwMode="auto">
          <a:xfrm>
            <a:off x="5017189" y="598764"/>
            <a:ext cx="5678488" cy="5380037"/>
          </a:xfrm>
          <a:prstGeom prst="ellipse">
            <a:avLst/>
          </a:prstGeom>
          <a:gradFill rotWithShape="0">
            <a:gsLst>
              <a:gs pos="0">
                <a:schemeClr val="bg1"/>
              </a:gs>
              <a:gs pos="50000">
                <a:schemeClr val="accent1"/>
              </a:gs>
              <a:gs pos="100000">
                <a:schemeClr val="bg1"/>
              </a:gs>
            </a:gsLst>
            <a:lin ang="2700000" scaled="1"/>
          </a:gradFill>
          <a:ln w="12700" cap="flat" cmpd="sng" algn="ctr">
            <a:solidFill>
              <a:schemeClr val="tx1"/>
            </a:solidFill>
            <a:prstDash val="solid"/>
            <a:round/>
            <a:headEnd type="none" w="med" len="med"/>
            <a:tailEnd type="none" w="med" len="med"/>
          </a:ln>
          <a:effectLst/>
        </p:spPr>
        <p:txBody>
          <a:bodyPr wrap="none" anchor="ctr"/>
          <a:lstStyle/>
          <a:p>
            <a:pPr>
              <a:defRPr/>
            </a:pPr>
            <a:endParaRPr lang="en-US"/>
          </a:p>
        </p:txBody>
      </p:sp>
      <p:graphicFrame>
        <p:nvGraphicFramePr>
          <p:cNvPr id="10" name="Content Placeholder 3">
            <a:extLst>
              <a:ext uri="{FF2B5EF4-FFF2-40B4-BE49-F238E27FC236}">
                <a16:creationId xmlns:a16="http://schemas.microsoft.com/office/drawing/2014/main" id="{07D5DCE2-D6FE-42A6-8830-4B5BB06CFA9D}"/>
              </a:ext>
            </a:extLst>
          </p:cNvPr>
          <p:cNvGraphicFramePr>
            <a:graphicFrameLocks noGrp="1"/>
          </p:cNvGraphicFramePr>
          <p:nvPr>
            <p:ph idx="1"/>
            <p:extLst>
              <p:ext uri="{D42A27DB-BD31-4B8C-83A1-F6EECF244321}">
                <p14:modId xmlns:p14="http://schemas.microsoft.com/office/powerpoint/2010/main" val="839014711"/>
              </p:ext>
            </p:extLst>
          </p:nvPr>
        </p:nvGraphicFramePr>
        <p:xfrm>
          <a:off x="3750364" y="944838"/>
          <a:ext cx="8229600" cy="442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27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graphicEl>
                                              <a:dgm id="{BA7972F4-2AA9-4FFD-A327-A6DC860521B0}"/>
                                            </p:graphicEl>
                                          </p:spTgt>
                                        </p:tgtEl>
                                        <p:attrNameLst>
                                          <p:attrName>style.visibility</p:attrName>
                                        </p:attrNameLst>
                                      </p:cBhvr>
                                      <p:to>
                                        <p:strVal val="visible"/>
                                      </p:to>
                                    </p:set>
                                    <p:anim calcmode="lin" valueType="num">
                                      <p:cBhvr additive="base">
                                        <p:cTn id="7" dur="1000" fill="hold"/>
                                        <p:tgtEl>
                                          <p:spTgt spid="10">
                                            <p:graphicEl>
                                              <a:dgm id="{BA7972F4-2AA9-4FFD-A327-A6DC860521B0}"/>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10">
                                            <p:graphicEl>
                                              <a:dgm id="{BA7972F4-2AA9-4FFD-A327-A6DC860521B0}"/>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10">
                                            <p:graphicEl>
                                              <a:dgm id="{975ECC69-C635-4B5B-B7FE-B3F0288A2854}"/>
                                            </p:graphicEl>
                                          </p:spTgt>
                                        </p:tgtEl>
                                        <p:attrNameLst>
                                          <p:attrName>style.visibility</p:attrName>
                                        </p:attrNameLst>
                                      </p:cBhvr>
                                      <p:to>
                                        <p:strVal val="visible"/>
                                      </p:to>
                                    </p:set>
                                    <p:anim calcmode="lin" valueType="num">
                                      <p:cBhvr additive="base">
                                        <p:cTn id="12" dur="1000" fill="hold"/>
                                        <p:tgtEl>
                                          <p:spTgt spid="10">
                                            <p:graphicEl>
                                              <a:dgm id="{975ECC69-C635-4B5B-B7FE-B3F0288A2854}"/>
                                            </p:graphic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0">
                                            <p:graphicEl>
                                              <a:dgm id="{975ECC69-C635-4B5B-B7FE-B3F0288A2854}"/>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graphicEl>
                                              <a:dgm id="{0E25C975-AB1E-4E6B-AF71-B9B81EE40BA8}"/>
                                            </p:graphicEl>
                                          </p:spTgt>
                                        </p:tgtEl>
                                        <p:attrNameLst>
                                          <p:attrName>style.visibility</p:attrName>
                                        </p:attrNameLst>
                                      </p:cBhvr>
                                      <p:to>
                                        <p:strVal val="visible"/>
                                      </p:to>
                                    </p:set>
                                    <p:anim calcmode="lin" valueType="num">
                                      <p:cBhvr additive="base">
                                        <p:cTn id="16" dur="1000" fill="hold"/>
                                        <p:tgtEl>
                                          <p:spTgt spid="10">
                                            <p:graphicEl>
                                              <a:dgm id="{0E25C975-AB1E-4E6B-AF71-B9B81EE40BA8}"/>
                                            </p:graphicEl>
                                          </p:spTgt>
                                        </p:tgtEl>
                                        <p:attrNameLst>
                                          <p:attrName>ppt_x</p:attrName>
                                        </p:attrNameLst>
                                      </p:cBhvr>
                                      <p:tavLst>
                                        <p:tav tm="0">
                                          <p:val>
                                            <p:strVal val="#ppt_x"/>
                                          </p:val>
                                        </p:tav>
                                        <p:tav tm="100000">
                                          <p:val>
                                            <p:strVal val="#ppt_x"/>
                                          </p:val>
                                        </p:tav>
                                      </p:tavLst>
                                    </p:anim>
                                    <p:anim calcmode="lin" valueType="num">
                                      <p:cBhvr additive="base">
                                        <p:cTn id="17" dur="1000" fill="hold"/>
                                        <p:tgtEl>
                                          <p:spTgt spid="10">
                                            <p:graphicEl>
                                              <a:dgm id="{0E25C975-AB1E-4E6B-AF71-B9B81EE40BA8}"/>
                                            </p:graphicEl>
                                          </p:spTgt>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10">
                                            <p:graphicEl>
                                              <a:dgm id="{222D7EB5-77B7-4DB6-AB45-28D314FAECD5}"/>
                                            </p:graphicEl>
                                          </p:spTgt>
                                        </p:tgtEl>
                                        <p:attrNameLst>
                                          <p:attrName>style.visibility</p:attrName>
                                        </p:attrNameLst>
                                      </p:cBhvr>
                                      <p:to>
                                        <p:strVal val="visible"/>
                                      </p:to>
                                    </p:set>
                                    <p:anim calcmode="lin" valueType="num">
                                      <p:cBhvr additive="base">
                                        <p:cTn id="21" dur="1000" fill="hold"/>
                                        <p:tgtEl>
                                          <p:spTgt spid="10">
                                            <p:graphicEl>
                                              <a:dgm id="{222D7EB5-77B7-4DB6-AB45-28D314FAECD5}"/>
                                            </p:graphic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0">
                                            <p:graphicEl>
                                              <a:dgm id="{222D7EB5-77B7-4DB6-AB45-28D314FAECD5}"/>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graphicEl>
                                              <a:dgm id="{9C3F20D0-F008-4C76-A409-2F483F81C13F}"/>
                                            </p:graphicEl>
                                          </p:spTgt>
                                        </p:tgtEl>
                                        <p:attrNameLst>
                                          <p:attrName>style.visibility</p:attrName>
                                        </p:attrNameLst>
                                      </p:cBhvr>
                                      <p:to>
                                        <p:strVal val="visible"/>
                                      </p:to>
                                    </p:set>
                                    <p:anim calcmode="lin" valueType="num">
                                      <p:cBhvr additive="base">
                                        <p:cTn id="25" dur="1000" fill="hold"/>
                                        <p:tgtEl>
                                          <p:spTgt spid="10">
                                            <p:graphicEl>
                                              <a:dgm id="{9C3F20D0-F008-4C76-A409-2F483F81C13F}"/>
                                            </p:graphic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0">
                                            <p:graphicEl>
                                              <a:dgm id="{9C3F20D0-F008-4C76-A409-2F483F81C13F}"/>
                                            </p:graphicEl>
                                          </p:spTgt>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10">
                                            <p:graphicEl>
                                              <a:dgm id="{DD38B602-0B3B-45E8-A2A0-F5963B06469A}"/>
                                            </p:graphicEl>
                                          </p:spTgt>
                                        </p:tgtEl>
                                        <p:attrNameLst>
                                          <p:attrName>style.visibility</p:attrName>
                                        </p:attrNameLst>
                                      </p:cBhvr>
                                      <p:to>
                                        <p:strVal val="visible"/>
                                      </p:to>
                                    </p:set>
                                    <p:anim calcmode="lin" valueType="num">
                                      <p:cBhvr additive="base">
                                        <p:cTn id="30" dur="1000" fill="hold"/>
                                        <p:tgtEl>
                                          <p:spTgt spid="10">
                                            <p:graphicEl>
                                              <a:dgm id="{DD38B602-0B3B-45E8-A2A0-F5963B06469A}"/>
                                            </p:graphicEl>
                                          </p:spTgt>
                                        </p:tgtEl>
                                        <p:attrNameLst>
                                          <p:attrName>ppt_x</p:attrName>
                                        </p:attrNameLst>
                                      </p:cBhvr>
                                      <p:tavLst>
                                        <p:tav tm="0">
                                          <p:val>
                                            <p:strVal val="#ppt_x"/>
                                          </p:val>
                                        </p:tav>
                                        <p:tav tm="100000">
                                          <p:val>
                                            <p:strVal val="#ppt_x"/>
                                          </p:val>
                                        </p:tav>
                                      </p:tavLst>
                                    </p:anim>
                                    <p:anim calcmode="lin" valueType="num">
                                      <p:cBhvr additive="base">
                                        <p:cTn id="31" dur="1000" fill="hold"/>
                                        <p:tgtEl>
                                          <p:spTgt spid="10">
                                            <p:graphicEl>
                                              <a:dgm id="{DD38B602-0B3B-45E8-A2A0-F5963B06469A}"/>
                                            </p:graphic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graphicEl>
                                              <a:dgm id="{EBB25847-B85B-405F-B056-AFD20F4F83A5}"/>
                                            </p:graphicEl>
                                          </p:spTgt>
                                        </p:tgtEl>
                                        <p:attrNameLst>
                                          <p:attrName>style.visibility</p:attrName>
                                        </p:attrNameLst>
                                      </p:cBhvr>
                                      <p:to>
                                        <p:strVal val="visible"/>
                                      </p:to>
                                    </p:set>
                                    <p:anim calcmode="lin" valueType="num">
                                      <p:cBhvr additive="base">
                                        <p:cTn id="34" dur="1000" fill="hold"/>
                                        <p:tgtEl>
                                          <p:spTgt spid="10">
                                            <p:graphicEl>
                                              <a:dgm id="{EBB25847-B85B-405F-B056-AFD20F4F83A5}"/>
                                            </p:graphicEl>
                                          </p:spTgt>
                                        </p:tgtEl>
                                        <p:attrNameLst>
                                          <p:attrName>ppt_x</p:attrName>
                                        </p:attrNameLst>
                                      </p:cBhvr>
                                      <p:tavLst>
                                        <p:tav tm="0">
                                          <p:val>
                                            <p:strVal val="#ppt_x"/>
                                          </p:val>
                                        </p:tav>
                                        <p:tav tm="100000">
                                          <p:val>
                                            <p:strVal val="#ppt_x"/>
                                          </p:val>
                                        </p:tav>
                                      </p:tavLst>
                                    </p:anim>
                                    <p:anim calcmode="lin" valueType="num">
                                      <p:cBhvr additive="base">
                                        <p:cTn id="35" dur="1000" fill="hold"/>
                                        <p:tgtEl>
                                          <p:spTgt spid="10">
                                            <p:graphicEl>
                                              <a:dgm id="{EBB25847-B85B-405F-B056-AFD20F4F83A5}"/>
                                            </p:graphicEl>
                                          </p:spTgt>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10">
                                            <p:graphicEl>
                                              <a:dgm id="{B64AA354-1D57-4A4C-A72D-7F756CD39725}"/>
                                            </p:graphicEl>
                                          </p:spTgt>
                                        </p:tgtEl>
                                        <p:attrNameLst>
                                          <p:attrName>style.visibility</p:attrName>
                                        </p:attrNameLst>
                                      </p:cBhvr>
                                      <p:to>
                                        <p:strVal val="visible"/>
                                      </p:to>
                                    </p:set>
                                    <p:anim calcmode="lin" valueType="num">
                                      <p:cBhvr additive="base">
                                        <p:cTn id="39" dur="1000" fill="hold"/>
                                        <p:tgtEl>
                                          <p:spTgt spid="10">
                                            <p:graphicEl>
                                              <a:dgm id="{B64AA354-1D57-4A4C-A72D-7F756CD39725}"/>
                                            </p:graphicEl>
                                          </p:spTgt>
                                        </p:tgtEl>
                                        <p:attrNameLst>
                                          <p:attrName>ppt_x</p:attrName>
                                        </p:attrNameLst>
                                      </p:cBhvr>
                                      <p:tavLst>
                                        <p:tav tm="0">
                                          <p:val>
                                            <p:strVal val="#ppt_x"/>
                                          </p:val>
                                        </p:tav>
                                        <p:tav tm="100000">
                                          <p:val>
                                            <p:strVal val="#ppt_x"/>
                                          </p:val>
                                        </p:tav>
                                      </p:tavLst>
                                    </p:anim>
                                    <p:anim calcmode="lin" valueType="num">
                                      <p:cBhvr additive="base">
                                        <p:cTn id="40" dur="1000" fill="hold"/>
                                        <p:tgtEl>
                                          <p:spTgt spid="10">
                                            <p:graphicEl>
                                              <a:dgm id="{B64AA354-1D57-4A4C-A72D-7F756CD39725}"/>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graphicEl>
                                              <a:dgm id="{19F9C6A0-6823-43F9-9EA5-29875FF2420E}"/>
                                            </p:graphicEl>
                                          </p:spTgt>
                                        </p:tgtEl>
                                        <p:attrNameLst>
                                          <p:attrName>style.visibility</p:attrName>
                                        </p:attrNameLst>
                                      </p:cBhvr>
                                      <p:to>
                                        <p:strVal val="visible"/>
                                      </p:to>
                                    </p:set>
                                    <p:anim calcmode="lin" valueType="num">
                                      <p:cBhvr additive="base">
                                        <p:cTn id="43" dur="1000" fill="hold"/>
                                        <p:tgtEl>
                                          <p:spTgt spid="10">
                                            <p:graphicEl>
                                              <a:dgm id="{19F9C6A0-6823-43F9-9EA5-29875FF2420E}"/>
                                            </p:graphicEl>
                                          </p:spTgt>
                                        </p:tgtEl>
                                        <p:attrNameLst>
                                          <p:attrName>ppt_x</p:attrName>
                                        </p:attrNameLst>
                                      </p:cBhvr>
                                      <p:tavLst>
                                        <p:tav tm="0">
                                          <p:val>
                                            <p:strVal val="#ppt_x"/>
                                          </p:val>
                                        </p:tav>
                                        <p:tav tm="100000">
                                          <p:val>
                                            <p:strVal val="#ppt_x"/>
                                          </p:val>
                                        </p:tav>
                                      </p:tavLst>
                                    </p:anim>
                                    <p:anim calcmode="lin" valueType="num">
                                      <p:cBhvr additive="base">
                                        <p:cTn id="44" dur="1000" fill="hold"/>
                                        <p:tgtEl>
                                          <p:spTgt spid="10">
                                            <p:graphicEl>
                                              <a:dgm id="{19F9C6A0-6823-43F9-9EA5-29875FF2420E}"/>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
                                            <p:graphicEl>
                                              <a:dgm id="{7766BA36-9AC2-4EF4-AEC5-4D5B7138C12B}"/>
                                            </p:graphicEl>
                                          </p:spTgt>
                                        </p:tgtEl>
                                        <p:attrNameLst>
                                          <p:attrName>style.visibility</p:attrName>
                                        </p:attrNameLst>
                                      </p:cBhvr>
                                      <p:to>
                                        <p:strVal val="visible"/>
                                      </p:to>
                                    </p:set>
                                    <p:anim calcmode="lin" valueType="num">
                                      <p:cBhvr additive="base">
                                        <p:cTn id="47" dur="1000" fill="hold"/>
                                        <p:tgtEl>
                                          <p:spTgt spid="10">
                                            <p:graphicEl>
                                              <a:dgm id="{7766BA36-9AC2-4EF4-AEC5-4D5B7138C12B}"/>
                                            </p:graphicEl>
                                          </p:spTgt>
                                        </p:tgtEl>
                                        <p:attrNameLst>
                                          <p:attrName>ppt_x</p:attrName>
                                        </p:attrNameLst>
                                      </p:cBhvr>
                                      <p:tavLst>
                                        <p:tav tm="0">
                                          <p:val>
                                            <p:strVal val="#ppt_x"/>
                                          </p:val>
                                        </p:tav>
                                        <p:tav tm="100000">
                                          <p:val>
                                            <p:strVal val="#ppt_x"/>
                                          </p:val>
                                        </p:tav>
                                      </p:tavLst>
                                    </p:anim>
                                    <p:anim calcmode="lin" valueType="num">
                                      <p:cBhvr additive="base">
                                        <p:cTn id="48" dur="1000" fill="hold"/>
                                        <p:tgtEl>
                                          <p:spTgt spid="10">
                                            <p:graphicEl>
                                              <a:dgm id="{7766BA36-9AC2-4EF4-AEC5-4D5B7138C12B}"/>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EBCC-59A8-4A24-88C7-53A7C85E8BB6}"/>
              </a:ext>
            </a:extLst>
          </p:cNvPr>
          <p:cNvSpPr>
            <a:spLocks noGrp="1"/>
          </p:cNvSpPr>
          <p:nvPr>
            <p:ph type="ctrTitle"/>
          </p:nvPr>
        </p:nvSpPr>
        <p:spPr/>
        <p:txBody>
          <a:bodyPr/>
          <a:lstStyle/>
          <a:p>
            <a:r>
              <a:rPr lang="en-US" dirty="0"/>
              <a:t>Understanding WCF Principles</a:t>
            </a:r>
          </a:p>
        </p:txBody>
      </p:sp>
      <p:sp>
        <p:nvSpPr>
          <p:cNvPr id="4" name="Subtitle 3">
            <a:extLst>
              <a:ext uri="{FF2B5EF4-FFF2-40B4-BE49-F238E27FC236}">
                <a16:creationId xmlns:a16="http://schemas.microsoft.com/office/drawing/2014/main" id="{CD47394D-587F-458B-BF61-663ED45870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49403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1393</TotalTime>
  <Words>2245</Words>
  <Application>Microsoft Office PowerPoint</Application>
  <PresentationFormat>Widescreen</PresentationFormat>
  <Paragraphs>421</Paragraphs>
  <Slides>35</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Arial</vt:lpstr>
      <vt:lpstr>Calibri</vt:lpstr>
      <vt:lpstr>Calibri Light</vt:lpstr>
      <vt:lpstr>Consolas</vt:lpstr>
      <vt:lpstr>Segoe</vt:lpstr>
      <vt:lpstr>Segoe Semibold</vt:lpstr>
      <vt:lpstr>Segoe UI</vt:lpstr>
      <vt:lpstr>Retrospect</vt:lpstr>
      <vt:lpstr>Visio</vt:lpstr>
      <vt:lpstr>Information Processing Techniques</vt:lpstr>
      <vt:lpstr>Windows Communication Foundation (WCF)</vt:lpstr>
      <vt:lpstr>From Objects to Services</vt:lpstr>
      <vt:lpstr>Challenges</vt:lpstr>
      <vt:lpstr>Example 1</vt:lpstr>
      <vt:lpstr>Example 2</vt:lpstr>
      <vt:lpstr>WCF Solution</vt:lpstr>
      <vt:lpstr>What does WCF replace?</vt:lpstr>
      <vt:lpstr>Understanding WCF Principles</vt:lpstr>
      <vt:lpstr>Services and Clients</vt:lpstr>
      <vt:lpstr>Endpoints</vt:lpstr>
      <vt:lpstr>Address, Binding and Contracts</vt:lpstr>
      <vt:lpstr>WCF Architecture: Messaging Runtime</vt:lpstr>
      <vt:lpstr>Address (what)</vt:lpstr>
      <vt:lpstr>Contracts (what)</vt:lpstr>
      <vt:lpstr>Three Types of Contracts</vt:lpstr>
      <vt:lpstr>Service Contract </vt:lpstr>
      <vt:lpstr>Data Contracts</vt:lpstr>
      <vt:lpstr>Message Contracts</vt:lpstr>
      <vt:lpstr>Ways to Talk</vt:lpstr>
      <vt:lpstr>Service Contract (What does your service do?)</vt:lpstr>
      <vt:lpstr>Service Contract: OneWay</vt:lpstr>
      <vt:lpstr>Service Contract: Duplex Asymmetric</vt:lpstr>
      <vt:lpstr>Data contracts (What object data needs to flow back and forth?)</vt:lpstr>
      <vt:lpstr>Message contracts (Defines the mapping between the type and a SOAP envelope)</vt:lpstr>
      <vt:lpstr>Binding (how)</vt:lpstr>
      <vt:lpstr>PowerPoint Presentation</vt:lpstr>
      <vt:lpstr>Defining Endpoints</vt:lpstr>
      <vt:lpstr>Configuring Bindings</vt:lpstr>
      <vt:lpstr>Custom Bindings</vt:lpstr>
      <vt:lpstr>WCF Summary</vt:lpstr>
      <vt:lpstr>WCF Summary</vt:lpstr>
      <vt:lpstr>Web Services v/s WCF</vt:lpstr>
      <vt:lpstr>Choosing Between WCF and ASMX</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Abeeha Sattar</dc:creator>
  <cp:lastModifiedBy>SMIT</cp:lastModifiedBy>
  <cp:revision>164</cp:revision>
  <dcterms:created xsi:type="dcterms:W3CDTF">2017-02-02T11:54:53Z</dcterms:created>
  <dcterms:modified xsi:type="dcterms:W3CDTF">2022-12-09T10:41:57Z</dcterms:modified>
</cp:coreProperties>
</file>