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1994" r:id="rId2"/>
    <p:sldId id="257" r:id="rId3"/>
    <p:sldId id="2009" r:id="rId4"/>
    <p:sldId id="2010" r:id="rId5"/>
    <p:sldId id="2024" r:id="rId6"/>
    <p:sldId id="2025" r:id="rId7"/>
    <p:sldId id="2011" r:id="rId8"/>
    <p:sldId id="2012" r:id="rId9"/>
    <p:sldId id="2013" r:id="rId10"/>
    <p:sldId id="2014" r:id="rId11"/>
    <p:sldId id="2015" r:id="rId12"/>
    <p:sldId id="2017" r:id="rId13"/>
    <p:sldId id="2016" r:id="rId14"/>
    <p:sldId id="2018" r:id="rId15"/>
    <p:sldId id="2020" r:id="rId16"/>
    <p:sldId id="2019" r:id="rId17"/>
    <p:sldId id="2021" r:id="rId18"/>
    <p:sldId id="2022" r:id="rId19"/>
    <p:sldId id="2023" r:id="rId20"/>
    <p:sldId id="200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5718" autoAdjust="0"/>
  </p:normalViewPr>
  <p:slideViewPr>
    <p:cSldViewPr snapToGrid="0">
      <p:cViewPr varScale="1">
        <p:scale>
          <a:sx n="85" d="100"/>
          <a:sy n="85" d="100"/>
        </p:scale>
        <p:origin x="15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F2FA1-3064-46F4-AF61-9FC2D929816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94B78-2849-4222-8CB0-A8F4F9F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87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F5945B-A4EB-41D6-B83C-211726DEA6C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1252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POST, the information is in the request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94B78-2849-4222-8CB0-A8F4F9FDDC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58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Stateless and Stateful Servers</a:t>
            </a:r>
          </a:p>
          <a:p>
            <a:endParaRPr lang="en-US" dirty="0"/>
          </a:p>
          <a:p>
            <a:r>
              <a:rPr lang="en-US" dirty="0"/>
              <a:t>Stateless Servers are easier to scale.</a:t>
            </a:r>
          </a:p>
          <a:p>
            <a:r>
              <a:rPr lang="en-US" dirty="0"/>
              <a:t>In Stateful Servers, one server will need to be dedicated to storing session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94B78-2849-4222-8CB0-A8F4F9FDDC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48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5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7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7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58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8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7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0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880E09-75A1-47E2-B8D2-B5D8293C1B7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4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0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880E09-75A1-47E2-B8D2-B5D8293C1B7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86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me.com/" TargetMode="External"/><Relationship Id="rId2" Type="http://schemas.openxmlformats.org/officeDocument/2006/relationships/hyperlink" Target="http://www.acme.com/phonebook/UserDetails/1234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B527-8687-4640-9FFE-FD5559310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Information Processing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3FB99-E02A-4F6C-8B10-D860A567D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Week 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DB64-FC64-40A1-A7C5-E82A9AB90044}"/>
              </a:ext>
            </a:extLst>
          </p:cNvPr>
          <p:cNvSpPr txBox="1"/>
          <p:nvPr/>
        </p:nvSpPr>
        <p:spPr>
          <a:xfrm>
            <a:off x="8705636" y="5345039"/>
            <a:ext cx="11851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Abeeha Sattar</a:t>
            </a:r>
          </a:p>
        </p:txBody>
      </p:sp>
    </p:spTree>
    <p:extLst>
      <p:ext uri="{BB962C8B-B14F-4D97-AF65-F5344CB8AC3E}">
        <p14:creationId xmlns:p14="http://schemas.microsoft.com/office/powerpoint/2010/main" val="4155996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E73F-44D1-441E-A4B6-7F90E180D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RESTful Architectural Style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293DB3-E197-4B68-96B7-7F159E15CD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8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82975" y="2595563"/>
            <a:ext cx="5286375" cy="2524125"/>
          </a:xfrm>
        </p:spPr>
      </p:pic>
    </p:spTree>
    <p:extLst>
      <p:ext uri="{BB962C8B-B14F-4D97-AF65-F5344CB8AC3E}">
        <p14:creationId xmlns:p14="http://schemas.microsoft.com/office/powerpoint/2010/main" val="656794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7EC1-51E6-45DB-A7C9-C9598919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 of Constraints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A944C-054C-4486-9A33-2F6223B89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Client-Server:  Separation of concerns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Client-Stateless-Server: Visibility, Reliability, Scalability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Caching : improves efficiency, scalability and user perceived performance, reduces average latency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Uniform Interface: simplify overall system architecture and improved visibility of interactions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Layered System: Simplifying components, Shared caching, Improved Scalability, Load balancing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Code-On-Demand: Simplifies clients, Improves extensibility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741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7E38-2F08-4EEC-8BDB-D01BE1C6C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WADL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E3904BA-5634-4CD0-A5A6-DD9270EF6D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40D0-5687-42C8-804C-1F2ACC26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3B857-EEA3-45B9-914C-9917B8CC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Application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Grammar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Include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Resources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Resource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Resource Type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Method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Request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Response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Representation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Param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Link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Doc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82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32B7-9AF5-4E74-9082-7BBFE6E4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do we need Web APIs?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FAA58-599B-4539-BC03-121F2CD10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If your app - your business's data model - has an API, then suddenly your Web API is opened up to native apps, iPhone apps, Windows 8 apps, whatever, apps. It's Web Services.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You can use XML or JSON or something else with Your API. JSON is nice for mobile apps with slow connections</a:t>
            </a:r>
            <a:r>
              <a:rPr lang="en-US" altLang="zh-CN" sz="2400" dirty="0"/>
              <a:t>.</a:t>
            </a:r>
            <a:endParaRPr lang="en-US" alt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1051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C3BA-85E1-4798-8E65-7E9EDE4C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Web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8CCDB-DD3A-495D-BCEE-1C56FFBBE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ASP.NET Web API is a framework that makes it easy to build HTTP services that reach a broad range of clients, including browsers and mobile devices.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ASP.NET Web API is an ideal platform for building RESTful applications on the .NET Framework.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60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5856-B016-4108-A781-291BAACB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25A8D-2AD2-4FBF-97B3-BB893C5D7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63155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GET method requests a representation of the required resource. Requests using GET should only retrieve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Example: GET http://www.example.com/customers/12345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POST method is used to submit and entity to the specified resource, often causing a change in the states or side effects on the server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Example: POST http://www.example.com/customers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PUT method replaces all current representations of the target resource with the request payload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Example: PUT http://www.example.com/customers/12345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DELETE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DELETE method deletes the specified resource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Example: DELETE http://www.example.com/customers/12345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24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AE6F-97E8-4971-9C4F-15355D0D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55B737-25DF-4F91-B80E-69FC395FE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0363" y="1985963"/>
            <a:ext cx="8991600" cy="3743325"/>
          </a:xfrm>
        </p:spPr>
      </p:pic>
    </p:spTree>
    <p:extLst>
      <p:ext uri="{BB962C8B-B14F-4D97-AF65-F5344CB8AC3E}">
        <p14:creationId xmlns:p14="http://schemas.microsoft.com/office/powerpoint/2010/main" val="1085871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DDF224-3108-4277-89D8-3CCE8426E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WCF or ASP.NET Web API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CA1A2-EF58-40E8-A7BB-A69BCC5F9A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WCF…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BBBD3-E70E-48C9-83F7-05EFD3DC4D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If you are limited to </a:t>
            </a:r>
            <a:r>
              <a:rPr lang="en-US" sz="2400" dirty="0" err="1"/>
              <a:t>.Net</a:t>
            </a:r>
            <a:r>
              <a:rPr lang="en-US" sz="2400" dirty="0"/>
              <a:t> 3.5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If you are exposing SOAP based services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If you need to support multiple protocols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If you need to support WS-* transaction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If you need to achieve message level security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948B3C-A6FC-4E17-B848-B6FD6AAEF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Use ASP.NET Web API…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AA0751-6EF0-4F7C-AD89-C0902109446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If you need to reach wider and diverse cross platform clients / devices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If you need to leverage the benefits of http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58381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7082ED-A94C-4F15-B8A6-2C6B5B7E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D10AA7C-D06F-47E1-A331-0259C6B3FE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614228"/>
              </p:ext>
            </p:extLst>
          </p:nvPr>
        </p:nvGraphicFramePr>
        <p:xfrm>
          <a:off x="1097283" y="1621219"/>
          <a:ext cx="10058397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948">
                  <a:extLst>
                    <a:ext uri="{9D8B030D-6E8A-4147-A177-3AD203B41FA5}">
                      <a16:colId xmlns:a16="http://schemas.microsoft.com/office/drawing/2014/main" val="27230326"/>
                    </a:ext>
                  </a:extLst>
                </a:gridCol>
                <a:gridCol w="3883058">
                  <a:extLst>
                    <a:ext uri="{9D8B030D-6E8A-4147-A177-3AD203B41FA5}">
                      <a16:colId xmlns:a16="http://schemas.microsoft.com/office/drawing/2014/main" val="3726846615"/>
                    </a:ext>
                  </a:extLst>
                </a:gridCol>
                <a:gridCol w="4032391">
                  <a:extLst>
                    <a:ext uri="{9D8B030D-6E8A-4147-A177-3AD203B41FA5}">
                      <a16:colId xmlns:a16="http://schemas.microsoft.com/office/drawing/2014/main" val="3739323120"/>
                    </a:ext>
                  </a:extLst>
                </a:gridCol>
              </a:tblGrid>
              <a:tr h="350867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453916"/>
                  </a:ext>
                </a:extLst>
              </a:tr>
              <a:tr h="605606">
                <a:tc>
                  <a:txBody>
                    <a:bodyPr/>
                    <a:lstStyle/>
                    <a:p>
                      <a:r>
                        <a:rPr lang="en-US" dirty="0"/>
                        <a:t>Transport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HTTP/S, TCP, UDP, MSMQ, named pipes, custom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HTTP/S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634881"/>
                  </a:ext>
                </a:extLst>
              </a:tr>
              <a:tr h="350867">
                <a:tc>
                  <a:txBody>
                    <a:bodyPr/>
                    <a:lstStyle/>
                    <a:p>
                      <a:r>
                        <a:rPr lang="en-US" dirty="0"/>
                        <a:t>Protocols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51417"/>
                  </a:ext>
                </a:extLst>
              </a:tr>
              <a:tr h="350867">
                <a:tc>
                  <a:txBody>
                    <a:bodyPr/>
                    <a:lstStyle/>
                    <a:p>
                      <a:r>
                        <a:rPr lang="en-US" dirty="0"/>
                        <a:t>Content Format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SOAP+XML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media type,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48757"/>
                  </a:ext>
                </a:extLst>
              </a:tr>
              <a:tr h="350867">
                <a:tc>
                  <a:txBody>
                    <a:bodyPr/>
                    <a:lstStyle/>
                    <a:p>
                      <a:r>
                        <a:rPr lang="en-US" dirty="0"/>
                        <a:t>Types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contracts (opt 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CLR Types (opt out)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881465"/>
                  </a:ext>
                </a:extLst>
              </a:tr>
              <a:tr h="350867">
                <a:tc>
                  <a:txBody>
                    <a:bodyPr/>
                    <a:lstStyle/>
                    <a:p>
                      <a:r>
                        <a:rPr lang="en-US" dirty="0"/>
                        <a:t>Service Interface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 contracts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 patterns, HTTP methods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170079"/>
                  </a:ext>
                </a:extLst>
              </a:tr>
              <a:tr h="350867">
                <a:tc>
                  <a:txBody>
                    <a:bodyPr/>
                    <a:lstStyle/>
                    <a:p>
                      <a:r>
                        <a:rPr lang="en-US" dirty="0"/>
                        <a:t>State Management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Stateless with Per 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Stateless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76651"/>
                  </a:ext>
                </a:extLst>
              </a:tr>
              <a:tr h="350867">
                <a:tc>
                  <a:txBody>
                    <a:bodyPr/>
                    <a:lstStyle/>
                    <a:p>
                      <a:r>
                        <a:rPr lang="en-US" dirty="0"/>
                        <a:t>Caching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Handled by application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Built-in to HTTP Prefer application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90030"/>
                  </a:ext>
                </a:extLst>
              </a:tr>
              <a:tr h="350867">
                <a:tc>
                  <a:txBody>
                    <a:bodyPr/>
                    <a:lstStyle/>
                    <a:p>
                      <a:r>
                        <a:rPr lang="en-US" dirty="0"/>
                        <a:t>Hosting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IIS or self-host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IS or self-host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179620"/>
                  </a:ext>
                </a:extLst>
              </a:tr>
              <a:tr h="350867">
                <a:tc>
                  <a:txBody>
                    <a:bodyPr/>
                    <a:lstStyle/>
                    <a:p>
                      <a:r>
                        <a:rPr lang="en-US" dirty="0"/>
                        <a:t>Error Handling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Faults. behaviors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Exceptions, HTTP </a:t>
                      </a:r>
                      <a:r>
                        <a:rPr lang="fr-FR" dirty="0" err="1"/>
                        <a:t>status</a:t>
                      </a:r>
                      <a:r>
                        <a:rPr lang="fr-FR" dirty="0"/>
                        <a:t> codes </a:t>
                      </a:r>
                      <a:r>
                        <a:rPr lang="fr-FR" dirty="0" err="1"/>
                        <a:t>filters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295996"/>
                  </a:ext>
                </a:extLst>
              </a:tr>
              <a:tr h="605606">
                <a:tc>
                  <a:txBody>
                    <a:bodyPr/>
                    <a:lstStyle/>
                    <a:p>
                      <a:r>
                        <a:rPr lang="en-US" dirty="0"/>
                        <a:t>Security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Windows, Basic, Certificate WS*, Authorization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Windows. Basic, Certificate Authorization header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575125"/>
                  </a:ext>
                </a:extLst>
              </a:tr>
              <a:tr h="350867">
                <a:tc>
                  <a:txBody>
                    <a:bodyPr/>
                    <a:lstStyle/>
                    <a:p>
                      <a:r>
                        <a:rPr lang="en-US" dirty="0"/>
                        <a:t>Client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Proxy Generation, Shared Libraries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lApiExplorer</a:t>
                      </a:r>
                      <a:r>
                        <a:rPr lang="en-US" dirty="0"/>
                        <a:t> discovery, Shared Libraries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724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86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REST v/s SOAP</a:t>
            </a:r>
            <a:endParaRPr lang="en-US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110020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87F516-6312-4497-ACF3-F7C18D467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328805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0710-B58A-4318-91EC-043E7921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v/s SOAP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EAFB-DC78-4C3C-B035-3DA85F12E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 Simple web service as an example: querying a phonebook application for the details of a given user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Using Web Services and SOAP, the request would look something like this: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&lt;?xml version="1.0"?&gt;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</a:t>
            </a:r>
            <a:r>
              <a:rPr lang="en-US" dirty="0" err="1">
                <a:solidFill>
                  <a:srgbClr val="FF0000"/>
                </a:solidFill>
              </a:rPr>
              <a:t>soap:Envelope</a:t>
            </a:r>
            <a:r>
              <a:rPr lang="en-US" dirty="0"/>
              <a:t>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   </a:t>
            </a:r>
            <a:r>
              <a:rPr lang="en-US" dirty="0" err="1"/>
              <a:t>xmlns:soap</a:t>
            </a:r>
            <a:r>
              <a:rPr lang="en-US" dirty="0"/>
              <a:t>="http://www.w3.org/2001/12/soap-envelope"</a:t>
            </a:r>
            <a:br>
              <a:rPr lang="en-US" dirty="0"/>
            </a:br>
            <a:r>
              <a:rPr lang="en-US" dirty="0" err="1"/>
              <a:t>soap:encodingStyle</a:t>
            </a:r>
            <a:r>
              <a:rPr lang="en-US" dirty="0"/>
              <a:t>="http://www.w3.org/2001/12/soap-encoding"&gt;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	&lt;</a:t>
            </a:r>
            <a:r>
              <a:rPr lang="en-US" dirty="0" err="1">
                <a:solidFill>
                  <a:srgbClr val="0070C0"/>
                </a:solidFill>
              </a:rPr>
              <a:t>soap:body</a:t>
            </a:r>
            <a:r>
              <a:rPr lang="en-US" dirty="0"/>
              <a:t> pb="http://www.acme.com/phonebook"&gt;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		&lt;</a:t>
            </a:r>
            <a:r>
              <a:rPr lang="en-US" dirty="0" err="1"/>
              <a:t>pb:GetUserDetails</a:t>
            </a:r>
            <a:r>
              <a:rPr lang="en-US" dirty="0"/>
              <a:t>&gt;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			&lt;</a:t>
            </a:r>
            <a:r>
              <a:rPr lang="en-US" dirty="0" err="1"/>
              <a:t>pb:UserID</a:t>
            </a:r>
            <a:r>
              <a:rPr lang="en-US" dirty="0"/>
              <a:t>&gt;12345&lt;/</a:t>
            </a:r>
            <a:r>
              <a:rPr lang="en-US" dirty="0" err="1"/>
              <a:t>pb:UserID</a:t>
            </a:r>
            <a:r>
              <a:rPr lang="en-US" dirty="0"/>
              <a:t>&gt;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		&lt;/</a:t>
            </a:r>
            <a:r>
              <a:rPr lang="en-US" dirty="0" err="1"/>
              <a:t>pb:GetUserDetails</a:t>
            </a:r>
            <a:r>
              <a:rPr lang="en-US" dirty="0"/>
              <a:t>&gt;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	&lt;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soap:Body</a:t>
            </a:r>
            <a:r>
              <a:rPr lang="en-US" dirty="0"/>
              <a:t>&gt;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soap:Envelope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B6A3-BE12-4102-A9A7-7F5F5EA5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REST v/s SOAP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2BA36-E61B-499B-8C7B-B29E4C725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 Simple web service as an example: querying a phonebook application for the details of a given user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And with REST? The query will probably look like this: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http://www.example.com/phonebook/UserDetails/12345</a:t>
            </a:r>
            <a:endParaRPr lang="en-US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GET</a:t>
            </a:r>
            <a:r>
              <a:rPr lang="en-US" dirty="0">
                <a:solidFill>
                  <a:srgbClr val="0070C0"/>
                </a:solidFill>
              </a:rPr>
              <a:t> /phonebook/</a:t>
            </a:r>
            <a:r>
              <a:rPr lang="en-US" dirty="0" err="1">
                <a:solidFill>
                  <a:srgbClr val="0070C0"/>
                </a:solidFill>
              </a:rPr>
              <a:t>UserDetails</a:t>
            </a:r>
            <a:r>
              <a:rPr lang="en-US" dirty="0">
                <a:solidFill>
                  <a:srgbClr val="0070C0"/>
                </a:solidFill>
              </a:rPr>
              <a:t>/12345</a:t>
            </a:r>
            <a:r>
              <a:rPr lang="en-US" dirty="0"/>
              <a:t> HTTP/1.1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Host: </a:t>
            </a:r>
            <a:r>
              <a:rPr lang="en-US" dirty="0">
                <a:hlinkClick r:id="rId3"/>
              </a:rPr>
              <a:t>www.example.com</a:t>
            </a:r>
            <a:endParaRPr lang="en-US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Accept: application/xml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solidFill>
                  <a:srgbClr val="FF0000"/>
                </a:solidFill>
              </a:rPr>
              <a:t>Complex query: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600" dirty="0">
                <a:solidFill>
                  <a:schemeClr val="accent2"/>
                </a:solidFill>
              </a:rPr>
              <a:t>	http://www.example.com/phonebook/UserDetails?firstName=John&amp;lastName=Doe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59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53A9-3B79-4725-B81A-17DFA2B3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F672C-E9BF-400E-9AEB-BCA0BC4AA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Roy Fielding and his doctoral thesis, "Architectural Styles and the Design of Network-based Software Architectures."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Why is the Web so prevalent and ubiquitous?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What makes the Web scale?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How can I apply the architecture of the Web to my own applications?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set of the architectural principles given by Roy Fielding to answer these questions - </a:t>
            </a:r>
            <a:r>
              <a:rPr lang="en-US" sz="2400" dirty="0" err="1"/>
              <a:t>REpresentational</a:t>
            </a:r>
            <a:r>
              <a:rPr lang="en-US" sz="2400" dirty="0"/>
              <a:t> State Transfer (REST)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951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705A-B0DF-4B57-9E7E-ED23EB4A3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AEFEF-CAD7-481B-AC25-B680465F3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 Addressable resources </a:t>
            </a:r>
          </a:p>
          <a:p>
            <a:r>
              <a:rPr lang="en-US" dirty="0"/>
              <a:t>-Resource oriented, and each resource must be addressable via a URI </a:t>
            </a:r>
          </a:p>
          <a:p>
            <a:r>
              <a:rPr lang="en-US" dirty="0"/>
              <a:t>-The format of a URI is standardized as follows: </a:t>
            </a:r>
          </a:p>
          <a:p>
            <a:pPr lvl="1"/>
            <a:r>
              <a:rPr lang="en-US" dirty="0"/>
              <a:t>scheme: //</a:t>
            </a:r>
            <a:r>
              <a:rPr lang="en-US" dirty="0" err="1"/>
              <a:t>host:port</a:t>
            </a:r>
            <a:r>
              <a:rPr lang="en-US" dirty="0"/>
              <a:t>/</a:t>
            </a:r>
            <a:r>
              <a:rPr lang="en-US" dirty="0" err="1"/>
              <a:t>path?queryString#fragment</a:t>
            </a:r>
            <a:r>
              <a:rPr lang="en-US" dirty="0"/>
              <a:t> 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 A uniform, constrained interface </a:t>
            </a:r>
          </a:p>
          <a:p>
            <a:r>
              <a:rPr lang="en-US" dirty="0"/>
              <a:t>-Uses a small set </a:t>
            </a:r>
            <a:r>
              <a:rPr lang="en-US"/>
              <a:t>of well-defined </a:t>
            </a:r>
            <a:r>
              <a:rPr lang="en-US" dirty="0"/>
              <a:t>methods to manipulate your resources. </a:t>
            </a:r>
          </a:p>
          <a:p>
            <a:r>
              <a:rPr lang="en-US" dirty="0"/>
              <a:t>-The idea behind it is that you stick to the finite set of operations of the application protocol you're distributing your services upon.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653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8EAE-E471-4D3E-A325-73579166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REST?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E1AFF-8CF1-4B2B-B1EA-FA81E8466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75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DF64-A358-443A-AE63-76575699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REST?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D789E-2A79-4442-9950-99775017C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>
                <a:solidFill>
                  <a:schemeClr val="accent2"/>
                </a:solidFill>
              </a:rPr>
              <a:t>RE</a:t>
            </a:r>
            <a:r>
              <a:rPr lang="en-US" sz="3200" dirty="0" err="1"/>
              <a:t>presentational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2"/>
                </a:solidFill>
              </a:rPr>
              <a:t>S</a:t>
            </a:r>
            <a:r>
              <a:rPr lang="en-US" sz="3200" dirty="0"/>
              <a:t>tate </a:t>
            </a:r>
            <a:r>
              <a:rPr lang="en-US" sz="3200" dirty="0">
                <a:solidFill>
                  <a:schemeClr val="accent2"/>
                </a:solidFill>
              </a:rPr>
              <a:t>T</a:t>
            </a:r>
            <a:r>
              <a:rPr lang="en-US" sz="3200" dirty="0"/>
              <a:t>ransfer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C5426-6D24-4922-8DEA-8234D476E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730" y="2831571"/>
            <a:ext cx="59055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29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E1C57-C428-47DF-ADCF-2EE6B670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Request/Response As REST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C7E9AB0-5509-4E22-AEE0-21B6CBF4EE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69849" y="1846263"/>
            <a:ext cx="6512627" cy="4022725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07845-C371-43BD-8C92-187A1BF3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70249" y="5868988"/>
            <a:ext cx="57118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2"/>
                </a:solidFill>
                <a:latin typeface="Perpetua" panose="02020502060401020303" pitchFamily="18" charset="0"/>
              </a:rPr>
              <a:t>http://www.javapassion.com/webservices/RESTPrimer.pdf</a:t>
            </a:r>
          </a:p>
        </p:txBody>
      </p:sp>
    </p:spTree>
    <p:extLst>
      <p:ext uri="{BB962C8B-B14F-4D97-AF65-F5344CB8AC3E}">
        <p14:creationId xmlns:p14="http://schemas.microsoft.com/office/powerpoint/2010/main" val="37268789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1571</TotalTime>
  <Words>1016</Words>
  <Application>Microsoft Office PowerPoint</Application>
  <PresentationFormat>Widescreen</PresentationFormat>
  <Paragraphs>151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Perpetua</vt:lpstr>
      <vt:lpstr>Wingdings 2</vt:lpstr>
      <vt:lpstr>Retrospect</vt:lpstr>
      <vt:lpstr>Information Processing Techniques</vt:lpstr>
      <vt:lpstr>REST v/s SOAP</vt:lpstr>
      <vt:lpstr>REST v/s SOAP</vt:lpstr>
      <vt:lpstr>REST v/s SOAP</vt:lpstr>
      <vt:lpstr>Web</vt:lpstr>
      <vt:lpstr>REST Principles</vt:lpstr>
      <vt:lpstr>Why REST?</vt:lpstr>
      <vt:lpstr>What is REST?</vt:lpstr>
      <vt:lpstr>HTTP Request/Response As REST</vt:lpstr>
      <vt:lpstr>RESTful Architectural Style</vt:lpstr>
      <vt:lpstr>Set of Constraints</vt:lpstr>
      <vt:lpstr>WADL</vt:lpstr>
      <vt:lpstr>WADL</vt:lpstr>
      <vt:lpstr>Why do we need Web APIs?</vt:lpstr>
      <vt:lpstr>What is a Web API?</vt:lpstr>
      <vt:lpstr>HTTP Verbs</vt:lpstr>
      <vt:lpstr>Scalability </vt:lpstr>
      <vt:lpstr>When to use WCF or ASP.NET Web API</vt:lpstr>
      <vt:lpstr>Comparison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IPT - JSON</dc:title>
  <dc:creator>Abeeha Sattar</dc:creator>
  <cp:lastModifiedBy>abeeha.sattar13@outlook.com</cp:lastModifiedBy>
  <cp:revision>312</cp:revision>
  <dcterms:created xsi:type="dcterms:W3CDTF">2017-02-02T11:54:53Z</dcterms:created>
  <dcterms:modified xsi:type="dcterms:W3CDTF">2021-12-27T05:23:41Z</dcterms:modified>
</cp:coreProperties>
</file>