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89" r:id="rId3"/>
    <p:sldId id="259" r:id="rId4"/>
    <p:sldId id="260" r:id="rId5"/>
    <p:sldId id="261" r:id="rId6"/>
    <p:sldId id="262" r:id="rId7"/>
    <p:sldId id="264" r:id="rId8"/>
    <p:sldId id="266" r:id="rId9"/>
    <p:sldId id="268" r:id="rId10"/>
    <p:sldId id="269" r:id="rId11"/>
    <p:sldId id="270" r:id="rId12"/>
    <p:sldId id="271" r:id="rId13"/>
    <p:sldId id="272" r:id="rId14"/>
    <p:sldId id="273" r:id="rId15"/>
    <p:sldId id="274" r:id="rId16"/>
    <p:sldId id="281" r:id="rId17"/>
    <p:sldId id="282" r:id="rId18"/>
    <p:sldId id="283" r:id="rId19"/>
    <p:sldId id="284" r:id="rId20"/>
    <p:sldId id="285" r:id="rId21"/>
    <p:sldId id="286" r:id="rId22"/>
    <p:sldId id="287" r:id="rId23"/>
    <p:sldId id="288" r:id="rId24"/>
    <p:sldId id="290" r:id="rId25"/>
    <p:sldId id="291"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B9CF2-93A5-4F9D-88F3-974D14926E94}" v="1" dt="2021-05-19T08:32:20.290"/>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796"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aza Fazal" userId="7b137bd539ee2022" providerId="LiveId" clId="{5BD130E1-1344-4713-AA32-55BCB042312A}"/>
    <pc:docChg chg="delSld">
      <pc:chgData name="Murtaza Fazal" userId="7b137bd539ee2022" providerId="LiveId" clId="{5BD130E1-1344-4713-AA32-55BCB042312A}" dt="2019-04-16T05:04:45.989" v="0" actId="2696"/>
      <pc:docMkLst>
        <pc:docMk/>
      </pc:docMkLst>
      <pc:sldChg chg="del">
        <pc:chgData name="Murtaza Fazal" userId="7b137bd539ee2022" providerId="LiveId" clId="{5BD130E1-1344-4713-AA32-55BCB042312A}" dt="2019-04-16T05:04:45.989" v="0" actId="2696"/>
        <pc:sldMkLst>
          <pc:docMk/>
          <pc:sldMk cId="2582044999" sldId="258"/>
        </pc:sldMkLst>
      </pc:sldChg>
    </pc:docChg>
  </pc:docChgLst>
  <pc:docChgLst>
    <pc:chgData name="Murtaza Fazal" userId="7b137bd539ee2022" providerId="LiveId" clId="{56771AB3-1607-4AF8-8FF2-2D740BB02CA1}"/>
    <pc:docChg chg="delSld">
      <pc:chgData name="Murtaza Fazal" userId="7b137bd539ee2022" providerId="LiveId" clId="{56771AB3-1607-4AF8-8FF2-2D740BB02CA1}" dt="2019-11-20T19:15:26.041" v="1" actId="2696"/>
      <pc:docMkLst>
        <pc:docMk/>
      </pc:docMkLst>
      <pc:sldChg chg="del">
        <pc:chgData name="Murtaza Fazal" userId="7b137bd539ee2022" providerId="LiveId" clId="{56771AB3-1607-4AF8-8FF2-2D740BB02CA1}" dt="2019-11-20T19:15:14.799" v="0" actId="2696"/>
        <pc:sldMkLst>
          <pc:docMk/>
          <pc:sldMk cId="2629390547" sldId="292"/>
        </pc:sldMkLst>
      </pc:sldChg>
      <pc:sldChg chg="del">
        <pc:chgData name="Murtaza Fazal" userId="7b137bd539ee2022" providerId="LiveId" clId="{56771AB3-1607-4AF8-8FF2-2D740BB02CA1}" dt="2019-11-20T19:15:26.041" v="1" actId="2696"/>
        <pc:sldMkLst>
          <pc:docMk/>
          <pc:sldMk cId="754588737" sldId="293"/>
        </pc:sldMkLst>
      </pc:sldChg>
    </pc:docChg>
  </pc:docChgLst>
  <pc:docChgLst>
    <pc:chgData name="Murtaza Fazal" userId="7b137bd539ee2022" providerId="LiveId" clId="{6C1B9CF2-93A5-4F9D-88F3-974D14926E94}"/>
    <pc:docChg chg="modSld">
      <pc:chgData name="Murtaza Fazal" userId="7b137bd539ee2022" providerId="LiveId" clId="{6C1B9CF2-93A5-4F9D-88F3-974D14926E94}" dt="2021-05-19T08:32:07.719" v="1" actId="20577"/>
      <pc:docMkLst>
        <pc:docMk/>
      </pc:docMkLst>
      <pc:sldChg chg="modSp mod">
        <pc:chgData name="Murtaza Fazal" userId="7b137bd539ee2022" providerId="LiveId" clId="{6C1B9CF2-93A5-4F9D-88F3-974D14926E94}" dt="2021-05-19T08:32:07.719" v="1" actId="20577"/>
        <pc:sldMkLst>
          <pc:docMk/>
          <pc:sldMk cId="1897485511" sldId="256"/>
        </pc:sldMkLst>
        <pc:spChg chg="mod">
          <ac:chgData name="Murtaza Fazal" userId="7b137bd539ee2022" providerId="LiveId" clId="{6C1B9CF2-93A5-4F9D-88F3-974D14926E94}" dt="2021-05-19T08:32:07.719" v="1" actId="20577"/>
          <ac:spMkLst>
            <pc:docMk/>
            <pc:sldMk cId="1897485511"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C84CD-5AB6-46F0-8C36-800D913AAD22}"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4FD37-2B53-4B95-AACC-EF5748562D8D}" type="slidenum">
              <a:rPr lang="en-US" smtClean="0"/>
              <a:t>‹#›</a:t>
            </a:fld>
            <a:endParaRPr lang="en-US"/>
          </a:p>
        </p:txBody>
      </p:sp>
    </p:spTree>
    <p:extLst>
      <p:ext uri="{BB962C8B-B14F-4D97-AF65-F5344CB8AC3E}">
        <p14:creationId xmlns:p14="http://schemas.microsoft.com/office/powerpoint/2010/main" val="371405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 , text , bit , binary, Image</a:t>
            </a:r>
          </a:p>
          <a:p>
            <a:r>
              <a:rPr lang="en-US" dirty="0"/>
              <a:t>Varchar, </a:t>
            </a:r>
            <a:r>
              <a:rPr lang="en-US" dirty="0" err="1"/>
              <a:t>varbinary</a:t>
            </a:r>
            <a:endParaRPr lang="en-US" dirty="0"/>
          </a:p>
          <a:p>
            <a:r>
              <a:rPr lang="en-US" dirty="0" err="1"/>
              <a:t>Nchar</a:t>
            </a:r>
            <a:r>
              <a:rPr lang="en-US" dirty="0"/>
              <a:t>, </a:t>
            </a:r>
            <a:r>
              <a:rPr lang="en-US" dirty="0" err="1"/>
              <a:t>ntext</a:t>
            </a:r>
            <a:r>
              <a:rPr lang="en-US" dirty="0"/>
              <a:t>, </a:t>
            </a:r>
            <a:r>
              <a:rPr lang="en-US" dirty="0" err="1"/>
              <a:t>nvarchar</a:t>
            </a:r>
            <a:r>
              <a:rPr lang="en-US" dirty="0"/>
              <a:t>,</a:t>
            </a:r>
          </a:p>
          <a:p>
            <a:r>
              <a:rPr lang="en-US" dirty="0"/>
              <a:t>Image to be depreciated </a:t>
            </a:r>
          </a:p>
        </p:txBody>
      </p:sp>
      <p:sp>
        <p:nvSpPr>
          <p:cNvPr id="4" name="Slide Number Placeholder 3"/>
          <p:cNvSpPr>
            <a:spLocks noGrp="1"/>
          </p:cNvSpPr>
          <p:nvPr>
            <p:ph type="sldNum" sz="quarter" idx="5"/>
          </p:nvPr>
        </p:nvSpPr>
        <p:spPr/>
        <p:txBody>
          <a:bodyPr/>
          <a:lstStyle/>
          <a:p>
            <a:fld id="{EE34FD37-2B53-4B95-AACC-EF5748562D8D}" type="slidenum">
              <a:rPr lang="en-US" smtClean="0"/>
              <a:t>2</a:t>
            </a:fld>
            <a:endParaRPr lang="en-US"/>
          </a:p>
        </p:txBody>
      </p:sp>
    </p:spTree>
    <p:extLst>
      <p:ext uri="{BB962C8B-B14F-4D97-AF65-F5344CB8AC3E}">
        <p14:creationId xmlns:p14="http://schemas.microsoft.com/office/powerpoint/2010/main" val="2079646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3C3BE4-374D-46C9-98A1-16C9D021703C}"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6E21A-60FC-4B2A-A932-E4F23A275E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52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C3BE4-374D-46C9-98A1-16C9D021703C}"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6E21A-60FC-4B2A-A932-E4F23A275EBA}" type="slidenum">
              <a:rPr lang="en-US" smtClean="0"/>
              <a:t>‹#›</a:t>
            </a:fld>
            <a:endParaRPr lang="en-US"/>
          </a:p>
        </p:txBody>
      </p:sp>
    </p:spTree>
    <p:extLst>
      <p:ext uri="{BB962C8B-B14F-4D97-AF65-F5344CB8AC3E}">
        <p14:creationId xmlns:p14="http://schemas.microsoft.com/office/powerpoint/2010/main" val="319556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C3BE4-374D-46C9-98A1-16C9D021703C}"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6E21A-60FC-4B2A-A932-E4F23A275EBA}" type="slidenum">
              <a:rPr lang="en-US" smtClean="0"/>
              <a:t>‹#›</a:t>
            </a:fld>
            <a:endParaRPr lang="en-US"/>
          </a:p>
        </p:txBody>
      </p:sp>
    </p:spTree>
    <p:extLst>
      <p:ext uri="{BB962C8B-B14F-4D97-AF65-F5344CB8AC3E}">
        <p14:creationId xmlns:p14="http://schemas.microsoft.com/office/powerpoint/2010/main" val="211507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C3BE4-374D-46C9-98A1-16C9D021703C}"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6E21A-60FC-4B2A-A932-E4F23A275EBA}" type="slidenum">
              <a:rPr lang="en-US" smtClean="0"/>
              <a:t>‹#›</a:t>
            </a:fld>
            <a:endParaRPr lang="en-US"/>
          </a:p>
        </p:txBody>
      </p:sp>
    </p:spTree>
    <p:extLst>
      <p:ext uri="{BB962C8B-B14F-4D97-AF65-F5344CB8AC3E}">
        <p14:creationId xmlns:p14="http://schemas.microsoft.com/office/powerpoint/2010/main" val="93579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3C3BE4-374D-46C9-98A1-16C9D021703C}"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6E21A-60FC-4B2A-A932-E4F23A275E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34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3C3BE4-374D-46C9-98A1-16C9D021703C}"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6E21A-60FC-4B2A-A932-E4F23A275EBA}" type="slidenum">
              <a:rPr lang="en-US" smtClean="0"/>
              <a:t>‹#›</a:t>
            </a:fld>
            <a:endParaRPr lang="en-US"/>
          </a:p>
        </p:txBody>
      </p:sp>
    </p:spTree>
    <p:extLst>
      <p:ext uri="{BB962C8B-B14F-4D97-AF65-F5344CB8AC3E}">
        <p14:creationId xmlns:p14="http://schemas.microsoft.com/office/powerpoint/2010/main" val="4016548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3C3BE4-374D-46C9-98A1-16C9D021703C}"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86E21A-60FC-4B2A-A932-E4F23A275EBA}" type="slidenum">
              <a:rPr lang="en-US" smtClean="0"/>
              <a:t>‹#›</a:t>
            </a:fld>
            <a:endParaRPr lang="en-US"/>
          </a:p>
        </p:txBody>
      </p:sp>
    </p:spTree>
    <p:extLst>
      <p:ext uri="{BB962C8B-B14F-4D97-AF65-F5344CB8AC3E}">
        <p14:creationId xmlns:p14="http://schemas.microsoft.com/office/powerpoint/2010/main" val="151141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3C3BE4-374D-46C9-98A1-16C9D021703C}"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86E21A-60FC-4B2A-A932-E4F23A275EBA}" type="slidenum">
              <a:rPr lang="en-US" smtClean="0"/>
              <a:t>‹#›</a:t>
            </a:fld>
            <a:endParaRPr lang="en-US"/>
          </a:p>
        </p:txBody>
      </p:sp>
    </p:spTree>
    <p:extLst>
      <p:ext uri="{BB962C8B-B14F-4D97-AF65-F5344CB8AC3E}">
        <p14:creationId xmlns:p14="http://schemas.microsoft.com/office/powerpoint/2010/main" val="310916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3C3BE4-374D-46C9-98A1-16C9D021703C}" type="datetimeFigureOut">
              <a:rPr lang="en-US" smtClean="0"/>
              <a:t>5/19/2021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86E21A-60FC-4B2A-A932-E4F23A275EBA}" type="slidenum">
              <a:rPr lang="en-US" smtClean="0"/>
              <a:t>‹#›</a:t>
            </a:fld>
            <a:endParaRPr lang="en-US"/>
          </a:p>
        </p:txBody>
      </p:sp>
    </p:spTree>
    <p:extLst>
      <p:ext uri="{BB962C8B-B14F-4D97-AF65-F5344CB8AC3E}">
        <p14:creationId xmlns:p14="http://schemas.microsoft.com/office/powerpoint/2010/main" val="78646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3C3BE4-374D-46C9-98A1-16C9D021703C}" type="datetimeFigureOut">
              <a:rPr lang="en-US" smtClean="0"/>
              <a:t>5/19/2021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86E21A-60FC-4B2A-A932-E4F23A275EBA}" type="slidenum">
              <a:rPr lang="en-US" smtClean="0"/>
              <a:t>‹#›</a:t>
            </a:fld>
            <a:endParaRPr lang="en-US"/>
          </a:p>
        </p:txBody>
      </p:sp>
    </p:spTree>
    <p:extLst>
      <p:ext uri="{BB962C8B-B14F-4D97-AF65-F5344CB8AC3E}">
        <p14:creationId xmlns:p14="http://schemas.microsoft.com/office/powerpoint/2010/main" val="164072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3C3BE4-374D-46C9-98A1-16C9D021703C}"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6E21A-60FC-4B2A-A932-E4F23A275EBA}" type="slidenum">
              <a:rPr lang="en-US" smtClean="0"/>
              <a:t>‹#›</a:t>
            </a:fld>
            <a:endParaRPr lang="en-US"/>
          </a:p>
        </p:txBody>
      </p:sp>
    </p:spTree>
    <p:extLst>
      <p:ext uri="{BB962C8B-B14F-4D97-AF65-F5344CB8AC3E}">
        <p14:creationId xmlns:p14="http://schemas.microsoft.com/office/powerpoint/2010/main" val="268982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3C3BE4-374D-46C9-98A1-16C9D021703C}" type="datetimeFigureOut">
              <a:rPr lang="en-US" smtClean="0"/>
              <a:t>5/19/2021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86E21A-60FC-4B2A-A932-E4F23A275EB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369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sdn.microsoft.com/en-us/library/dd206979.aspx" TargetMode="External"/><Relationship Id="rId7" Type="http://schemas.openxmlformats.org/officeDocument/2006/relationships/hyperlink" Target="http://msdn.microsoft.com/en-us/library/gg509088(v=sql.110).aspx" TargetMode="External"/><Relationship Id="rId2" Type="http://schemas.openxmlformats.org/officeDocument/2006/relationships/hyperlink" Target="http://msdn.microsoft.com/en-us/library/bb933993.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gg509097(v=sql.110).aspx" TargetMode="External"/><Relationship Id="rId5" Type="http://schemas.openxmlformats.org/officeDocument/2006/relationships/hyperlink" Target="http://technet.microsoft.com/en-us/library/gg638709.aspx" TargetMode="External"/><Relationship Id="rId4" Type="http://schemas.openxmlformats.org/officeDocument/2006/relationships/hyperlink" Target="http://msdn.microsoft.com/en-us/library/cc949109.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SQL File Stream</a:t>
            </a:r>
          </a:p>
        </p:txBody>
      </p:sp>
      <p:sp>
        <p:nvSpPr>
          <p:cNvPr id="3" name="Subtitle 2"/>
          <p:cNvSpPr>
            <a:spLocks noGrp="1"/>
          </p:cNvSpPr>
          <p:nvPr>
            <p:ph type="subTitle" idx="1"/>
          </p:nvPr>
        </p:nvSpPr>
        <p:spPr/>
        <p:txBody>
          <a:bodyPr/>
          <a:lstStyle/>
          <a:p>
            <a:pPr algn="ctr"/>
            <a:r>
              <a:rPr lang="en-US"/>
              <a:t>Week 14</a:t>
            </a:r>
            <a:endParaRPr lang="en-US" dirty="0"/>
          </a:p>
          <a:p>
            <a:pPr algn="r"/>
            <a:r>
              <a:rPr lang="en-US" dirty="0"/>
              <a:t>Murtaza Munawar </a:t>
            </a:r>
            <a:r>
              <a:rPr lang="en-US" dirty="0" err="1"/>
              <a:t>fazal</a:t>
            </a:r>
            <a:endParaRPr lang="en-US" dirty="0"/>
          </a:p>
        </p:txBody>
      </p:sp>
      <p:sp>
        <p:nvSpPr>
          <p:cNvPr id="4" name="Subtitle 2"/>
          <p:cNvSpPr txBox="1">
            <a:spLocks/>
          </p:cNvSpPr>
          <p:nvPr/>
        </p:nvSpPr>
        <p:spPr>
          <a:xfrm>
            <a:off x="1097280" y="628443"/>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dirty="0"/>
              <a:t>Information processing techniques</a:t>
            </a:r>
          </a:p>
        </p:txBody>
      </p:sp>
    </p:spTree>
    <p:extLst>
      <p:ext uri="{BB962C8B-B14F-4D97-AF65-F5344CB8AC3E}">
        <p14:creationId xmlns:p14="http://schemas.microsoft.com/office/powerpoint/2010/main" val="1897485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vert="horz" lIns="91440" tIns="45720" rIns="132080" bIns="45720" rtlCol="0" anchor="b">
            <a:normAutofit/>
          </a:bodyPr>
          <a:lstStyle/>
          <a:p>
            <a:pPr>
              <a:defRPr/>
            </a:pPr>
            <a:r>
              <a:t>Filestream</a:t>
            </a:r>
          </a:p>
        </p:txBody>
      </p:sp>
      <p:sp>
        <p:nvSpPr>
          <p:cNvPr id="25603" name="Rectangle 2"/>
          <p:cNvSpPr>
            <a:spLocks noGrp="1" noChangeArrowheads="1"/>
          </p:cNvSpPr>
          <p:nvPr>
            <p:ph idx="1"/>
          </p:nvPr>
        </p:nvSpPr>
        <p:spPr>
          <a:xfrm>
            <a:off x="1097280" y="1898072"/>
            <a:ext cx="9113520" cy="4401127"/>
          </a:xfrm>
        </p:spPr>
        <p:txBody>
          <a:bodyPr vert="horz" lIns="0" tIns="45720" rIns="132080" bIns="45720" rtlCol="0">
            <a:normAutofit/>
          </a:bodyPr>
          <a:lstStyle/>
          <a:p>
            <a:pPr eaLnBrk="1" hangingPunct="1"/>
            <a:r>
              <a:rPr lang="en-US" altLang="en-US" dirty="0"/>
              <a:t>Added in SQL Server 2008</a:t>
            </a:r>
          </a:p>
          <a:p>
            <a:pPr eaLnBrk="1" hangingPunct="1"/>
            <a:r>
              <a:rPr lang="en-US" altLang="en-US" dirty="0"/>
              <a:t>Allows storage in the filesystem, but appears to be in the database.</a:t>
            </a:r>
          </a:p>
        </p:txBody>
      </p:sp>
    </p:spTree>
    <p:extLst>
      <p:ext uri="{BB962C8B-B14F-4D97-AF65-F5344CB8AC3E}">
        <p14:creationId xmlns:p14="http://schemas.microsoft.com/office/powerpoint/2010/main" val="35079402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4294967295"/>
          </p:nvPr>
        </p:nvSpPr>
        <p:spPr bwMode="auto">
          <a:xfrm>
            <a:off x="10401300" y="6399213"/>
            <a:ext cx="266700" cy="279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fld id="{83C2AF09-E083-4569-936C-33C7FF8FDB77}" type="slidenum">
              <a:rPr lang="en-US" altLang="en-US"/>
              <a:pPr eaLnBrk="1" hangingPunct="1"/>
              <a:t>11</a:t>
            </a:fld>
            <a:endParaRPr lang="en-US" altLang="en-US"/>
          </a:p>
        </p:txBody>
      </p:sp>
      <p:sp>
        <p:nvSpPr>
          <p:cNvPr id="26627" name="AutoShape 1"/>
          <p:cNvSpPr>
            <a:spLocks/>
          </p:cNvSpPr>
          <p:nvPr/>
        </p:nvSpPr>
        <p:spPr bwMode="auto">
          <a:xfrm>
            <a:off x="2413000" y="1079500"/>
            <a:ext cx="6743700" cy="5448300"/>
          </a:xfrm>
          <a:prstGeom prst="roundRect">
            <a:avLst>
              <a:gd name="adj" fmla="val 3495"/>
            </a:avLst>
          </a:prstGeom>
          <a:solidFill>
            <a:schemeClr val="accent1"/>
          </a:solidFill>
          <a:ln w="9525">
            <a:solidFill>
              <a:schemeClr val="tx1"/>
            </a:solidFill>
            <a:round/>
            <a:headEnd/>
            <a:tailEnd/>
          </a:ln>
        </p:spPr>
        <p:txBody>
          <a:bodyPr lIns="0" tIns="0" rIns="40639" bIns="0"/>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a:solidFill>
                  <a:schemeClr val="tx1"/>
                </a:solidFill>
                <a:cs typeface="Arial" panose="020B0604020202020204" pitchFamily="34" charset="0"/>
              </a:rPr>
              <a:t>SQL Server Instance</a:t>
            </a:r>
          </a:p>
        </p:txBody>
      </p:sp>
      <p:sp>
        <p:nvSpPr>
          <p:cNvPr id="26628" name="AutoShape 2"/>
          <p:cNvSpPr>
            <a:spLocks/>
          </p:cNvSpPr>
          <p:nvPr/>
        </p:nvSpPr>
        <p:spPr bwMode="auto">
          <a:xfrm>
            <a:off x="3467100" y="1739900"/>
            <a:ext cx="5638800" cy="4546600"/>
          </a:xfrm>
          <a:prstGeom prst="roundRect">
            <a:avLst>
              <a:gd name="adj" fmla="val 4190"/>
            </a:avLst>
          </a:prstGeom>
          <a:solidFill>
            <a:srgbClr val="7873BD"/>
          </a:solidFill>
          <a:ln w="9525">
            <a:solidFill>
              <a:schemeClr val="tx1"/>
            </a:solidFill>
            <a:round/>
            <a:headEnd/>
            <a:tailEnd/>
          </a:ln>
        </p:spPr>
        <p:txBody>
          <a:bodyPr lIns="0" tIns="0" rIns="40639" bIns="0"/>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a:solidFill>
                  <a:schemeClr val="tx1"/>
                </a:solidFill>
                <a:cs typeface="Arial" panose="020B0604020202020204" pitchFamily="34" charset="0"/>
              </a:rPr>
              <a:t>Filegroup_1</a:t>
            </a:r>
          </a:p>
        </p:txBody>
      </p:sp>
      <p:sp>
        <p:nvSpPr>
          <p:cNvPr id="26629" name="AutoShape 3"/>
          <p:cNvSpPr>
            <a:spLocks/>
          </p:cNvSpPr>
          <p:nvPr/>
        </p:nvSpPr>
        <p:spPr bwMode="auto">
          <a:xfrm>
            <a:off x="4267200" y="2273300"/>
            <a:ext cx="4648200" cy="609600"/>
          </a:xfrm>
          <a:prstGeom prst="roundRect">
            <a:avLst>
              <a:gd name="adj" fmla="val 31250"/>
            </a:avLst>
          </a:prstGeom>
          <a:solidFill>
            <a:srgbClr val="BD7A9E"/>
          </a:solidFill>
          <a:ln w="9525">
            <a:solidFill>
              <a:schemeClr val="tx1"/>
            </a:solidFill>
            <a:round/>
            <a:headEnd/>
            <a:tailEnd/>
          </a:ln>
        </p:spPr>
        <p:txBody>
          <a:bodyPr lIns="0" tIns="0" rIns="40639" bIns="0" anchor="ctr"/>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sz="1400">
                <a:solidFill>
                  <a:schemeClr val="tx1"/>
                </a:solidFill>
                <a:cs typeface="Arial" panose="020B0604020202020204" pitchFamily="34" charset="0"/>
              </a:rPr>
              <a:t>File 1 - c:\Program Files\...\Data\MyDB.mdf</a:t>
            </a:r>
          </a:p>
        </p:txBody>
      </p:sp>
      <p:sp>
        <p:nvSpPr>
          <p:cNvPr id="26630" name="AutoShape 4"/>
          <p:cNvSpPr>
            <a:spLocks/>
          </p:cNvSpPr>
          <p:nvPr/>
        </p:nvSpPr>
        <p:spPr bwMode="auto">
          <a:xfrm>
            <a:off x="4267200" y="3022600"/>
            <a:ext cx="4648200" cy="609600"/>
          </a:xfrm>
          <a:prstGeom prst="roundRect">
            <a:avLst>
              <a:gd name="adj" fmla="val 31250"/>
            </a:avLst>
          </a:prstGeom>
          <a:solidFill>
            <a:srgbClr val="BD7C97"/>
          </a:solidFill>
          <a:ln w="9525">
            <a:solidFill>
              <a:schemeClr val="tx1"/>
            </a:solidFill>
            <a:round/>
            <a:headEnd/>
            <a:tailEnd/>
          </a:ln>
        </p:spPr>
        <p:txBody>
          <a:bodyPr lIns="0" tIns="0" rIns="40639" bIns="0" anchor="ctr"/>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sz="1400">
                <a:solidFill>
                  <a:schemeClr val="tx1"/>
                </a:solidFill>
                <a:cs typeface="Arial" panose="020B0604020202020204" pitchFamily="34" charset="0"/>
              </a:rPr>
              <a:t>File 2 - c:\Program Files\...\Data\MyDB2.ndf</a:t>
            </a:r>
          </a:p>
        </p:txBody>
      </p:sp>
      <p:sp>
        <p:nvSpPr>
          <p:cNvPr id="26631" name="AutoShape 5"/>
          <p:cNvSpPr>
            <a:spLocks/>
          </p:cNvSpPr>
          <p:nvPr/>
        </p:nvSpPr>
        <p:spPr bwMode="auto">
          <a:xfrm>
            <a:off x="4267200" y="3771900"/>
            <a:ext cx="4648200" cy="2324100"/>
          </a:xfrm>
          <a:prstGeom prst="roundRect">
            <a:avLst>
              <a:gd name="adj" fmla="val 8194"/>
            </a:avLst>
          </a:prstGeom>
          <a:solidFill>
            <a:srgbClr val="BD7C97"/>
          </a:solidFill>
          <a:ln w="9525">
            <a:solidFill>
              <a:schemeClr val="tx1"/>
            </a:solidFill>
            <a:round/>
            <a:headEnd/>
            <a:tailEnd/>
          </a:ln>
        </p:spPr>
        <p:txBody>
          <a:bodyPr lIns="0" tIns="0" rIns="40639" bIns="0"/>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sz="1400">
                <a:solidFill>
                  <a:schemeClr val="tx1"/>
                </a:solidFill>
                <a:cs typeface="Arial" panose="020B0604020202020204" pitchFamily="34" charset="0"/>
              </a:rPr>
              <a:t>File 3 - c:\Program Files\...\Data\MyDB3.ndf</a:t>
            </a:r>
          </a:p>
        </p:txBody>
      </p:sp>
      <p:sp>
        <p:nvSpPr>
          <p:cNvPr id="26632" name="AutoShape 6"/>
          <p:cNvSpPr>
            <a:spLocks/>
          </p:cNvSpPr>
          <p:nvPr/>
        </p:nvSpPr>
        <p:spPr bwMode="auto">
          <a:xfrm>
            <a:off x="5156200" y="4305300"/>
            <a:ext cx="3517900" cy="1498600"/>
          </a:xfrm>
          <a:prstGeom prst="roundRect">
            <a:avLst>
              <a:gd name="adj" fmla="val 12708"/>
            </a:avLst>
          </a:prstGeom>
          <a:solidFill>
            <a:srgbClr val="AABD6F"/>
          </a:solidFill>
          <a:ln w="9525">
            <a:solidFill>
              <a:schemeClr val="tx1"/>
            </a:solidFill>
            <a:round/>
            <a:headEnd/>
            <a:tailEnd/>
          </a:ln>
        </p:spPr>
        <p:txBody>
          <a:bodyPr lIns="0" tIns="0" rIns="40639" bIns="0"/>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a:solidFill>
                  <a:schemeClr val="tx1"/>
                </a:solidFill>
                <a:latin typeface="Courier New" panose="02070309020205020404" pitchFamily="49" charset="0"/>
                <a:cs typeface="Courier New" panose="02070309020205020404" pitchFamily="49" charset="0"/>
                <a:sym typeface="Courier New" panose="02070309020205020404" pitchFamily="49" charset="0"/>
              </a:rPr>
              <a:t>Table: MyMP3s</a:t>
            </a:r>
          </a:p>
          <a:p>
            <a:pPr eaLnBrk="1" hangingPunct="1"/>
            <a:r>
              <a:rPr lang="en-US" altLang="en-US">
                <a:solidFill>
                  <a:schemeClr val="tx1"/>
                </a:solidFill>
                <a:latin typeface="Courier New" panose="02070309020205020404" pitchFamily="49" charset="0"/>
                <a:cs typeface="Courier New" panose="02070309020205020404" pitchFamily="49" charset="0"/>
                <a:sym typeface="Courier New" panose="02070309020205020404" pitchFamily="49" charset="0"/>
              </a:rPr>
              <a:t>-----------------</a:t>
            </a:r>
          </a:p>
          <a:p>
            <a:pPr eaLnBrk="1" hangingPunct="1"/>
            <a:r>
              <a:rPr lang="en-US" altLang="en-US">
                <a:solidFill>
                  <a:schemeClr val="tx1"/>
                </a:solidFill>
                <a:latin typeface="Courier New" panose="02070309020205020404" pitchFamily="49" charset="0"/>
                <a:cs typeface="Courier New" panose="02070309020205020404" pitchFamily="49" charset="0"/>
                <a:sym typeface="Courier New" panose="02070309020205020404" pitchFamily="49" charset="0"/>
              </a:rPr>
              <a:t>Name varchar(200)</a:t>
            </a:r>
          </a:p>
          <a:p>
            <a:pPr eaLnBrk="1" hangingPunct="1"/>
            <a:r>
              <a:rPr lang="en-US" altLang="en-US">
                <a:solidFill>
                  <a:schemeClr val="tx1"/>
                </a:solidFill>
                <a:latin typeface="Courier New" panose="02070309020205020404" pitchFamily="49" charset="0"/>
                <a:cs typeface="Courier New" panose="02070309020205020404" pitchFamily="49" charset="0"/>
                <a:sym typeface="Courier New" panose="02070309020205020404" pitchFamily="49" charset="0"/>
              </a:rPr>
              <a:t>MP3 varbinary(max)</a:t>
            </a:r>
          </a:p>
        </p:txBody>
      </p:sp>
    </p:spTree>
    <p:extLst>
      <p:ext uri="{BB962C8B-B14F-4D97-AF65-F5344CB8AC3E}">
        <p14:creationId xmlns:p14="http://schemas.microsoft.com/office/powerpoint/2010/main" val="43023571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4294967295"/>
          </p:nvPr>
        </p:nvSpPr>
        <p:spPr bwMode="auto">
          <a:xfrm>
            <a:off x="10401300" y="6399213"/>
            <a:ext cx="266700" cy="279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fld id="{10AC0EF7-BEC2-4465-A65B-C87D779A9429}" type="slidenum">
              <a:rPr lang="en-US" altLang="en-US"/>
              <a:pPr eaLnBrk="1" hangingPunct="1"/>
              <a:t>12</a:t>
            </a:fld>
            <a:endParaRPr lang="en-US" altLang="en-US"/>
          </a:p>
        </p:txBody>
      </p:sp>
      <p:sp>
        <p:nvSpPr>
          <p:cNvPr id="27651" name="AutoShape 1"/>
          <p:cNvSpPr>
            <a:spLocks/>
          </p:cNvSpPr>
          <p:nvPr/>
        </p:nvSpPr>
        <p:spPr bwMode="auto">
          <a:xfrm>
            <a:off x="2019300" y="444500"/>
            <a:ext cx="7734300" cy="4203700"/>
          </a:xfrm>
          <a:prstGeom prst="roundRect">
            <a:avLst>
              <a:gd name="adj" fmla="val 4370"/>
            </a:avLst>
          </a:prstGeom>
          <a:solidFill>
            <a:schemeClr val="accent1"/>
          </a:solidFill>
          <a:ln w="9525">
            <a:solidFill>
              <a:schemeClr val="tx1"/>
            </a:solidFill>
            <a:round/>
            <a:headEnd/>
            <a:tailEnd/>
          </a:ln>
        </p:spPr>
        <p:txBody>
          <a:bodyPr lIns="0" tIns="0" rIns="40639" bIns="0"/>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a:solidFill>
                  <a:schemeClr val="tx1"/>
                </a:solidFill>
                <a:cs typeface="Arial" panose="020B0604020202020204" pitchFamily="34" charset="0"/>
              </a:rPr>
              <a:t>SQL Server Instance</a:t>
            </a:r>
          </a:p>
        </p:txBody>
      </p:sp>
      <p:sp>
        <p:nvSpPr>
          <p:cNvPr id="27652" name="AutoShape 2"/>
          <p:cNvSpPr>
            <a:spLocks/>
          </p:cNvSpPr>
          <p:nvPr/>
        </p:nvSpPr>
        <p:spPr bwMode="auto">
          <a:xfrm>
            <a:off x="2438400" y="889000"/>
            <a:ext cx="7124700" cy="2260600"/>
          </a:xfrm>
          <a:prstGeom prst="roundRect">
            <a:avLst>
              <a:gd name="adj" fmla="val 8426"/>
            </a:avLst>
          </a:prstGeom>
          <a:solidFill>
            <a:srgbClr val="7873BD"/>
          </a:solidFill>
          <a:ln w="9525">
            <a:solidFill>
              <a:schemeClr val="tx1"/>
            </a:solidFill>
            <a:round/>
            <a:headEnd/>
            <a:tailEnd/>
          </a:ln>
        </p:spPr>
        <p:txBody>
          <a:bodyPr lIns="0" tIns="0" rIns="40639" bIns="0"/>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a:solidFill>
                  <a:schemeClr val="tx1"/>
                </a:solidFill>
                <a:cs typeface="Arial" panose="020B0604020202020204" pitchFamily="34" charset="0"/>
              </a:rPr>
              <a:t>Filegroup_1</a:t>
            </a:r>
          </a:p>
        </p:txBody>
      </p:sp>
      <p:sp>
        <p:nvSpPr>
          <p:cNvPr id="27653" name="AutoShape 3"/>
          <p:cNvSpPr>
            <a:spLocks/>
          </p:cNvSpPr>
          <p:nvPr/>
        </p:nvSpPr>
        <p:spPr bwMode="auto">
          <a:xfrm>
            <a:off x="4051300" y="939800"/>
            <a:ext cx="4406900" cy="279400"/>
          </a:xfrm>
          <a:prstGeom prst="roundRect">
            <a:avLst>
              <a:gd name="adj" fmla="val 50000"/>
            </a:avLst>
          </a:prstGeom>
          <a:solidFill>
            <a:srgbClr val="BD7A9E"/>
          </a:solidFill>
          <a:ln w="9525">
            <a:solidFill>
              <a:schemeClr val="tx1"/>
            </a:solidFill>
            <a:round/>
            <a:headEnd/>
            <a:tailEnd/>
          </a:ln>
        </p:spPr>
        <p:txBody>
          <a:bodyPr lIns="0" tIns="0" rIns="40639" bIns="0" anchor="ctr"/>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sz="1400">
                <a:solidFill>
                  <a:schemeClr val="tx1"/>
                </a:solidFill>
                <a:cs typeface="Arial" panose="020B0604020202020204" pitchFamily="34" charset="0"/>
              </a:rPr>
              <a:t>File 1 - c:\Program Files\...\Data\MyDB.mdf</a:t>
            </a:r>
          </a:p>
        </p:txBody>
      </p:sp>
      <p:sp>
        <p:nvSpPr>
          <p:cNvPr id="27654" name="AutoShape 4"/>
          <p:cNvSpPr>
            <a:spLocks/>
          </p:cNvSpPr>
          <p:nvPr/>
        </p:nvSpPr>
        <p:spPr bwMode="auto">
          <a:xfrm>
            <a:off x="4064000" y="1282700"/>
            <a:ext cx="4394200" cy="317500"/>
          </a:xfrm>
          <a:prstGeom prst="roundRect">
            <a:avLst>
              <a:gd name="adj" fmla="val 50000"/>
            </a:avLst>
          </a:prstGeom>
          <a:solidFill>
            <a:srgbClr val="BD7C97"/>
          </a:solidFill>
          <a:ln w="9525">
            <a:solidFill>
              <a:schemeClr val="tx1"/>
            </a:solidFill>
            <a:round/>
            <a:headEnd/>
            <a:tailEnd/>
          </a:ln>
        </p:spPr>
        <p:txBody>
          <a:bodyPr lIns="0" tIns="0" rIns="40639" bIns="0" anchor="ctr"/>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sz="1400">
                <a:solidFill>
                  <a:schemeClr val="tx1"/>
                </a:solidFill>
                <a:cs typeface="Arial" panose="020B0604020202020204" pitchFamily="34" charset="0"/>
              </a:rPr>
              <a:t>File 2 - c:\Program Files\...\Data\MyDB2.ndf</a:t>
            </a:r>
          </a:p>
        </p:txBody>
      </p:sp>
      <p:sp>
        <p:nvSpPr>
          <p:cNvPr id="27655" name="AutoShape 5"/>
          <p:cNvSpPr>
            <a:spLocks/>
          </p:cNvSpPr>
          <p:nvPr/>
        </p:nvSpPr>
        <p:spPr bwMode="auto">
          <a:xfrm>
            <a:off x="2806700" y="1778000"/>
            <a:ext cx="6591300" cy="1282700"/>
          </a:xfrm>
          <a:prstGeom prst="roundRect">
            <a:avLst>
              <a:gd name="adj" fmla="val 14847"/>
            </a:avLst>
          </a:prstGeom>
          <a:solidFill>
            <a:srgbClr val="BD7C97"/>
          </a:solidFill>
          <a:ln w="9525">
            <a:solidFill>
              <a:schemeClr val="tx1"/>
            </a:solidFill>
            <a:round/>
            <a:headEnd/>
            <a:tailEnd/>
          </a:ln>
        </p:spPr>
        <p:txBody>
          <a:bodyPr lIns="0" tIns="0" rIns="40639" bIns="0"/>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sz="1400">
                <a:solidFill>
                  <a:schemeClr val="tx1"/>
                </a:solidFill>
                <a:cs typeface="Arial" panose="020B0604020202020204" pitchFamily="34" charset="0"/>
              </a:rPr>
              <a:t>File 3 - c:\Program Files\...\Data\MyDB3.ndf</a:t>
            </a:r>
          </a:p>
        </p:txBody>
      </p:sp>
      <p:sp>
        <p:nvSpPr>
          <p:cNvPr id="27656" name="AutoShape 6"/>
          <p:cNvSpPr>
            <a:spLocks/>
          </p:cNvSpPr>
          <p:nvPr/>
        </p:nvSpPr>
        <p:spPr bwMode="auto">
          <a:xfrm>
            <a:off x="5041900" y="2120900"/>
            <a:ext cx="3517900" cy="876300"/>
          </a:xfrm>
          <a:prstGeom prst="roundRect">
            <a:avLst>
              <a:gd name="adj" fmla="val 21736"/>
            </a:avLst>
          </a:prstGeom>
          <a:solidFill>
            <a:srgbClr val="AABD6F"/>
          </a:solidFill>
          <a:ln w="9525">
            <a:solidFill>
              <a:schemeClr val="tx1"/>
            </a:solidFill>
            <a:round/>
            <a:headEnd/>
            <a:tailEnd/>
          </a:ln>
        </p:spPr>
        <p:txBody>
          <a:bodyPr lIns="0" tIns="0" rIns="40639" bIns="0"/>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sz="1200">
                <a:solidFill>
                  <a:schemeClr val="tx1"/>
                </a:solidFill>
                <a:latin typeface="Courier New" panose="02070309020205020404" pitchFamily="49" charset="0"/>
                <a:cs typeface="Courier New" panose="02070309020205020404" pitchFamily="49" charset="0"/>
                <a:sym typeface="Courier New" panose="02070309020205020404" pitchFamily="49" charset="0"/>
              </a:rPr>
              <a:t>Table: MyMP3s</a:t>
            </a:r>
          </a:p>
          <a:p>
            <a:pPr eaLnBrk="1" hangingPunct="1"/>
            <a:r>
              <a:rPr lang="en-US" altLang="en-US" sz="1200">
                <a:solidFill>
                  <a:schemeClr val="tx1"/>
                </a:solidFill>
                <a:latin typeface="Courier New" panose="02070309020205020404" pitchFamily="49" charset="0"/>
                <a:cs typeface="Courier New" panose="02070309020205020404" pitchFamily="49" charset="0"/>
                <a:sym typeface="Courier New" panose="02070309020205020404" pitchFamily="49" charset="0"/>
              </a:rPr>
              <a:t>-----------------</a:t>
            </a:r>
          </a:p>
          <a:p>
            <a:pPr eaLnBrk="1" hangingPunct="1"/>
            <a:r>
              <a:rPr lang="en-US" altLang="en-US" sz="1200">
                <a:solidFill>
                  <a:schemeClr val="tx1"/>
                </a:solidFill>
                <a:latin typeface="Courier New" panose="02070309020205020404" pitchFamily="49" charset="0"/>
                <a:cs typeface="Courier New" panose="02070309020205020404" pitchFamily="49" charset="0"/>
                <a:sym typeface="Courier New" panose="02070309020205020404" pitchFamily="49" charset="0"/>
              </a:rPr>
              <a:t>Name varchar(200)</a:t>
            </a:r>
          </a:p>
          <a:p>
            <a:pPr eaLnBrk="1" hangingPunct="1"/>
            <a:r>
              <a:rPr lang="en-US" altLang="en-US" sz="1200">
                <a:solidFill>
                  <a:schemeClr val="tx1"/>
                </a:solidFill>
                <a:latin typeface="Courier New" panose="02070309020205020404" pitchFamily="49" charset="0"/>
                <a:cs typeface="Courier New" panose="02070309020205020404" pitchFamily="49" charset="0"/>
                <a:sym typeface="Courier New" panose="02070309020205020404" pitchFamily="49" charset="0"/>
              </a:rPr>
              <a:t>MyMP3 VARBINARY(MAX) FILESTREAM</a:t>
            </a:r>
          </a:p>
        </p:txBody>
      </p:sp>
      <p:sp>
        <p:nvSpPr>
          <p:cNvPr id="27657" name="AutoShape 7"/>
          <p:cNvSpPr>
            <a:spLocks/>
          </p:cNvSpPr>
          <p:nvPr/>
        </p:nvSpPr>
        <p:spPr bwMode="auto">
          <a:xfrm>
            <a:off x="2438400" y="3276600"/>
            <a:ext cx="7124700" cy="1206500"/>
          </a:xfrm>
          <a:prstGeom prst="roundRect">
            <a:avLst>
              <a:gd name="adj" fmla="val 15787"/>
            </a:avLst>
          </a:prstGeom>
          <a:solidFill>
            <a:srgbClr val="7873BD"/>
          </a:solidFill>
          <a:ln w="9525">
            <a:solidFill>
              <a:schemeClr val="tx1"/>
            </a:solidFill>
            <a:round/>
            <a:headEnd/>
            <a:tailEnd/>
          </a:ln>
        </p:spPr>
        <p:txBody>
          <a:bodyPr lIns="0" tIns="0" rIns="40639" bIns="0"/>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a:solidFill>
                  <a:schemeClr val="tx1"/>
                </a:solidFill>
                <a:cs typeface="Arial" panose="020B0604020202020204" pitchFamily="34" charset="0"/>
              </a:rPr>
              <a:t>Filegroup_2 - Filestream</a:t>
            </a:r>
          </a:p>
        </p:txBody>
      </p:sp>
      <p:sp>
        <p:nvSpPr>
          <p:cNvPr id="27658" name="AutoShape 8"/>
          <p:cNvSpPr>
            <a:spLocks/>
          </p:cNvSpPr>
          <p:nvPr/>
        </p:nvSpPr>
        <p:spPr bwMode="auto">
          <a:xfrm>
            <a:off x="2667000" y="3733800"/>
            <a:ext cx="6591300" cy="508000"/>
          </a:xfrm>
          <a:prstGeom prst="roundRect">
            <a:avLst>
              <a:gd name="adj" fmla="val 37500"/>
            </a:avLst>
          </a:prstGeom>
          <a:solidFill>
            <a:srgbClr val="BD7C97"/>
          </a:solidFill>
          <a:ln w="9525">
            <a:solidFill>
              <a:schemeClr val="tx1"/>
            </a:solidFill>
            <a:round/>
            <a:headEnd/>
            <a:tailEnd/>
          </a:ln>
        </p:spPr>
        <p:txBody>
          <a:bodyPr lIns="0" tIns="0" rIns="40639" bIns="0"/>
          <a:lstStyle>
            <a:lvl1pPr marL="39688"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r>
              <a:rPr lang="en-US" altLang="en-US" sz="1400">
                <a:solidFill>
                  <a:schemeClr val="tx1"/>
                </a:solidFill>
                <a:cs typeface="Arial" panose="020B0604020202020204" pitchFamily="34" charset="0"/>
              </a:rPr>
              <a:t>File 1 - c:\Program Files\...\Data\FileStreamData</a:t>
            </a:r>
          </a:p>
        </p:txBody>
      </p:sp>
      <p:sp>
        <p:nvSpPr>
          <p:cNvPr id="27659" name="Line 9"/>
          <p:cNvSpPr>
            <a:spLocks noChangeShapeType="1"/>
          </p:cNvSpPr>
          <p:nvPr/>
        </p:nvSpPr>
        <p:spPr bwMode="auto">
          <a:xfrm rot="10800000">
            <a:off x="7204076" y="2981326"/>
            <a:ext cx="34925" cy="904875"/>
          </a:xfrm>
          <a:prstGeom prst="line">
            <a:avLst/>
          </a:prstGeom>
          <a:noFill/>
          <a:ln w="76200">
            <a:solidFill>
              <a:schemeClr val="bg1"/>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660" name="Line 10"/>
          <p:cNvSpPr>
            <a:spLocks noChangeShapeType="1"/>
          </p:cNvSpPr>
          <p:nvPr/>
        </p:nvSpPr>
        <p:spPr bwMode="auto">
          <a:xfrm rot="10800000">
            <a:off x="7620000" y="3962400"/>
            <a:ext cx="0" cy="838200"/>
          </a:xfrm>
          <a:prstGeom prst="line">
            <a:avLst/>
          </a:prstGeom>
          <a:noFill/>
          <a:ln w="76200">
            <a:solidFill>
              <a:schemeClr val="bg2"/>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27661" name="Picture 12" descr="filestrea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800601"/>
            <a:ext cx="30480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10051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vert="horz" lIns="91440" tIns="45720" rIns="132080" bIns="45720" rtlCol="0" anchor="b">
            <a:normAutofit/>
          </a:bodyPr>
          <a:lstStyle/>
          <a:p>
            <a:pPr>
              <a:defRPr/>
            </a:pPr>
            <a:r>
              <a:t>Filestream</a:t>
            </a:r>
          </a:p>
        </p:txBody>
      </p:sp>
      <p:graphicFrame>
        <p:nvGraphicFramePr>
          <p:cNvPr id="16386" name="Group 2"/>
          <p:cNvGraphicFramePr>
            <a:graphicFrameLocks noGrp="1"/>
          </p:cNvGraphicFramePr>
          <p:nvPr>
            <p:extLst>
              <p:ext uri="{D42A27DB-BD31-4B8C-83A1-F6EECF244321}">
                <p14:modId xmlns:p14="http://schemas.microsoft.com/office/powerpoint/2010/main" val="3789599986"/>
              </p:ext>
            </p:extLst>
          </p:nvPr>
        </p:nvGraphicFramePr>
        <p:xfrm>
          <a:off x="1870364" y="1737360"/>
          <a:ext cx="7618614" cy="4604563"/>
        </p:xfrm>
        <a:graphic>
          <a:graphicData uri="http://schemas.openxmlformats.org/drawingml/2006/table">
            <a:tbl>
              <a:tblPr>
                <a:tableStyleId>{616DA210-FB5B-4158-B5E0-FEB733F419BA}</a:tableStyleId>
              </a:tblPr>
              <a:tblGrid>
                <a:gridCol w="2539538">
                  <a:extLst>
                    <a:ext uri="{9D8B030D-6E8A-4147-A177-3AD203B41FA5}">
                      <a16:colId xmlns:a16="http://schemas.microsoft.com/office/drawing/2014/main" val="20000"/>
                    </a:ext>
                  </a:extLst>
                </a:gridCol>
                <a:gridCol w="2539538">
                  <a:extLst>
                    <a:ext uri="{9D8B030D-6E8A-4147-A177-3AD203B41FA5}">
                      <a16:colId xmlns:a16="http://schemas.microsoft.com/office/drawing/2014/main" val="20001"/>
                    </a:ext>
                  </a:extLst>
                </a:gridCol>
                <a:gridCol w="2539538">
                  <a:extLst>
                    <a:ext uri="{9D8B030D-6E8A-4147-A177-3AD203B41FA5}">
                      <a16:colId xmlns:a16="http://schemas.microsoft.com/office/drawing/2014/main" val="20002"/>
                    </a:ext>
                  </a:extLst>
                </a:gridCol>
              </a:tblGrid>
              <a:tr h="0">
                <a:tc rowSpan="2">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Bold" charset="0"/>
                        </a:rPr>
                        <a:t>Comparison point</a:t>
                      </a: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gridSpan="2">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Bold" charset="0"/>
                        </a:rPr>
                        <a:t>Storage solution</a:t>
                      </a: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hMerge="1">
                  <a:txBody>
                    <a:bodyPr/>
                    <a:lstStyle/>
                    <a:p>
                      <a:endParaRPr lang="en-US"/>
                    </a:p>
                  </a:txBody>
                  <a:tcPr/>
                </a:tc>
                <a:extLst>
                  <a:ext uri="{0D108BD9-81ED-4DB2-BD59-A6C34878D82A}">
                    <a16:rowId xmlns:a16="http://schemas.microsoft.com/office/drawing/2014/main" val="10000"/>
                  </a:ext>
                </a:extLst>
              </a:tr>
              <a:tr h="281931">
                <a:tc vMerge="1">
                  <a:txBody>
                    <a:bodyPr/>
                    <a:lstStyle/>
                    <a:p>
                      <a:endParaRPr lang="en-US"/>
                    </a:p>
                  </a:txBody>
                  <a:tcPr/>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Bold" charset="0"/>
                        </a:rPr>
                        <a:t>File server / file system</a:t>
                      </a: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Bold" charset="0"/>
                        </a:rPr>
                        <a:t>SQL Server (using </a:t>
                      </a:r>
                      <a:r>
                        <a:rPr kumimoji="0" lang="en-US" sz="1400" u="none" strike="noStrike" cap="none" normalizeH="0" baseline="0" dirty="0" err="1">
                          <a:ln>
                            <a:noFill/>
                          </a:ln>
                          <a:effectLst/>
                          <a:latin typeface="Arial" panose="020B0604020202020204" pitchFamily="34" charset="0"/>
                          <a:cs typeface="Arial" panose="020B0604020202020204" pitchFamily="34" charset="0"/>
                          <a:sym typeface="Times New Roman Bold" charset="0"/>
                        </a:rPr>
                        <a:t>varbinary</a:t>
                      </a: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Bold" charset="0"/>
                        </a:rPr>
                        <a:t>(max))</a:t>
                      </a: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1"/>
                  </a:ext>
                </a:extLst>
              </a:tr>
              <a:tr h="314906">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Bold" charset="0"/>
                        </a:rPr>
                        <a:t>Maximum BLOB size</a:t>
                      </a: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NTFS volume size</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2 GB – 1 bytes</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2"/>
                  </a:ext>
                </a:extLst>
              </a:tr>
              <a:tr h="363967">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Bold" charset="0"/>
                        </a:rPr>
                        <a:t>Streaming performance of large BLOBs</a:t>
                      </a: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Excellent</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Poor</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3"/>
                  </a:ext>
                </a:extLst>
              </a:tr>
              <a:tr h="263236">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Bold" charset="0"/>
                        </a:rPr>
                        <a:t>Security</a:t>
                      </a: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Manual ACLs</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Integrated</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4"/>
                  </a:ext>
                </a:extLst>
              </a:tr>
              <a:tr h="183218">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Bold" charset="0"/>
                        </a:rPr>
                        <a:t>Cost per GB</a:t>
                      </a: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Low</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High</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5"/>
                  </a:ext>
                </a:extLst>
              </a:tr>
              <a:tr h="313221">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Bold" charset="0"/>
                        </a:rPr>
                        <a:t>Manageability</a:t>
                      </a: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Difficult</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Integrated</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6"/>
                  </a:ext>
                </a:extLst>
              </a:tr>
              <a:tr h="584344">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Bold" charset="0"/>
                        </a:rPr>
                        <a:t>Integration with structured data</a:t>
                      </a: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Difficult</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Data-level consistency</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7"/>
                  </a:ext>
                </a:extLst>
              </a:tr>
              <a:tr h="582660">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Bold" charset="0"/>
                        </a:rPr>
                        <a:t>Application development and deployment</a:t>
                      </a: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More complex</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More simple</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8"/>
                  </a:ext>
                </a:extLst>
              </a:tr>
              <a:tr h="584344">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Bold" charset="0"/>
                        </a:rPr>
                        <a:t>Recovery from data fragmentation</a:t>
                      </a: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Excellent</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Poor</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9"/>
                  </a:ext>
                </a:extLst>
              </a:tr>
              <a:tr h="447940">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Bold" charset="0"/>
                        </a:rPr>
                        <a:t>Performance of frequent small updates</a:t>
                      </a: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 </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a:ln>
                            <a:noFill/>
                          </a:ln>
                          <a:effectLst/>
                          <a:latin typeface="Arial" panose="020B0604020202020204" pitchFamily="34" charset="0"/>
                          <a:cs typeface="Arial" panose="020B0604020202020204" pitchFamily="34" charset="0"/>
                          <a:sym typeface="Times New Roman" charset="0"/>
                        </a:rPr>
                        <a:t>Excellent</a:t>
                      </a:r>
                      <a:endParaRPr kumimoji="0" lang="en-US" sz="14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400" u="none" strike="noStrike" cap="none" normalizeH="0" baseline="0" dirty="0">
                          <a:ln>
                            <a:noFill/>
                          </a:ln>
                          <a:effectLst/>
                          <a:latin typeface="Arial" panose="020B0604020202020204" pitchFamily="34" charset="0"/>
                          <a:cs typeface="Arial" panose="020B0604020202020204" pitchFamily="34" charset="0"/>
                          <a:sym typeface="Times New Roman" charset="0"/>
                        </a:rPr>
                        <a:t>Moderate</a:t>
                      </a:r>
                      <a:endParaRPr kumimoji="0" lang="en-US" sz="14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632512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097280" y="286603"/>
            <a:ext cx="10058400" cy="1159811"/>
          </a:xfrm>
        </p:spPr>
        <p:txBody>
          <a:bodyPr vert="horz" lIns="91440" tIns="45720" rIns="132080" bIns="45720" rtlCol="0" anchor="b">
            <a:normAutofit/>
          </a:bodyPr>
          <a:lstStyle/>
          <a:p>
            <a:pPr>
              <a:defRPr/>
            </a:pPr>
            <a:r>
              <a:rPr dirty="0" err="1"/>
              <a:t>Filestream</a:t>
            </a:r>
            <a:endParaRPr dirty="0"/>
          </a:p>
        </p:txBody>
      </p:sp>
      <p:graphicFrame>
        <p:nvGraphicFramePr>
          <p:cNvPr id="17410" name="Group 2"/>
          <p:cNvGraphicFramePr>
            <a:graphicFrameLocks noGrp="1"/>
          </p:cNvGraphicFramePr>
          <p:nvPr>
            <p:extLst>
              <p:ext uri="{D42A27DB-BD31-4B8C-83A1-F6EECF244321}">
                <p14:modId xmlns:p14="http://schemas.microsoft.com/office/powerpoint/2010/main" val="4188436665"/>
              </p:ext>
            </p:extLst>
          </p:nvPr>
        </p:nvGraphicFramePr>
        <p:xfrm>
          <a:off x="1097280" y="1446414"/>
          <a:ext cx="10058400" cy="4724208"/>
        </p:xfrm>
        <a:graphic>
          <a:graphicData uri="http://schemas.openxmlformats.org/drawingml/2006/table">
            <a:tbl>
              <a:tblPr>
                <a:tableStyleId>{616DA210-FB5B-4158-B5E0-FEB733F419BA}</a:tableStyleId>
              </a:tblPr>
              <a:tblGrid>
                <a:gridCol w="2754284">
                  <a:extLst>
                    <a:ext uri="{9D8B030D-6E8A-4147-A177-3AD203B41FA5}">
                      <a16:colId xmlns:a16="http://schemas.microsoft.com/office/drawing/2014/main" val="20000"/>
                    </a:ext>
                  </a:extLst>
                </a:gridCol>
                <a:gridCol w="2274916">
                  <a:extLst>
                    <a:ext uri="{9D8B030D-6E8A-4147-A177-3AD203B41FA5}">
                      <a16:colId xmlns:a16="http://schemas.microsoft.com/office/drawing/2014/main" val="20001"/>
                    </a:ext>
                  </a:extLst>
                </a:gridCol>
                <a:gridCol w="2657302">
                  <a:extLst>
                    <a:ext uri="{9D8B030D-6E8A-4147-A177-3AD203B41FA5}">
                      <a16:colId xmlns:a16="http://schemas.microsoft.com/office/drawing/2014/main" val="20002"/>
                    </a:ext>
                  </a:extLst>
                </a:gridCol>
                <a:gridCol w="2371898">
                  <a:extLst>
                    <a:ext uri="{9D8B030D-6E8A-4147-A177-3AD203B41FA5}">
                      <a16:colId xmlns:a16="http://schemas.microsoft.com/office/drawing/2014/main" val="20003"/>
                    </a:ext>
                  </a:extLst>
                </a:gridCol>
              </a:tblGrid>
              <a:tr h="172744">
                <a:tc rowSpan="2">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b="1" u="none" strike="noStrike" cap="none" normalizeH="0" baseline="0" dirty="0">
                          <a:ln>
                            <a:noFill/>
                          </a:ln>
                          <a:effectLst/>
                          <a:sym typeface="Times New Roman Bold" charset="0"/>
                        </a:rPr>
                        <a:t>Comparison point</a:t>
                      </a:r>
                      <a:r>
                        <a:rPr kumimoji="0" lang="en-US" sz="1600" b="1" u="none" strike="noStrike" cap="none" normalizeH="0" baseline="0" dirty="0">
                          <a:ln>
                            <a:noFill/>
                          </a:ln>
                          <a:effectLst/>
                          <a:sym typeface="Times New Roman" charset="0"/>
                        </a:rPr>
                        <a:t> </a:t>
                      </a:r>
                      <a:endParaRPr kumimoji="0" lang="en-US" sz="1600" b="1"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gridSpan="3">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b="1" u="none" strike="noStrike" cap="none" normalizeH="0" baseline="0">
                          <a:ln>
                            <a:noFill/>
                          </a:ln>
                          <a:effectLst/>
                          <a:sym typeface="Times New Roman Bold" charset="0"/>
                        </a:rPr>
                        <a:t>Storage solution</a:t>
                      </a:r>
                      <a:r>
                        <a:rPr kumimoji="0" lang="en-US" sz="1600" b="1" u="none" strike="noStrike" cap="none" normalizeH="0" baseline="0">
                          <a:ln>
                            <a:noFill/>
                          </a:ln>
                          <a:effectLst/>
                          <a:sym typeface="Times New Roman" charset="0"/>
                        </a:rPr>
                        <a:t> </a:t>
                      </a:r>
                      <a:endParaRPr kumimoji="0" lang="en-US" sz="1600" b="1"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2181">
                <a:tc vMerge="1">
                  <a:txBody>
                    <a:bodyPr/>
                    <a:lstStyle/>
                    <a:p>
                      <a:endParaRPr lang="en-US"/>
                    </a:p>
                  </a:txBody>
                  <a:tcPr/>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b="1" u="none" strike="noStrike" cap="none" normalizeH="0" baseline="0" dirty="0">
                          <a:ln>
                            <a:noFill/>
                          </a:ln>
                          <a:effectLst/>
                          <a:sym typeface="Times New Roman Bold" charset="0"/>
                        </a:rPr>
                        <a:t>File server / file system</a:t>
                      </a:r>
                      <a:r>
                        <a:rPr kumimoji="0" lang="en-US" sz="1600" b="1" u="none" strike="noStrike" cap="none" normalizeH="0" baseline="0" dirty="0">
                          <a:ln>
                            <a:noFill/>
                          </a:ln>
                          <a:effectLst/>
                          <a:sym typeface="Times New Roman" charset="0"/>
                        </a:rPr>
                        <a:t> </a:t>
                      </a:r>
                      <a:endParaRPr kumimoji="0" lang="en-US" sz="1600" b="1"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b="1" u="none" strike="noStrike" cap="none" normalizeH="0" baseline="0" dirty="0">
                          <a:ln>
                            <a:noFill/>
                          </a:ln>
                          <a:effectLst/>
                          <a:sym typeface="Times New Roman Bold" charset="0"/>
                        </a:rPr>
                        <a:t>SQL Server (using </a:t>
                      </a:r>
                      <a:r>
                        <a:rPr kumimoji="0" lang="en-US" sz="1600" b="1" u="none" strike="noStrike" cap="none" normalizeH="0" baseline="0" dirty="0" err="1">
                          <a:ln>
                            <a:noFill/>
                          </a:ln>
                          <a:effectLst/>
                          <a:sym typeface="Times New Roman Bold" charset="0"/>
                        </a:rPr>
                        <a:t>varbinary</a:t>
                      </a:r>
                      <a:r>
                        <a:rPr kumimoji="0" lang="en-US" sz="1600" b="1" u="none" strike="noStrike" cap="none" normalizeH="0" baseline="0" dirty="0">
                          <a:ln>
                            <a:noFill/>
                          </a:ln>
                          <a:effectLst/>
                          <a:sym typeface="Times New Roman Bold" charset="0"/>
                        </a:rPr>
                        <a:t>(max))</a:t>
                      </a:r>
                      <a:r>
                        <a:rPr kumimoji="0" lang="en-US" sz="1600" b="1" u="none" strike="noStrike" cap="none" normalizeH="0" baseline="0" dirty="0">
                          <a:ln>
                            <a:noFill/>
                          </a:ln>
                          <a:effectLst/>
                          <a:sym typeface="Times New Roman" charset="0"/>
                        </a:rPr>
                        <a:t> </a:t>
                      </a:r>
                      <a:endParaRPr kumimoji="0" lang="en-US" sz="1600" b="1"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b="1" u="none" strike="noStrike" cap="none" normalizeH="0" baseline="0" dirty="0">
                          <a:ln>
                            <a:noFill/>
                          </a:ln>
                          <a:effectLst/>
                          <a:sym typeface="Times New Roman Bold" charset="0"/>
                        </a:rPr>
                        <a:t>FILESTREAM</a:t>
                      </a:r>
                      <a:r>
                        <a:rPr kumimoji="0" lang="en-US" sz="1600" b="1" u="none" strike="noStrike" cap="none" normalizeH="0" baseline="0" dirty="0">
                          <a:ln>
                            <a:noFill/>
                          </a:ln>
                          <a:effectLst/>
                          <a:sym typeface="Times New Roman" charset="0"/>
                        </a:rPr>
                        <a:t> </a:t>
                      </a:r>
                      <a:endParaRPr kumimoji="0" lang="en-US" sz="1600" b="1"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1"/>
                  </a:ext>
                </a:extLst>
              </a:tr>
              <a:tr h="295316">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Bold" charset="0"/>
                        </a:rPr>
                        <a:t>Maximum BLOB size</a:t>
                      </a:r>
                      <a:r>
                        <a:rPr kumimoji="0" lang="en-US" sz="1600" u="none" strike="noStrike" cap="none" normalizeH="0" baseline="0">
                          <a:ln>
                            <a:noFill/>
                          </a:ln>
                          <a:effectLst/>
                          <a:sym typeface="Times New Roman" charset="0"/>
                        </a:rPr>
                        <a:t> </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NTFS volume size</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2 GB – 1 bytes</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NTFS volume size</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2"/>
                  </a:ext>
                </a:extLst>
              </a:tr>
              <a:tr h="480539">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Bold" charset="0"/>
                        </a:rPr>
                        <a:t>Streaming performance of large BLOBs</a:t>
                      </a:r>
                      <a:r>
                        <a:rPr kumimoji="0" lang="en-US" sz="1600" u="none" strike="noStrike" cap="none" normalizeH="0" baseline="0">
                          <a:ln>
                            <a:noFill/>
                          </a:ln>
                          <a:effectLst/>
                          <a:sym typeface="Times New Roman" charset="0"/>
                        </a:rPr>
                        <a:t> </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Excellent</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Poor</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Excellent</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3"/>
                  </a:ext>
                </a:extLst>
              </a:tr>
              <a:tr h="332509">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dirty="0">
                          <a:ln>
                            <a:noFill/>
                          </a:ln>
                          <a:effectLst/>
                          <a:sym typeface="Times New Roman Bold" charset="0"/>
                        </a:rPr>
                        <a:t>Security</a:t>
                      </a:r>
                      <a:r>
                        <a:rPr kumimoji="0" lang="en-US" sz="1600" u="none" strike="noStrike" cap="none" normalizeH="0" baseline="0" dirty="0">
                          <a:ln>
                            <a:noFill/>
                          </a:ln>
                          <a:effectLst/>
                          <a:sym typeface="Times New Roman" charset="0"/>
                        </a:rPr>
                        <a:t> </a:t>
                      </a:r>
                      <a:endParaRPr kumimoji="0" lang="en-US" sz="16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Manual ACLs</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Integrated</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Integrated + automatic ACLs</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4"/>
                  </a:ext>
                </a:extLst>
              </a:tr>
              <a:tr h="172744">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Bold" charset="0"/>
                        </a:rPr>
                        <a:t>Cost per GB</a:t>
                      </a:r>
                      <a:r>
                        <a:rPr kumimoji="0" lang="en-US" sz="1600" u="none" strike="noStrike" cap="none" normalizeH="0" baseline="0">
                          <a:ln>
                            <a:noFill/>
                          </a:ln>
                          <a:effectLst/>
                          <a:sym typeface="Times New Roman" charset="0"/>
                        </a:rPr>
                        <a:t> </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Low</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High</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Low</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5"/>
                  </a:ext>
                </a:extLst>
              </a:tr>
              <a:tr h="295316">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Bold" charset="0"/>
                        </a:rPr>
                        <a:t>Manageability</a:t>
                      </a:r>
                      <a:r>
                        <a:rPr kumimoji="0" lang="en-US" sz="1600" u="none" strike="noStrike" cap="none" normalizeH="0" baseline="0">
                          <a:ln>
                            <a:noFill/>
                          </a:ln>
                          <a:effectLst/>
                          <a:sym typeface="Times New Roman" charset="0"/>
                        </a:rPr>
                        <a:t> </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Difficult</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dirty="0">
                          <a:ln>
                            <a:noFill/>
                          </a:ln>
                          <a:effectLst/>
                          <a:sym typeface="Times New Roman" charset="0"/>
                        </a:rPr>
                        <a:t>Integrated</a:t>
                      </a:r>
                      <a:endParaRPr kumimoji="0" lang="en-US" sz="16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Integrated</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6"/>
                  </a:ext>
                </a:extLst>
              </a:tr>
              <a:tr h="313352">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Bold" charset="0"/>
                        </a:rPr>
                        <a:t>Integration with structured data</a:t>
                      </a:r>
                      <a:r>
                        <a:rPr kumimoji="0" lang="en-US" sz="1600" u="none" strike="noStrike" cap="none" normalizeH="0" baseline="0">
                          <a:ln>
                            <a:noFill/>
                          </a:ln>
                          <a:effectLst/>
                          <a:sym typeface="Times New Roman" charset="0"/>
                        </a:rPr>
                        <a:t> </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Difficult</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Data-level consistency</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Data-level consistency</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7"/>
                  </a:ext>
                </a:extLst>
              </a:tr>
              <a:tr h="484909">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Bold" charset="0"/>
                        </a:rPr>
                        <a:t>Application development and deployment</a:t>
                      </a:r>
                      <a:r>
                        <a:rPr kumimoji="0" lang="en-US" sz="1600" u="none" strike="noStrike" cap="none" normalizeH="0" baseline="0">
                          <a:ln>
                            <a:noFill/>
                          </a:ln>
                          <a:effectLst/>
                          <a:sym typeface="Times New Roman" charset="0"/>
                        </a:rPr>
                        <a:t> </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dirty="0">
                          <a:ln>
                            <a:noFill/>
                          </a:ln>
                          <a:effectLst/>
                          <a:sym typeface="Times New Roman" charset="0"/>
                        </a:rPr>
                        <a:t>More complex</a:t>
                      </a:r>
                      <a:endParaRPr kumimoji="0" lang="en-US" sz="16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More simple</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More simple</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8"/>
                  </a:ext>
                </a:extLst>
              </a:tr>
              <a:tr h="277091">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Bold" charset="0"/>
                        </a:rPr>
                        <a:t>Recovery from data fragmentation</a:t>
                      </a:r>
                      <a:r>
                        <a:rPr kumimoji="0" lang="en-US" sz="1600" u="none" strike="noStrike" cap="none" normalizeH="0" baseline="0">
                          <a:ln>
                            <a:noFill/>
                          </a:ln>
                          <a:effectLst/>
                          <a:sym typeface="Times New Roman" charset="0"/>
                        </a:rPr>
                        <a:t> </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Excellent</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Poor</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Excellent</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09"/>
                  </a:ext>
                </a:extLst>
              </a:tr>
              <a:tr h="422334">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Bold" charset="0"/>
                        </a:rPr>
                        <a:t>Performance of frequent small updates</a:t>
                      </a:r>
                      <a:r>
                        <a:rPr kumimoji="0" lang="en-US" sz="1600" u="none" strike="noStrike" cap="none" normalizeH="0" baseline="0">
                          <a:ln>
                            <a:noFill/>
                          </a:ln>
                          <a:effectLst/>
                          <a:sym typeface="Times New Roman" charset="0"/>
                        </a:rPr>
                        <a:t> </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a:ln>
                            <a:noFill/>
                          </a:ln>
                          <a:effectLst/>
                          <a:sym typeface="Times New Roman" charset="0"/>
                        </a:rPr>
                        <a:t>Excellent</a:t>
                      </a:r>
                      <a:endParaRPr kumimoji="0" lang="en-US" sz="1600" b="0" i="0" u="none" strike="noStrike" cap="none" normalizeH="0" baseline="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dirty="0">
                          <a:ln>
                            <a:noFill/>
                          </a:ln>
                          <a:effectLst/>
                          <a:sym typeface="Times New Roman" charset="0"/>
                        </a:rPr>
                        <a:t>Moderate</a:t>
                      </a:r>
                      <a:endParaRPr kumimoji="0" lang="en-US" sz="16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tc>
                  <a:txBody>
                    <a:bodyPr/>
                    <a:lstStyle/>
                    <a:p>
                      <a:pPr marL="15875" marR="0" lvl="0" indent="0" algn="l" defTabSz="914400" rtl="0" eaLnBrk="1" fontAlgn="base" latinLnBrk="0" hangingPunct="1">
                        <a:lnSpc>
                          <a:spcPct val="100000"/>
                        </a:lnSpc>
                        <a:spcBef>
                          <a:spcPct val="0"/>
                        </a:spcBef>
                        <a:spcAft>
                          <a:spcPct val="0"/>
                        </a:spcAft>
                        <a:buClr>
                          <a:srgbClr val="000000"/>
                        </a:buClr>
                        <a:buSzPct val="100000"/>
                        <a:buFont typeface="Arial" charset="0"/>
                        <a:buNone/>
                        <a:tabLst/>
                      </a:pPr>
                      <a:r>
                        <a:rPr kumimoji="0" lang="en-US" sz="1600" u="none" strike="noStrike" cap="none" normalizeH="0" baseline="0" dirty="0">
                          <a:ln>
                            <a:noFill/>
                          </a:ln>
                          <a:effectLst/>
                          <a:sym typeface="Times New Roman" charset="0"/>
                        </a:rPr>
                        <a:t>Poor</a:t>
                      </a:r>
                      <a:endParaRPr kumimoji="0" lang="en-US" sz="1600" b="0" i="0" u="none" strike="noStrike" cap="none" normalizeH="0" baseline="0" dirty="0">
                        <a:ln>
                          <a:noFill/>
                        </a:ln>
                        <a:solidFill>
                          <a:schemeClr val="tx1"/>
                        </a:solidFill>
                        <a:effectLst/>
                        <a:latin typeface="Arial" panose="020B0604020202020204" pitchFamily="34" charset="0"/>
                        <a:ea typeface="ヒラギノ明朝 ProN W3" charset="0"/>
                        <a:cs typeface="Arial" panose="020B0604020202020204" pitchFamily="34" charset="0"/>
                        <a:sym typeface="Times New Roman" charset="0"/>
                      </a:endParaRPr>
                    </a:p>
                  </a:txBody>
                  <a:tcPr marL="25400" marR="25400" marT="25404" marB="25404" horzOverflow="overflow"/>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4194783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vert="horz" lIns="91440" tIns="45720" rIns="132080" bIns="45720" rtlCol="0" anchor="b">
            <a:normAutofit/>
          </a:bodyPr>
          <a:lstStyle/>
          <a:p>
            <a:pPr>
              <a:defRPr/>
            </a:pPr>
            <a:r>
              <a:rPr dirty="0" err="1"/>
              <a:t>Filestream</a:t>
            </a:r>
            <a:r>
              <a:rPr dirty="0"/>
              <a:t> - Caveats</a:t>
            </a:r>
          </a:p>
        </p:txBody>
      </p:sp>
      <p:sp>
        <p:nvSpPr>
          <p:cNvPr id="30723" name="Rectangle 2"/>
          <p:cNvSpPr>
            <a:spLocks noGrp="1" noChangeArrowheads="1"/>
          </p:cNvSpPr>
          <p:nvPr>
            <p:ph idx="1"/>
          </p:nvPr>
        </p:nvSpPr>
        <p:spPr/>
        <p:txBody>
          <a:bodyPr vert="horz" lIns="0" tIns="45720" rIns="132080" bIns="45720" rtlCol="0">
            <a:normAutofit/>
          </a:bodyPr>
          <a:lstStyle/>
          <a:p>
            <a:pPr eaLnBrk="1" hangingPunct="1"/>
            <a:r>
              <a:rPr lang="en-US" altLang="en-US" dirty="0"/>
              <a:t>TDE does not encrypt </a:t>
            </a:r>
            <a:r>
              <a:rPr lang="en-US" altLang="en-US" dirty="0" err="1"/>
              <a:t>filestream</a:t>
            </a:r>
            <a:r>
              <a:rPr lang="en-US" altLang="en-US" dirty="0"/>
              <a:t> data</a:t>
            </a:r>
          </a:p>
          <a:p>
            <a:pPr eaLnBrk="1" hangingPunct="1"/>
            <a:r>
              <a:rPr lang="en-US" altLang="en-US" dirty="0"/>
              <a:t>Encryption is not supported on </a:t>
            </a:r>
            <a:r>
              <a:rPr lang="en-US" altLang="en-US" dirty="0" err="1"/>
              <a:t>Filestream</a:t>
            </a:r>
            <a:r>
              <a:rPr lang="en-US" altLang="en-US" dirty="0"/>
              <a:t> data</a:t>
            </a:r>
          </a:p>
          <a:p>
            <a:pPr eaLnBrk="1" hangingPunct="1"/>
            <a:r>
              <a:rPr lang="en-US" altLang="en-US" dirty="0"/>
              <a:t>Containers cannot be nested</a:t>
            </a:r>
          </a:p>
          <a:p>
            <a:pPr eaLnBrk="1" hangingPunct="1"/>
            <a:r>
              <a:rPr lang="en-US" altLang="en-US" dirty="0"/>
              <a:t>In a cluster – </a:t>
            </a:r>
            <a:r>
              <a:rPr lang="en-US" altLang="en-US" dirty="0" err="1"/>
              <a:t>filestream</a:t>
            </a:r>
            <a:r>
              <a:rPr lang="en-US" altLang="en-US" dirty="0"/>
              <a:t> container must be on shared resources.</a:t>
            </a:r>
          </a:p>
        </p:txBody>
      </p:sp>
    </p:spTree>
    <p:extLst>
      <p:ext uri="{BB962C8B-B14F-4D97-AF65-F5344CB8AC3E}">
        <p14:creationId xmlns:p14="http://schemas.microsoft.com/office/powerpoint/2010/main" val="33683449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Stream</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Enabling the FILESTREAM feature for a given SQL Server instance</a:t>
            </a:r>
          </a:p>
          <a:p>
            <a:pPr>
              <a:buFont typeface="Wingdings" panose="05000000000000000000" pitchFamily="2" charset="2"/>
              <a:buChar char="§"/>
            </a:pPr>
            <a:r>
              <a:rPr lang="en-US" dirty="0"/>
              <a:t> Setting the access level for the FILESTREAM data </a:t>
            </a:r>
          </a:p>
          <a:p>
            <a:pPr>
              <a:buFont typeface="Wingdings" panose="05000000000000000000" pitchFamily="2" charset="2"/>
              <a:buChar char="§"/>
            </a:pPr>
            <a:r>
              <a:rPr lang="en-US" dirty="0"/>
              <a:t> Adding FILESTREAM storage to an existing database </a:t>
            </a:r>
          </a:p>
          <a:p>
            <a:pPr>
              <a:buFont typeface="Wingdings" panose="05000000000000000000" pitchFamily="2" charset="2"/>
              <a:buChar char="§"/>
            </a:pPr>
            <a:r>
              <a:rPr lang="en-US" dirty="0"/>
              <a:t> Adding a FILESTREAM column to an existing table </a:t>
            </a:r>
          </a:p>
          <a:p>
            <a:pPr>
              <a:buFont typeface="Wingdings" panose="05000000000000000000" pitchFamily="2" charset="2"/>
              <a:buChar char="§"/>
            </a:pPr>
            <a:r>
              <a:rPr lang="en-US" dirty="0"/>
              <a:t> Inserting BLOB data into the FILESTREAM column.</a:t>
            </a:r>
          </a:p>
        </p:txBody>
      </p:sp>
    </p:spTree>
    <p:extLst>
      <p:ext uri="{BB962C8B-B14F-4D97-AF65-F5344CB8AC3E}">
        <p14:creationId xmlns:p14="http://schemas.microsoft.com/office/powerpoint/2010/main" val="2957950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90513" indent="-234950">
              <a:buFont typeface="Wingdings" panose="05000000000000000000" pitchFamily="2" charset="2"/>
              <a:buChar char="§"/>
            </a:pPr>
            <a:r>
              <a:rPr lang="en-US" dirty="0"/>
              <a:t>FILESTREAM is a hybrid feature that requires both the Windows Administrator and the SQL Server Administrator to perform actions before the feature is enabled. Because of this, the configuration is often a two-step process.</a:t>
            </a:r>
          </a:p>
          <a:p>
            <a:pPr marL="290513" indent="-234950">
              <a:buFont typeface="Wingdings" panose="05000000000000000000" pitchFamily="2" charset="2"/>
              <a:buChar char="§"/>
            </a:pPr>
            <a:r>
              <a:rPr lang="en-US" dirty="0"/>
              <a:t>The Windows Administrator manages the Windows-related configuration changes needed for the FILESTREAM feature. For example, Windows Administrator privileges are required to create a Windows file share for the FILESTREAM feature. The Windows Administrator uses the SQL Server Configuration Manager to enable, disable, and configure FILESTREAM.</a:t>
            </a:r>
          </a:p>
          <a:p>
            <a:pPr marL="290513" indent="-234950">
              <a:buFont typeface="Wingdings" panose="05000000000000000000" pitchFamily="2" charset="2"/>
              <a:buChar char="§"/>
            </a:pPr>
            <a:r>
              <a:rPr lang="en-US" dirty="0"/>
              <a:t>The SQL Server Administrator manages the configuration changes within the boundaries of the given SQL Server instance. The SQL Administrator enables, disables, and configures the FILESTREAM Access Level, either by using SQL Server Management Studio or by running </a:t>
            </a:r>
            <a:r>
              <a:rPr lang="en-US" dirty="0" err="1"/>
              <a:t>sp_configure</a:t>
            </a:r>
            <a:r>
              <a:rPr lang="en-US" dirty="0"/>
              <a:t>.</a:t>
            </a:r>
          </a:p>
        </p:txBody>
      </p:sp>
    </p:spTree>
    <p:extLst>
      <p:ext uri="{BB962C8B-B14F-4D97-AF65-F5344CB8AC3E}">
        <p14:creationId xmlns:p14="http://schemas.microsoft.com/office/powerpoint/2010/main" val="2679925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FILESTREAM</a:t>
            </a:r>
          </a:p>
        </p:txBody>
      </p:sp>
      <p:sp>
        <p:nvSpPr>
          <p:cNvPr id="3" name="Content Placeholder 2"/>
          <p:cNvSpPr>
            <a:spLocks noGrp="1"/>
          </p:cNvSpPr>
          <p:nvPr>
            <p:ph idx="1"/>
          </p:nvPr>
        </p:nvSpPr>
        <p:spPr>
          <a:xfrm>
            <a:off x="1097280" y="1845734"/>
            <a:ext cx="6464663" cy="4023360"/>
          </a:xfrm>
        </p:spPr>
        <p:txBody>
          <a:bodyPr/>
          <a:lstStyle/>
          <a:p>
            <a:pPr algn="just"/>
            <a:r>
              <a:rPr lang="en-US" dirty="0"/>
              <a:t>Our first step is to enable the FILESTREAM feature at the instance level. Briefly, on the machine on which the SQL Server 2008 instance is installed, navigate as follows (this path may change in future versions): Start | All Programs | Microsoft SQL Server 2008 | Configuration Tools | SQL Server Configuration Manager, then select SQL Server Services. Right-click on the appropriate instance, select Properties then move to the FILESTREAM tab. In here, you can enable the instance for T-SQL and file I/O streaming access.</a:t>
            </a:r>
          </a:p>
        </p:txBody>
      </p:sp>
      <p:pic>
        <p:nvPicPr>
          <p:cNvPr id="4" name="Picture 3"/>
          <p:cNvPicPr>
            <a:picLocks noChangeAspect="1"/>
          </p:cNvPicPr>
          <p:nvPr/>
        </p:nvPicPr>
        <p:blipFill>
          <a:blip r:embed="rId2"/>
          <a:stretch>
            <a:fillRect/>
          </a:stretch>
        </p:blipFill>
        <p:spPr>
          <a:xfrm>
            <a:off x="7780379" y="1715193"/>
            <a:ext cx="3914775" cy="4644043"/>
          </a:xfrm>
          <a:prstGeom prst="rect">
            <a:avLst/>
          </a:prstGeom>
        </p:spPr>
      </p:pic>
    </p:spTree>
    <p:extLst>
      <p:ext uri="{BB962C8B-B14F-4D97-AF65-F5344CB8AC3E}">
        <p14:creationId xmlns:p14="http://schemas.microsoft.com/office/powerpoint/2010/main" val="330363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access level</a:t>
            </a:r>
          </a:p>
        </p:txBody>
      </p:sp>
      <p:sp>
        <p:nvSpPr>
          <p:cNvPr id="3" name="Content Placeholder 2"/>
          <p:cNvSpPr>
            <a:spLocks noGrp="1"/>
          </p:cNvSpPr>
          <p:nvPr>
            <p:ph idx="1"/>
          </p:nvPr>
        </p:nvSpPr>
        <p:spPr/>
        <p:txBody>
          <a:bodyPr/>
          <a:lstStyle/>
          <a:p>
            <a:r>
              <a:rPr lang="en-US" dirty="0"/>
              <a:t>All the rest of the work can be done from within SQL Server Management Studio (SSMS), so open it up and connect to the instance you just FILESTREAM enabled. Since we are enabling FILESTREAM access on an instance that did not have FILESTREAM enabled as part of the SQL Server installation process, we will also need to set the FILESTREAM Access Level.</a:t>
            </a:r>
          </a:p>
          <a:p>
            <a:endParaRPr lang="en-US" dirty="0"/>
          </a:p>
          <a:p>
            <a:endParaRPr lang="en-US" dirty="0"/>
          </a:p>
        </p:txBody>
      </p:sp>
      <p:pic>
        <p:nvPicPr>
          <p:cNvPr id="5" name="Picture 4"/>
          <p:cNvPicPr>
            <a:picLocks noChangeAspect="1"/>
          </p:cNvPicPr>
          <p:nvPr/>
        </p:nvPicPr>
        <p:blipFill>
          <a:blip r:embed="rId2"/>
          <a:stretch>
            <a:fillRect/>
          </a:stretch>
        </p:blipFill>
        <p:spPr>
          <a:xfrm>
            <a:off x="2798090" y="3639189"/>
            <a:ext cx="4850266" cy="1500188"/>
          </a:xfrm>
          <a:prstGeom prst="rect">
            <a:avLst/>
          </a:prstGeom>
        </p:spPr>
      </p:pic>
    </p:spTree>
    <p:extLst>
      <p:ext uri="{BB962C8B-B14F-4D97-AF65-F5344CB8AC3E}">
        <p14:creationId xmlns:p14="http://schemas.microsoft.com/office/powerpoint/2010/main" val="133384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3"/>
          <p:cNvSpPr txBox="1">
            <a:spLocks noChangeArrowheads="1"/>
          </p:cNvSpPr>
          <p:nvPr/>
        </p:nvSpPr>
        <p:spPr bwMode="auto">
          <a:xfrm>
            <a:off x="9010650" y="6399213"/>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eaLnBrk="1" hangingPunct="1"/>
            <a:fld id="{4013BD05-16CD-4A72-977C-A5D9656E40FE}" type="slidenum">
              <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rPr>
              <a:pPr algn="ctr" eaLnBrk="1" hangingPunct="1"/>
              <a:t>2</a:t>
            </a:fld>
            <a:endPar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aphicFrame>
        <p:nvGraphicFramePr>
          <p:cNvPr id="2" name="Table 1"/>
          <p:cNvGraphicFramePr>
            <a:graphicFrameLocks noGrp="1"/>
          </p:cNvGraphicFramePr>
          <p:nvPr/>
        </p:nvGraphicFramePr>
        <p:xfrm>
          <a:off x="1205345" y="668973"/>
          <a:ext cx="9947564" cy="5191760"/>
        </p:xfrm>
        <a:graphic>
          <a:graphicData uri="http://schemas.openxmlformats.org/drawingml/2006/table">
            <a:tbl>
              <a:tblPr firstRow="1" bandRow="1">
                <a:tableStyleId>{5C22544A-7EE6-4342-B048-85BDC9FD1C3A}</a:tableStyleId>
              </a:tblPr>
              <a:tblGrid>
                <a:gridCol w="1684303">
                  <a:extLst>
                    <a:ext uri="{9D8B030D-6E8A-4147-A177-3AD203B41FA5}">
                      <a16:colId xmlns:a16="http://schemas.microsoft.com/office/drawing/2014/main" val="3509330581"/>
                    </a:ext>
                  </a:extLst>
                </a:gridCol>
                <a:gridCol w="8263261">
                  <a:extLst>
                    <a:ext uri="{9D8B030D-6E8A-4147-A177-3AD203B41FA5}">
                      <a16:colId xmlns:a16="http://schemas.microsoft.com/office/drawing/2014/main" val="969003326"/>
                    </a:ext>
                  </a:extLst>
                </a:gridCol>
              </a:tblGrid>
              <a:tr h="370840">
                <a:tc>
                  <a:txBody>
                    <a:bodyPr/>
                    <a:lstStyle/>
                    <a:p>
                      <a:r>
                        <a:rPr lang="en-US" dirty="0"/>
                        <a:t>CHARACTER(n)</a:t>
                      </a:r>
                    </a:p>
                  </a:txBody>
                  <a:tcPr anchor="ctr"/>
                </a:tc>
                <a:tc>
                  <a:txBody>
                    <a:bodyPr/>
                    <a:lstStyle/>
                    <a:p>
                      <a:r>
                        <a:rPr lang="en-US" dirty="0"/>
                        <a:t>Character string. Fixed-length n</a:t>
                      </a:r>
                    </a:p>
                  </a:txBody>
                  <a:tcPr anchor="ctr"/>
                </a:tc>
                <a:extLst>
                  <a:ext uri="{0D108BD9-81ED-4DB2-BD59-A6C34878D82A}">
                    <a16:rowId xmlns:a16="http://schemas.microsoft.com/office/drawing/2014/main" val="3718610255"/>
                  </a:ext>
                </a:extLst>
              </a:tr>
              <a:tr h="370840">
                <a:tc>
                  <a:txBody>
                    <a:bodyPr/>
                    <a:lstStyle/>
                    <a:p>
                      <a:r>
                        <a:rPr lang="en-US" dirty="0"/>
                        <a:t>char(n)</a:t>
                      </a:r>
                    </a:p>
                  </a:txBody>
                  <a:tcPr anchor="ctr"/>
                </a:tc>
                <a:tc>
                  <a:txBody>
                    <a:bodyPr/>
                    <a:lstStyle/>
                    <a:p>
                      <a:r>
                        <a:rPr lang="en-US"/>
                        <a:t>Fixed width character string. Maximum 8,000 characters</a:t>
                      </a:r>
                    </a:p>
                  </a:txBody>
                  <a:tcPr anchor="ctr"/>
                </a:tc>
                <a:extLst>
                  <a:ext uri="{0D108BD9-81ED-4DB2-BD59-A6C34878D82A}">
                    <a16:rowId xmlns:a16="http://schemas.microsoft.com/office/drawing/2014/main" val="1422951998"/>
                  </a:ext>
                </a:extLst>
              </a:tr>
              <a:tr h="370840">
                <a:tc>
                  <a:txBody>
                    <a:bodyPr/>
                    <a:lstStyle/>
                    <a:p>
                      <a:r>
                        <a:rPr lang="en-US"/>
                        <a:t>varchar(n)</a:t>
                      </a:r>
                    </a:p>
                  </a:txBody>
                  <a:tcPr anchor="ctr"/>
                </a:tc>
                <a:tc>
                  <a:txBody>
                    <a:bodyPr/>
                    <a:lstStyle/>
                    <a:p>
                      <a:r>
                        <a:rPr lang="en-US" dirty="0"/>
                        <a:t>Variable width character string. Maximum 8,000 characters</a:t>
                      </a:r>
                    </a:p>
                  </a:txBody>
                  <a:tcPr anchor="ctr"/>
                </a:tc>
                <a:extLst>
                  <a:ext uri="{0D108BD9-81ED-4DB2-BD59-A6C34878D82A}">
                    <a16:rowId xmlns:a16="http://schemas.microsoft.com/office/drawing/2014/main" val="3668122613"/>
                  </a:ext>
                </a:extLst>
              </a:tr>
              <a:tr h="370840">
                <a:tc>
                  <a:txBody>
                    <a:bodyPr/>
                    <a:lstStyle/>
                    <a:p>
                      <a:r>
                        <a:rPr lang="en-US" dirty="0"/>
                        <a:t>varchar(max)</a:t>
                      </a:r>
                    </a:p>
                  </a:txBody>
                  <a:tcPr anchor="ctr"/>
                </a:tc>
                <a:tc>
                  <a:txBody>
                    <a:bodyPr/>
                    <a:lstStyle/>
                    <a:p>
                      <a:r>
                        <a:rPr lang="en-US" dirty="0"/>
                        <a:t>Variable width character string. Maximum 1,073,741,824 characters</a:t>
                      </a:r>
                    </a:p>
                  </a:txBody>
                  <a:tcPr anchor="ctr"/>
                </a:tc>
                <a:extLst>
                  <a:ext uri="{0D108BD9-81ED-4DB2-BD59-A6C34878D82A}">
                    <a16:rowId xmlns:a16="http://schemas.microsoft.com/office/drawing/2014/main" val="1400603680"/>
                  </a:ext>
                </a:extLst>
              </a:tr>
              <a:tr h="370840">
                <a:tc>
                  <a:txBody>
                    <a:bodyPr/>
                    <a:lstStyle/>
                    <a:p>
                      <a:r>
                        <a:rPr lang="en-US"/>
                        <a:t>text</a:t>
                      </a:r>
                    </a:p>
                  </a:txBody>
                  <a:tcPr anchor="ctr"/>
                </a:tc>
                <a:tc>
                  <a:txBody>
                    <a:bodyPr/>
                    <a:lstStyle/>
                    <a:p>
                      <a:r>
                        <a:rPr lang="en-US"/>
                        <a:t>Variable width character string. Maximum 2GB of text data</a:t>
                      </a:r>
                    </a:p>
                  </a:txBody>
                  <a:tcPr anchor="ctr"/>
                </a:tc>
                <a:extLst>
                  <a:ext uri="{0D108BD9-81ED-4DB2-BD59-A6C34878D82A}">
                    <a16:rowId xmlns:a16="http://schemas.microsoft.com/office/drawing/2014/main" val="2661136896"/>
                  </a:ext>
                </a:extLst>
              </a:tr>
              <a:tr h="370840">
                <a:tc>
                  <a:txBody>
                    <a:bodyPr/>
                    <a:lstStyle/>
                    <a:p>
                      <a:r>
                        <a:rPr lang="en-US" dirty="0" err="1"/>
                        <a:t>nchar</a:t>
                      </a:r>
                      <a:endParaRPr lang="en-US" dirty="0"/>
                    </a:p>
                  </a:txBody>
                  <a:tcPr anchor="ctr"/>
                </a:tc>
                <a:tc>
                  <a:txBody>
                    <a:bodyPr/>
                    <a:lstStyle/>
                    <a:p>
                      <a:r>
                        <a:rPr lang="en-US"/>
                        <a:t>Fixed width Unicode string. Maximum 4,000 characters</a:t>
                      </a:r>
                    </a:p>
                  </a:txBody>
                  <a:tcPr anchor="ctr"/>
                </a:tc>
                <a:extLst>
                  <a:ext uri="{0D108BD9-81ED-4DB2-BD59-A6C34878D82A}">
                    <a16:rowId xmlns:a16="http://schemas.microsoft.com/office/drawing/2014/main" val="204846509"/>
                  </a:ext>
                </a:extLst>
              </a:tr>
              <a:tr h="370840">
                <a:tc>
                  <a:txBody>
                    <a:bodyPr/>
                    <a:lstStyle/>
                    <a:p>
                      <a:r>
                        <a:rPr lang="en-US"/>
                        <a:t>nvarchar</a:t>
                      </a:r>
                    </a:p>
                  </a:txBody>
                  <a:tcPr anchor="ctr"/>
                </a:tc>
                <a:tc>
                  <a:txBody>
                    <a:bodyPr/>
                    <a:lstStyle/>
                    <a:p>
                      <a:r>
                        <a:rPr lang="en-US"/>
                        <a:t>Variable width Unicode string. Maximum 4,000 characters</a:t>
                      </a:r>
                    </a:p>
                  </a:txBody>
                  <a:tcPr anchor="ctr"/>
                </a:tc>
                <a:extLst>
                  <a:ext uri="{0D108BD9-81ED-4DB2-BD59-A6C34878D82A}">
                    <a16:rowId xmlns:a16="http://schemas.microsoft.com/office/drawing/2014/main" val="157874513"/>
                  </a:ext>
                </a:extLst>
              </a:tr>
              <a:tr h="370840">
                <a:tc>
                  <a:txBody>
                    <a:bodyPr/>
                    <a:lstStyle/>
                    <a:p>
                      <a:r>
                        <a:rPr lang="en-US"/>
                        <a:t>nvarchar(max)</a:t>
                      </a:r>
                    </a:p>
                  </a:txBody>
                  <a:tcPr anchor="ctr"/>
                </a:tc>
                <a:tc>
                  <a:txBody>
                    <a:bodyPr/>
                    <a:lstStyle/>
                    <a:p>
                      <a:r>
                        <a:rPr lang="en-US"/>
                        <a:t>Variable width Unicode string. Maximum 536,870,912 characters</a:t>
                      </a:r>
                    </a:p>
                  </a:txBody>
                  <a:tcPr anchor="ctr"/>
                </a:tc>
                <a:extLst>
                  <a:ext uri="{0D108BD9-81ED-4DB2-BD59-A6C34878D82A}">
                    <a16:rowId xmlns:a16="http://schemas.microsoft.com/office/drawing/2014/main" val="1805646270"/>
                  </a:ext>
                </a:extLst>
              </a:tr>
              <a:tr h="370840">
                <a:tc>
                  <a:txBody>
                    <a:bodyPr/>
                    <a:lstStyle/>
                    <a:p>
                      <a:r>
                        <a:rPr lang="en-US"/>
                        <a:t>ntext</a:t>
                      </a:r>
                    </a:p>
                  </a:txBody>
                  <a:tcPr anchor="ctr"/>
                </a:tc>
                <a:tc>
                  <a:txBody>
                    <a:bodyPr/>
                    <a:lstStyle/>
                    <a:p>
                      <a:r>
                        <a:rPr lang="en-US"/>
                        <a:t>Variable width Unicode string. Maximum 2GB of text data</a:t>
                      </a:r>
                    </a:p>
                  </a:txBody>
                  <a:tcPr anchor="ctr"/>
                </a:tc>
                <a:extLst>
                  <a:ext uri="{0D108BD9-81ED-4DB2-BD59-A6C34878D82A}">
                    <a16:rowId xmlns:a16="http://schemas.microsoft.com/office/drawing/2014/main" val="2235183118"/>
                  </a:ext>
                </a:extLst>
              </a:tr>
              <a:tr h="370840">
                <a:tc>
                  <a:txBody>
                    <a:bodyPr/>
                    <a:lstStyle/>
                    <a:p>
                      <a:r>
                        <a:rPr lang="en-US"/>
                        <a:t>bit</a:t>
                      </a:r>
                    </a:p>
                  </a:txBody>
                  <a:tcPr anchor="ctr"/>
                </a:tc>
                <a:tc>
                  <a:txBody>
                    <a:bodyPr/>
                    <a:lstStyle/>
                    <a:p>
                      <a:r>
                        <a:rPr lang="en-US" dirty="0"/>
                        <a:t>Allows 0, 1, or NULL</a:t>
                      </a:r>
                    </a:p>
                  </a:txBody>
                  <a:tcPr anchor="ctr"/>
                </a:tc>
                <a:extLst>
                  <a:ext uri="{0D108BD9-81ED-4DB2-BD59-A6C34878D82A}">
                    <a16:rowId xmlns:a16="http://schemas.microsoft.com/office/drawing/2014/main" val="1460333387"/>
                  </a:ext>
                </a:extLst>
              </a:tr>
              <a:tr h="370840">
                <a:tc>
                  <a:txBody>
                    <a:bodyPr/>
                    <a:lstStyle/>
                    <a:p>
                      <a:r>
                        <a:rPr lang="en-US" dirty="0"/>
                        <a:t>binary(n)</a:t>
                      </a:r>
                    </a:p>
                  </a:txBody>
                  <a:tcPr anchor="ctr"/>
                </a:tc>
                <a:tc>
                  <a:txBody>
                    <a:bodyPr/>
                    <a:lstStyle/>
                    <a:p>
                      <a:r>
                        <a:rPr lang="en-US"/>
                        <a:t>Fixed width binary string. Maximum 8,000 bytes</a:t>
                      </a:r>
                    </a:p>
                  </a:txBody>
                  <a:tcPr anchor="ctr"/>
                </a:tc>
                <a:extLst>
                  <a:ext uri="{0D108BD9-81ED-4DB2-BD59-A6C34878D82A}">
                    <a16:rowId xmlns:a16="http://schemas.microsoft.com/office/drawing/2014/main" val="1036296232"/>
                  </a:ext>
                </a:extLst>
              </a:tr>
              <a:tr h="370840">
                <a:tc>
                  <a:txBody>
                    <a:bodyPr/>
                    <a:lstStyle/>
                    <a:p>
                      <a:r>
                        <a:rPr lang="en-US"/>
                        <a:t>varbinary</a:t>
                      </a:r>
                    </a:p>
                  </a:txBody>
                  <a:tcPr anchor="ctr"/>
                </a:tc>
                <a:tc>
                  <a:txBody>
                    <a:bodyPr/>
                    <a:lstStyle/>
                    <a:p>
                      <a:r>
                        <a:rPr lang="en-US"/>
                        <a:t>Variable width binary string. Maximum 8,000 bytes</a:t>
                      </a:r>
                    </a:p>
                  </a:txBody>
                  <a:tcPr anchor="ctr"/>
                </a:tc>
                <a:extLst>
                  <a:ext uri="{0D108BD9-81ED-4DB2-BD59-A6C34878D82A}">
                    <a16:rowId xmlns:a16="http://schemas.microsoft.com/office/drawing/2014/main" val="146745380"/>
                  </a:ext>
                </a:extLst>
              </a:tr>
              <a:tr h="370840">
                <a:tc>
                  <a:txBody>
                    <a:bodyPr/>
                    <a:lstStyle/>
                    <a:p>
                      <a:r>
                        <a:rPr lang="en-US"/>
                        <a:t>varbinary(max)</a:t>
                      </a:r>
                    </a:p>
                  </a:txBody>
                  <a:tcPr anchor="ctr"/>
                </a:tc>
                <a:tc>
                  <a:txBody>
                    <a:bodyPr/>
                    <a:lstStyle/>
                    <a:p>
                      <a:r>
                        <a:rPr lang="en-US"/>
                        <a:t>Variable width binary string. Maximum 2GB</a:t>
                      </a:r>
                    </a:p>
                  </a:txBody>
                  <a:tcPr anchor="ctr"/>
                </a:tc>
                <a:extLst>
                  <a:ext uri="{0D108BD9-81ED-4DB2-BD59-A6C34878D82A}">
                    <a16:rowId xmlns:a16="http://schemas.microsoft.com/office/drawing/2014/main" val="3067731027"/>
                  </a:ext>
                </a:extLst>
              </a:tr>
              <a:tr h="370840">
                <a:tc>
                  <a:txBody>
                    <a:bodyPr/>
                    <a:lstStyle/>
                    <a:p>
                      <a:r>
                        <a:rPr lang="en-US"/>
                        <a:t>image</a:t>
                      </a:r>
                    </a:p>
                  </a:txBody>
                  <a:tcPr anchor="ctr"/>
                </a:tc>
                <a:tc>
                  <a:txBody>
                    <a:bodyPr/>
                    <a:lstStyle/>
                    <a:p>
                      <a:r>
                        <a:rPr lang="en-US" dirty="0"/>
                        <a:t>Variable width binary string. Maximum 2GB</a:t>
                      </a:r>
                    </a:p>
                  </a:txBody>
                  <a:tcPr anchor="ctr"/>
                </a:tc>
                <a:extLst>
                  <a:ext uri="{0D108BD9-81ED-4DB2-BD59-A6C34878D82A}">
                    <a16:rowId xmlns:a16="http://schemas.microsoft.com/office/drawing/2014/main" val="3883760806"/>
                  </a:ext>
                </a:extLst>
              </a:tr>
            </a:tbl>
          </a:graphicData>
        </a:graphic>
      </p:graphicFrame>
    </p:spTree>
    <p:extLst>
      <p:ext uri="{BB962C8B-B14F-4D97-AF65-F5344CB8AC3E}">
        <p14:creationId xmlns:p14="http://schemas.microsoft.com/office/powerpoint/2010/main" val="120204049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FILESTREAM storage</a:t>
            </a:r>
          </a:p>
        </p:txBody>
      </p:sp>
      <p:sp>
        <p:nvSpPr>
          <p:cNvPr id="3" name="Content Placeholder 2"/>
          <p:cNvSpPr>
            <a:spLocks noGrp="1"/>
          </p:cNvSpPr>
          <p:nvPr>
            <p:ph idx="1"/>
          </p:nvPr>
        </p:nvSpPr>
        <p:spPr>
          <a:xfrm>
            <a:off x="1097280" y="1845733"/>
            <a:ext cx="10058400" cy="4333393"/>
          </a:xfrm>
        </p:spPr>
        <p:txBody>
          <a:bodyPr>
            <a:normAutofit/>
          </a:bodyPr>
          <a:lstStyle/>
          <a:p>
            <a:r>
              <a:rPr lang="en-US" dirty="0"/>
              <a:t>Next, we need to add a FILESTREAM filegroup and FILESTREAM file (data container) to the database</a:t>
            </a:r>
          </a:p>
          <a:p>
            <a:endParaRPr lang="en-US" dirty="0"/>
          </a:p>
          <a:p>
            <a:endParaRPr lang="en-US" dirty="0"/>
          </a:p>
          <a:p>
            <a:endParaRPr lang="en-US" dirty="0"/>
          </a:p>
          <a:p>
            <a:endParaRPr lang="en-US" dirty="0"/>
          </a:p>
          <a:p>
            <a:endParaRPr lang="en-US" dirty="0"/>
          </a:p>
          <a:p>
            <a:endParaRPr lang="en-US" dirty="0"/>
          </a:p>
          <a:p>
            <a:r>
              <a:rPr lang="en-US" dirty="0"/>
              <a:t>Note that the C:\ArtOfFS\Demos\Chapter1 directory must exist on the appropriate SQL Server instance machine</a:t>
            </a:r>
          </a:p>
        </p:txBody>
      </p:sp>
      <p:pic>
        <p:nvPicPr>
          <p:cNvPr id="4" name="Picture 3"/>
          <p:cNvPicPr>
            <a:picLocks noChangeAspect="1"/>
          </p:cNvPicPr>
          <p:nvPr/>
        </p:nvPicPr>
        <p:blipFill>
          <a:blip r:embed="rId2"/>
          <a:stretch>
            <a:fillRect/>
          </a:stretch>
        </p:blipFill>
        <p:spPr>
          <a:xfrm>
            <a:off x="1097280" y="2762250"/>
            <a:ext cx="8540206" cy="1708150"/>
          </a:xfrm>
          <a:prstGeom prst="rect">
            <a:avLst/>
          </a:prstGeom>
        </p:spPr>
      </p:pic>
      <p:pic>
        <p:nvPicPr>
          <p:cNvPr id="5" name="Picture 4"/>
          <p:cNvPicPr>
            <a:picLocks noChangeAspect="1"/>
          </p:cNvPicPr>
          <p:nvPr/>
        </p:nvPicPr>
        <p:blipFill>
          <a:blip r:embed="rId3"/>
          <a:stretch>
            <a:fillRect/>
          </a:stretch>
        </p:blipFill>
        <p:spPr>
          <a:xfrm>
            <a:off x="1097280" y="4470400"/>
            <a:ext cx="8540206" cy="754743"/>
          </a:xfrm>
          <a:prstGeom prst="rect">
            <a:avLst/>
          </a:prstGeom>
        </p:spPr>
      </p:pic>
    </p:spTree>
    <p:extLst>
      <p:ext uri="{BB962C8B-B14F-4D97-AF65-F5344CB8AC3E}">
        <p14:creationId xmlns:p14="http://schemas.microsoft.com/office/powerpoint/2010/main" val="206660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FILESTREAM column</a:t>
            </a:r>
          </a:p>
        </p:txBody>
      </p:sp>
      <p:sp>
        <p:nvSpPr>
          <p:cNvPr id="3" name="Content Placeholder 2"/>
          <p:cNvSpPr>
            <a:spLocks noGrp="1"/>
          </p:cNvSpPr>
          <p:nvPr>
            <p:ph idx="1"/>
          </p:nvPr>
        </p:nvSpPr>
        <p:spPr/>
        <p:txBody>
          <a:bodyPr/>
          <a:lstStyle/>
          <a:p>
            <a:r>
              <a:rPr lang="en-US" dirty="0"/>
              <a:t>A FILESTREAM column can be created only on a table that has a UNIQUEIDENTIFIER column with the ROWGUIDCOL attribute. Notice, also, that the table contains an </a:t>
            </a:r>
            <a:r>
              <a:rPr lang="en-US" dirty="0" err="1"/>
              <a:t>AuthorImage</a:t>
            </a:r>
            <a:r>
              <a:rPr lang="en-US" dirty="0"/>
              <a:t> column of type VARBINARY(MAX)to which we've applied the FILESTREAM attribute.</a:t>
            </a:r>
          </a:p>
        </p:txBody>
      </p:sp>
      <p:pic>
        <p:nvPicPr>
          <p:cNvPr id="5" name="Picture 4"/>
          <p:cNvPicPr>
            <a:picLocks noChangeAspect="1"/>
          </p:cNvPicPr>
          <p:nvPr/>
        </p:nvPicPr>
        <p:blipFill>
          <a:blip r:embed="rId2"/>
          <a:stretch>
            <a:fillRect/>
          </a:stretch>
        </p:blipFill>
        <p:spPr>
          <a:xfrm>
            <a:off x="1097280" y="3128751"/>
            <a:ext cx="8005156" cy="2274522"/>
          </a:xfrm>
          <a:prstGeom prst="rect">
            <a:avLst/>
          </a:prstGeom>
        </p:spPr>
      </p:pic>
    </p:spTree>
    <p:extLst>
      <p:ext uri="{BB962C8B-B14F-4D97-AF65-F5344CB8AC3E}">
        <p14:creationId xmlns:p14="http://schemas.microsoft.com/office/powerpoint/2010/main" val="374471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of the files</a:t>
            </a:r>
          </a:p>
        </p:txBody>
      </p:sp>
      <p:sp>
        <p:nvSpPr>
          <p:cNvPr id="3" name="Content Placeholder 2"/>
          <p:cNvSpPr>
            <a:spLocks noGrp="1"/>
          </p:cNvSpPr>
          <p:nvPr>
            <p:ph idx="1"/>
          </p:nvPr>
        </p:nvSpPr>
        <p:spPr/>
        <p:txBody>
          <a:bodyPr/>
          <a:lstStyle/>
          <a:p>
            <a:pPr marL="290513" indent="-290513">
              <a:buFont typeface="Wingdings" panose="05000000000000000000" pitchFamily="2" charset="2"/>
              <a:buChar char="§"/>
            </a:pPr>
            <a:r>
              <a:rPr lang="en-US" dirty="0"/>
              <a:t>As per Microsoft Research paper, To BLOB or Not To BLOB: </a:t>
            </a:r>
          </a:p>
          <a:p>
            <a:pPr marL="583121" lvl="1" indent="-290513">
              <a:buFont typeface="Wingdings" panose="05000000000000000000" pitchFamily="2" charset="2"/>
              <a:buChar char="§"/>
            </a:pPr>
            <a:r>
              <a:rPr lang="en-US" dirty="0"/>
              <a:t>For BLOBs that are smaller than 256 KB, the best performance will probably be obtained by simply storing the data directly in the relational tables. </a:t>
            </a:r>
          </a:p>
          <a:p>
            <a:pPr marL="583121" lvl="1" indent="-290513">
              <a:buFont typeface="Wingdings" panose="05000000000000000000" pitchFamily="2" charset="2"/>
              <a:buChar char="§"/>
            </a:pPr>
            <a:r>
              <a:rPr lang="en-US" dirty="0"/>
              <a:t>Files larger than 1 MB are better stored in the file system, and managed through SQL Server using FILESTREAM. </a:t>
            </a:r>
          </a:p>
          <a:p>
            <a:pPr marL="583121" lvl="1" indent="-290513">
              <a:buFont typeface="Wingdings" panose="05000000000000000000" pitchFamily="2" charset="2"/>
              <a:buChar char="§"/>
            </a:pPr>
            <a:r>
              <a:rPr lang="en-US" dirty="0"/>
              <a:t>In that in-between region of 256 KB to 1 MB, the decision of which way to go can only be taken after analyzing the specific data usage scenarios</a:t>
            </a:r>
          </a:p>
          <a:p>
            <a:pPr marL="290513" indent="-290513">
              <a:buFont typeface="Wingdings" panose="05000000000000000000" pitchFamily="2" charset="2"/>
              <a:buChar char="§"/>
            </a:pPr>
            <a:endParaRPr lang="en-US" dirty="0"/>
          </a:p>
        </p:txBody>
      </p:sp>
    </p:spTree>
    <p:extLst>
      <p:ext uri="{BB962C8B-B14F-4D97-AF65-F5344CB8AC3E}">
        <p14:creationId xmlns:p14="http://schemas.microsoft.com/office/powerpoint/2010/main" val="374782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usage patterns</a:t>
            </a:r>
          </a:p>
        </p:txBody>
      </p:sp>
      <p:sp>
        <p:nvSpPr>
          <p:cNvPr id="3" name="Content Placeholder 2"/>
          <p:cNvSpPr>
            <a:spLocks noGrp="1"/>
          </p:cNvSpPr>
          <p:nvPr>
            <p:ph idx="1"/>
          </p:nvPr>
        </p:nvSpPr>
        <p:spPr/>
        <p:txBody>
          <a:bodyPr/>
          <a:lstStyle/>
          <a:p>
            <a:pPr marL="290513" indent="-179388">
              <a:buFont typeface="Wingdings" panose="05000000000000000000" pitchFamily="2" charset="2"/>
              <a:buChar char="§"/>
            </a:pPr>
            <a:r>
              <a:rPr lang="en-US" dirty="0"/>
              <a:t>FILESTREAM does not support in-place (also referred to as "partial") updates of BLOB data files. Instead, every time a BLOB value is modified, SQL Server creates an entirely new copy of the file with the modified content, and discards the old file. The old file will be deleted by an asynchronous garbage collector process. </a:t>
            </a:r>
          </a:p>
          <a:p>
            <a:pPr marL="290513" indent="-179388">
              <a:buFont typeface="Wingdings" panose="05000000000000000000" pitchFamily="2" charset="2"/>
              <a:buChar char="§"/>
            </a:pPr>
            <a:r>
              <a:rPr lang="en-US" dirty="0"/>
              <a:t>If your business requirement includes making frequent changes to the BLOB data values, then FILESTREAM may not be the right option. However, this decision should be taken only after running some tests with the expected usage pattern and deciding whether to go with FILESTREAM or VARBINARY(MAX) storage.</a:t>
            </a:r>
          </a:p>
        </p:txBody>
      </p:sp>
    </p:spTree>
    <p:extLst>
      <p:ext uri="{BB962C8B-B14F-4D97-AF65-F5344CB8AC3E}">
        <p14:creationId xmlns:p14="http://schemas.microsoft.com/office/powerpoint/2010/main" val="4082272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File to Database Using File Stream</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Insert into the desired table with the File Content as empty</a:t>
            </a:r>
          </a:p>
          <a:p>
            <a:pPr>
              <a:buFont typeface="Wingdings" panose="05000000000000000000" pitchFamily="2" charset="2"/>
              <a:buChar char="§"/>
            </a:pPr>
            <a:r>
              <a:rPr lang="en-US" dirty="0"/>
              <a:t>Get File Path from SQL File Stream</a:t>
            </a:r>
          </a:p>
          <a:p>
            <a:pPr lvl="1">
              <a:buFont typeface="Wingdings" panose="05000000000000000000" pitchFamily="2" charset="2"/>
              <a:buChar char="§"/>
            </a:pPr>
            <a:r>
              <a:rPr lang="en-US" dirty="0" err="1"/>
              <a:t>comm.CommandText</a:t>
            </a:r>
            <a:r>
              <a:rPr lang="en-US" dirty="0"/>
              <a:t> = </a:t>
            </a:r>
            <a:r>
              <a:rPr lang="en-US" dirty="0" err="1"/>
              <a:t>string.Format</a:t>
            </a:r>
            <a:r>
              <a:rPr lang="en-US" dirty="0"/>
              <a:t>(@"SELECT TOP(1) </a:t>
            </a:r>
            <a:r>
              <a:rPr lang="en-US" dirty="0" err="1"/>
              <a:t>FileContent.PathName</a:t>
            </a:r>
            <a:r>
              <a:rPr lang="en-US" dirty="0"/>
              <a:t>() FROM &lt;table&gt; WHERE &lt;condition&gt;");</a:t>
            </a:r>
          </a:p>
          <a:p>
            <a:pPr lvl="1">
              <a:buFont typeface="Wingdings" panose="05000000000000000000" pitchFamily="2" charset="2"/>
              <a:buChar char="§"/>
            </a:pPr>
            <a:r>
              <a:rPr lang="en-US" dirty="0"/>
              <a:t>string path = </a:t>
            </a:r>
            <a:r>
              <a:rPr lang="en-US" dirty="0" err="1"/>
              <a:t>comm.ExecuteScalar</a:t>
            </a:r>
            <a:r>
              <a:rPr lang="en-US" dirty="0"/>
              <a:t>().</a:t>
            </a:r>
            <a:r>
              <a:rPr lang="en-US" dirty="0" err="1"/>
              <a:t>ToString</a:t>
            </a:r>
            <a:r>
              <a:rPr lang="en-US" dirty="0"/>
              <a:t>();</a:t>
            </a:r>
          </a:p>
          <a:p>
            <a:pPr>
              <a:buFont typeface="Wingdings" panose="05000000000000000000" pitchFamily="2" charset="2"/>
              <a:buChar char="§"/>
            </a:pPr>
            <a:r>
              <a:rPr lang="en-US" dirty="0"/>
              <a:t>Write Byte Stream Data to Memory Stream </a:t>
            </a:r>
          </a:p>
          <a:p>
            <a:pPr lvl="1">
              <a:buFont typeface="Wingdings" panose="05000000000000000000" pitchFamily="2" charset="2"/>
              <a:buChar char="§"/>
            </a:pPr>
            <a:r>
              <a:rPr lang="en-US" dirty="0"/>
              <a:t> </a:t>
            </a:r>
            <a:r>
              <a:rPr lang="en-US" dirty="0" err="1"/>
              <a:t>MemoryStream</a:t>
            </a:r>
            <a:r>
              <a:rPr lang="en-US" dirty="0"/>
              <a:t> </a:t>
            </a:r>
            <a:r>
              <a:rPr lang="en-US" dirty="0" err="1"/>
              <a:t>FileContent</a:t>
            </a:r>
            <a:r>
              <a:rPr lang="en-US" dirty="0"/>
              <a:t> = new </a:t>
            </a:r>
            <a:r>
              <a:rPr lang="en-US" dirty="0" err="1"/>
              <a:t>MemoryStream</a:t>
            </a:r>
            <a:r>
              <a:rPr lang="en-US" dirty="0"/>
              <a:t>();</a:t>
            </a:r>
          </a:p>
          <a:p>
            <a:pPr lvl="1">
              <a:buFont typeface="Wingdings" panose="05000000000000000000" pitchFamily="2" charset="2"/>
              <a:buChar char="§"/>
            </a:pPr>
            <a:r>
              <a:rPr lang="en-US" dirty="0" err="1"/>
              <a:t>BinaryWriter</a:t>
            </a:r>
            <a:r>
              <a:rPr lang="en-US" dirty="0"/>
              <a:t> writer = new </a:t>
            </a:r>
            <a:r>
              <a:rPr lang="en-US" dirty="0" err="1"/>
              <a:t>BinaryWriter</a:t>
            </a:r>
            <a:r>
              <a:rPr lang="en-US" dirty="0"/>
              <a:t>(</a:t>
            </a:r>
            <a:r>
              <a:rPr lang="en-US" dirty="0" err="1"/>
              <a:t>FileContent</a:t>
            </a:r>
            <a:r>
              <a:rPr lang="en-US" dirty="0"/>
              <a:t>);</a:t>
            </a:r>
          </a:p>
          <a:p>
            <a:pPr lvl="1">
              <a:buFont typeface="Wingdings" panose="05000000000000000000" pitchFamily="2" charset="2"/>
              <a:buChar char="§"/>
            </a:pPr>
            <a:r>
              <a:rPr lang="en-US" dirty="0" err="1"/>
              <a:t>writer.Write</a:t>
            </a:r>
            <a:r>
              <a:rPr lang="en-US" dirty="0"/>
              <a:t>(</a:t>
            </a:r>
            <a:r>
              <a:rPr lang="en-US" dirty="0" err="1"/>
              <a:t>BinaryData</a:t>
            </a:r>
            <a:r>
              <a:rPr lang="en-US" dirty="0"/>
              <a:t>);</a:t>
            </a:r>
          </a:p>
        </p:txBody>
      </p:sp>
    </p:spTree>
    <p:extLst>
      <p:ext uri="{BB962C8B-B14F-4D97-AF65-F5344CB8AC3E}">
        <p14:creationId xmlns:p14="http://schemas.microsoft.com/office/powerpoint/2010/main" val="2291980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a:t>Write data from Memory Stream to SQL (File Stream)</a:t>
            </a:r>
          </a:p>
          <a:p>
            <a:pPr lvl="1">
              <a:buFont typeface="Wingdings" panose="05000000000000000000" pitchFamily="2" charset="2"/>
              <a:buChar char="§"/>
            </a:pPr>
            <a:r>
              <a:rPr lang="en-US" sz="2400" dirty="0"/>
              <a:t>Get SQL Write Destination:</a:t>
            </a:r>
          </a:p>
          <a:p>
            <a:pPr lvl="2">
              <a:buFont typeface="Wingdings" panose="05000000000000000000" pitchFamily="2" charset="2"/>
              <a:buChar char="§"/>
            </a:pPr>
            <a:r>
              <a:rPr lang="en-US" sz="1800" dirty="0" err="1"/>
              <a:t>comm.CommandText</a:t>
            </a:r>
            <a:r>
              <a:rPr lang="en-US" sz="1800" dirty="0"/>
              <a:t> = </a:t>
            </a:r>
            <a:r>
              <a:rPr lang="en-US" sz="1800" dirty="0" err="1"/>
              <a:t>string.Format</a:t>
            </a:r>
            <a:r>
              <a:rPr lang="en-US" sz="1800" dirty="0"/>
              <a:t>(@"SELECT TOP(1) GET_FILESTREAM_TRANSACTION_CONTEXT() FROM &lt;table&gt; where &lt;condition&gt;");</a:t>
            </a:r>
          </a:p>
          <a:p>
            <a:pPr lvl="2">
              <a:buFont typeface="Wingdings" panose="05000000000000000000" pitchFamily="2" charset="2"/>
              <a:buChar char="§"/>
            </a:pPr>
            <a:r>
              <a:rPr lang="en-US" sz="1800" dirty="0"/>
              <a:t>byte[] </a:t>
            </a:r>
            <a:r>
              <a:rPr lang="en-US" sz="1800" dirty="0" err="1"/>
              <a:t>transactionContext</a:t>
            </a:r>
            <a:r>
              <a:rPr lang="en-US" sz="1800" dirty="0"/>
              <a:t> = (byte[])</a:t>
            </a:r>
            <a:r>
              <a:rPr lang="en-US" sz="1800" dirty="0" err="1"/>
              <a:t>comm.ExecuteScalar</a:t>
            </a:r>
            <a:r>
              <a:rPr lang="en-US" sz="1800" dirty="0"/>
              <a:t>();</a:t>
            </a:r>
          </a:p>
          <a:p>
            <a:pPr lvl="1">
              <a:buFont typeface="Wingdings" panose="05000000000000000000" pitchFamily="2" charset="2"/>
              <a:buChar char="§"/>
            </a:pPr>
            <a:endParaRPr lang="en-US" sz="2400" dirty="0"/>
          </a:p>
          <a:p>
            <a:pPr lvl="1">
              <a:buFont typeface="Wingdings" panose="05000000000000000000" pitchFamily="2" charset="2"/>
              <a:buChar char="§"/>
            </a:pPr>
            <a:r>
              <a:rPr lang="en-US" sz="2400" dirty="0"/>
              <a:t>Write to Database</a:t>
            </a:r>
          </a:p>
          <a:p>
            <a:pPr lvl="2">
              <a:buFont typeface="Wingdings" panose="05000000000000000000" pitchFamily="2" charset="2"/>
              <a:buChar char="§"/>
            </a:pPr>
            <a:r>
              <a:rPr lang="en-US" sz="1800" dirty="0" err="1"/>
              <a:t>System.Data.SqlTypes.SqlFileStream</a:t>
            </a:r>
            <a:r>
              <a:rPr lang="en-US" sz="1800" dirty="0"/>
              <a:t> destination = new </a:t>
            </a:r>
            <a:r>
              <a:rPr lang="en-US" sz="1800" dirty="0" err="1"/>
              <a:t>System.Data.SqlTypes.SqlFileStream</a:t>
            </a:r>
            <a:r>
              <a:rPr lang="en-US" sz="1800" dirty="0"/>
              <a:t>(</a:t>
            </a:r>
            <a:r>
              <a:rPr lang="en-US" sz="1800" dirty="0" err="1"/>
              <a:t>path,transactionContext</a:t>
            </a:r>
            <a:r>
              <a:rPr lang="en-US" sz="1800" dirty="0"/>
              <a:t>, </a:t>
            </a:r>
            <a:r>
              <a:rPr lang="en-US" sz="1800" dirty="0" err="1"/>
              <a:t>System.IO.FileAccess.Write</a:t>
            </a:r>
            <a:r>
              <a:rPr lang="en-US" sz="1800" dirty="0"/>
              <a:t>);</a:t>
            </a:r>
          </a:p>
          <a:p>
            <a:pPr lvl="2">
              <a:buFont typeface="Wingdings" panose="05000000000000000000" pitchFamily="2" charset="2"/>
              <a:buChar char="§"/>
            </a:pPr>
            <a:r>
              <a:rPr lang="en-US" sz="1800" dirty="0" err="1"/>
              <a:t>FileContent.CopyTo</a:t>
            </a:r>
            <a:r>
              <a:rPr lang="en-US" sz="1800" dirty="0"/>
              <a:t>(destination);</a:t>
            </a:r>
          </a:p>
          <a:p>
            <a:pPr lvl="1">
              <a:buFont typeface="Wingdings" panose="05000000000000000000" pitchFamily="2" charset="2"/>
              <a:buChar char="§"/>
            </a:pPr>
            <a:endParaRPr lang="en-US" sz="2400" dirty="0"/>
          </a:p>
        </p:txBody>
      </p:sp>
    </p:spTree>
    <p:extLst>
      <p:ext uri="{BB962C8B-B14F-4D97-AF65-F5344CB8AC3E}">
        <p14:creationId xmlns:p14="http://schemas.microsoft.com/office/powerpoint/2010/main" val="1150273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vert="horz" lIns="91440" tIns="45720" rIns="132080" bIns="45720" rtlCol="0" anchor="b">
            <a:normAutofit/>
          </a:bodyPr>
          <a:lstStyle/>
          <a:p>
            <a:pPr>
              <a:defRPr/>
            </a:pPr>
            <a:r>
              <a:t>References</a:t>
            </a:r>
          </a:p>
        </p:txBody>
      </p:sp>
      <p:sp>
        <p:nvSpPr>
          <p:cNvPr id="36867" name="Rectangle 2"/>
          <p:cNvSpPr>
            <a:spLocks noGrp="1" noChangeArrowheads="1"/>
          </p:cNvSpPr>
          <p:nvPr>
            <p:ph idx="1"/>
          </p:nvPr>
        </p:nvSpPr>
        <p:spPr/>
        <p:txBody>
          <a:bodyPr vert="horz" lIns="0" tIns="45720" rIns="132080" bIns="45720" rtlCol="0">
            <a:normAutofit/>
          </a:bodyPr>
          <a:lstStyle/>
          <a:p>
            <a:pPr eaLnBrk="1" hangingPunct="1"/>
            <a:r>
              <a:rPr lang="en-US" altLang="en-US"/>
              <a:t>FILESTREAM Overview - </a:t>
            </a:r>
            <a:r>
              <a:rPr lang="en-US" altLang="en-US" u="sng">
                <a:solidFill>
                  <a:srgbClr val="0000FF"/>
                </a:solidFill>
                <a:hlinkClick r:id="rId2"/>
              </a:rPr>
              <a:t>http://msdn.microsoft.com/en-us/library/bb933993.aspx</a:t>
            </a:r>
            <a:endParaRPr lang="en-US" altLang="en-US"/>
          </a:p>
          <a:p>
            <a:pPr eaLnBrk="1" hangingPunct="1"/>
            <a:r>
              <a:rPr lang="en-US" altLang="en-US"/>
              <a:t>FILESTREAM Best Practices –</a:t>
            </a:r>
            <a:r>
              <a:rPr lang="en-US" altLang="en-US" u="sng">
                <a:solidFill>
                  <a:srgbClr val="0000FF"/>
                </a:solidFill>
                <a:hlinkClick r:id="rId3"/>
              </a:rPr>
              <a:t>http://msdn.microsoft.com/en-us/library/dd206979.aspx</a:t>
            </a:r>
            <a:endParaRPr lang="en-US" altLang="en-US"/>
          </a:p>
          <a:p>
            <a:pPr eaLnBrk="1" hangingPunct="1"/>
            <a:r>
              <a:rPr lang="en-US" altLang="en-US"/>
              <a:t>FILESTREAM Storage in SQL Server 2008 - </a:t>
            </a:r>
            <a:r>
              <a:rPr lang="en-US" altLang="en-US" u="sng">
                <a:solidFill>
                  <a:srgbClr val="0000FF"/>
                </a:solidFill>
                <a:hlinkClick r:id="rId4"/>
              </a:rPr>
              <a:t>http://msdn.microsoft.com/en-us/library/cc949109.aspx</a:t>
            </a:r>
            <a:endParaRPr lang="en-US" altLang="en-US"/>
          </a:p>
          <a:p>
            <a:pPr eaLnBrk="1" hangingPunct="1"/>
            <a:r>
              <a:rPr lang="en-US" altLang="en-US"/>
              <a:t>Remote BLOB store - </a:t>
            </a:r>
            <a:r>
              <a:rPr lang="en-US" altLang="en-US" u="sng">
                <a:hlinkClick r:id="rId5"/>
              </a:rPr>
              <a:t>http://technet.microsoft.com/en-us/library/gg638709.aspx</a:t>
            </a:r>
            <a:endParaRPr lang="en-US" altLang="en-US"/>
          </a:p>
          <a:p>
            <a:pPr eaLnBrk="1" hangingPunct="1"/>
            <a:r>
              <a:rPr lang="en-US" altLang="en-US">
                <a:hlinkClick r:id="rId6" tooltip="Enable the Prerequisites for FileTable"/>
              </a:rPr>
              <a:t>Enable the Prerequisites for FileTable</a:t>
            </a:r>
            <a:r>
              <a:rPr lang="en-US" altLang="en-US"/>
              <a:t> - </a:t>
            </a:r>
            <a:r>
              <a:rPr lang="en-US" altLang="en-US">
                <a:hlinkClick r:id="rId6"/>
              </a:rPr>
              <a:t>http://msdn.microsoft.com/en-us/library/gg509097(v=sql.110).aspx</a:t>
            </a:r>
            <a:endParaRPr lang="en-US" altLang="en-US"/>
          </a:p>
          <a:p>
            <a:pPr eaLnBrk="1" hangingPunct="1"/>
            <a:r>
              <a:rPr lang="en-US" altLang="en-US"/>
              <a:t> Create, Alter, and Drop FileTables - </a:t>
            </a:r>
            <a:r>
              <a:rPr lang="en-US" altLang="en-US">
                <a:hlinkClick r:id="rId7"/>
              </a:rPr>
              <a:t>http://msdn.microsoft.com/en-us/library/gg509088%28v=sql.110%29.aspx</a:t>
            </a:r>
            <a:endParaRPr lang="en-US" altLang="en-US"/>
          </a:p>
          <a:p>
            <a:pPr eaLnBrk="1" hangingPunct="1"/>
            <a:endParaRPr lang="en-US" altLang="en-US"/>
          </a:p>
        </p:txBody>
      </p:sp>
    </p:spTree>
    <p:extLst>
      <p:ext uri="{BB962C8B-B14F-4D97-AF65-F5344CB8AC3E}">
        <p14:creationId xmlns:p14="http://schemas.microsoft.com/office/powerpoint/2010/main" val="34631414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
          <p:cNvSpPr>
            <a:spLocks noGrp="1" noChangeArrowheads="1"/>
          </p:cNvSpPr>
          <p:nvPr>
            <p:ph type="title"/>
          </p:nvPr>
        </p:nvSpPr>
        <p:spPr/>
        <p:txBody>
          <a:bodyPr vert="horz" lIns="91440" tIns="45720" rIns="132080" bIns="45720" rtlCol="0" anchor="b">
            <a:normAutofit/>
          </a:bodyPr>
          <a:lstStyle/>
          <a:p>
            <a:pPr>
              <a:defRPr/>
            </a:pPr>
            <a:r>
              <a:t>Types of Data</a:t>
            </a:r>
          </a:p>
        </p:txBody>
      </p:sp>
      <p:sp>
        <p:nvSpPr>
          <p:cNvPr id="15363" name="Rectangle 2"/>
          <p:cNvSpPr>
            <a:spLocks noGrp="1" noChangeArrowheads="1"/>
          </p:cNvSpPr>
          <p:nvPr>
            <p:ph idx="1"/>
          </p:nvPr>
        </p:nvSpPr>
        <p:spPr/>
        <p:txBody>
          <a:bodyPr vert="horz" lIns="0" tIns="45720" rIns="132080" bIns="45720" rtlCol="0">
            <a:normAutofit/>
          </a:bodyPr>
          <a:lstStyle/>
          <a:p>
            <a:pPr eaLnBrk="1" hangingPunct="1"/>
            <a:r>
              <a:rPr lang="en-US" altLang="en-US"/>
              <a:t>Structured</a:t>
            </a:r>
          </a:p>
          <a:p>
            <a:pPr eaLnBrk="1" hangingPunct="1"/>
            <a:r>
              <a:rPr lang="en-US" altLang="en-US"/>
              <a:t>Semi-structured</a:t>
            </a:r>
          </a:p>
          <a:p>
            <a:pPr eaLnBrk="1" hangingPunct="1"/>
            <a:r>
              <a:rPr lang="en-US" altLang="en-US"/>
              <a:t>Unstructured</a:t>
            </a:r>
          </a:p>
        </p:txBody>
      </p:sp>
      <p:sp>
        <p:nvSpPr>
          <p:cNvPr id="15364" name="Slide Number Placeholder 3"/>
          <p:cNvSpPr>
            <a:spLocks noGrp="1"/>
          </p:cNvSpPr>
          <p:nvPr>
            <p:ph type="sldNum" sz="quarter" idx="4294967295"/>
          </p:nvPr>
        </p:nvSpPr>
        <p:spPr bwMode="auto">
          <a:xfrm>
            <a:off x="10401300" y="6399213"/>
            <a:ext cx="266700" cy="279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fld id="{53677AF5-8F2C-4A32-BB5A-41E1A81B91F4}" type="slidenum">
              <a:rPr lang="en-US" altLang="en-US"/>
              <a:pPr eaLnBrk="1" hangingPunct="1"/>
              <a:t>3</a:t>
            </a:fld>
            <a:endParaRPr lang="en-US" altLang="en-US"/>
          </a:p>
        </p:txBody>
      </p:sp>
      <p:sp>
        <p:nvSpPr>
          <p:cNvPr id="15365" name="Text Box 3"/>
          <p:cNvSpPr txBox="1">
            <a:spLocks noChangeArrowheads="1"/>
          </p:cNvSpPr>
          <p:nvPr/>
        </p:nvSpPr>
        <p:spPr bwMode="auto">
          <a:xfrm>
            <a:off x="9010650" y="6399213"/>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eaLnBrk="1" hangingPunct="1"/>
            <a:fld id="{4013BD05-16CD-4A72-977C-A5D9656E40FE}" type="slidenum">
              <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rPr>
              <a:pPr algn="ctr" eaLnBrk="1" hangingPunct="1"/>
              <a:t>3</a:t>
            </a:fld>
            <a:endPar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5640207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
          <p:cNvSpPr>
            <a:spLocks noGrp="1" noChangeArrowheads="1"/>
          </p:cNvSpPr>
          <p:nvPr>
            <p:ph type="title"/>
          </p:nvPr>
        </p:nvSpPr>
        <p:spPr/>
        <p:txBody>
          <a:bodyPr vert="horz" lIns="91440" tIns="45720" rIns="132080" bIns="45720" rtlCol="0" anchor="b">
            <a:normAutofit/>
          </a:bodyPr>
          <a:lstStyle/>
          <a:p>
            <a:pPr>
              <a:defRPr/>
            </a:pPr>
            <a:r>
              <a:t>Structured Data</a:t>
            </a:r>
          </a:p>
        </p:txBody>
      </p:sp>
      <p:sp>
        <p:nvSpPr>
          <p:cNvPr id="16387" name="Rectangle 2"/>
          <p:cNvSpPr>
            <a:spLocks noGrp="1" noChangeArrowheads="1"/>
          </p:cNvSpPr>
          <p:nvPr>
            <p:ph idx="1"/>
          </p:nvPr>
        </p:nvSpPr>
        <p:spPr/>
        <p:txBody>
          <a:bodyPr vert="horz" lIns="0" tIns="45720" rIns="132080" bIns="45720" rtlCol="0">
            <a:normAutofit/>
          </a:bodyPr>
          <a:lstStyle/>
          <a:p>
            <a:pPr eaLnBrk="1" hangingPunct="1"/>
            <a:r>
              <a:rPr lang="en-US" altLang="en-US"/>
              <a:t>“normal” RDBMS data</a:t>
            </a:r>
          </a:p>
          <a:p>
            <a:pPr eaLnBrk="1" hangingPunct="1"/>
            <a:r>
              <a:rPr lang="en-US" altLang="en-US"/>
              <a:t>Format is known and defined</a:t>
            </a:r>
          </a:p>
          <a:p>
            <a:pPr eaLnBrk="1" hangingPunct="1"/>
            <a:r>
              <a:rPr lang="en-US" altLang="en-US"/>
              <a:t>Example: Sales Order</a:t>
            </a:r>
          </a:p>
        </p:txBody>
      </p:sp>
      <p:sp>
        <p:nvSpPr>
          <p:cNvPr id="16388" name="Slide Number Placeholder 3"/>
          <p:cNvSpPr>
            <a:spLocks noGrp="1"/>
          </p:cNvSpPr>
          <p:nvPr>
            <p:ph type="sldNum" sz="quarter" idx="4294967295"/>
          </p:nvPr>
        </p:nvSpPr>
        <p:spPr bwMode="auto">
          <a:xfrm>
            <a:off x="10401300" y="6399213"/>
            <a:ext cx="266700" cy="279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fld id="{5C7093CA-66B9-4627-BE29-A0A45CDB881F}" type="slidenum">
              <a:rPr lang="en-US" altLang="en-US"/>
              <a:pPr eaLnBrk="1" hangingPunct="1"/>
              <a:t>4</a:t>
            </a:fld>
            <a:endParaRPr lang="en-US" altLang="en-US"/>
          </a:p>
        </p:txBody>
      </p:sp>
      <p:sp>
        <p:nvSpPr>
          <p:cNvPr id="16389" name="Text Box 3"/>
          <p:cNvSpPr txBox="1">
            <a:spLocks noChangeArrowheads="1"/>
          </p:cNvSpPr>
          <p:nvPr/>
        </p:nvSpPr>
        <p:spPr bwMode="auto">
          <a:xfrm>
            <a:off x="9010650" y="6399213"/>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eaLnBrk="1" hangingPunct="1"/>
            <a:fld id="{82DD479E-CF99-4AD9-A289-E53312DA1E6A}" type="slidenum">
              <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rPr>
              <a:pPr algn="ctr" eaLnBrk="1" hangingPunct="1"/>
              <a:t>4</a:t>
            </a:fld>
            <a:endPar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9370217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4294967295"/>
          </p:nvPr>
        </p:nvSpPr>
        <p:spPr bwMode="auto">
          <a:xfrm>
            <a:off x="10401300" y="6399213"/>
            <a:ext cx="266700" cy="279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fld id="{E961DAD7-47A8-46EC-956F-45A3D168DFDC}" type="slidenum">
              <a:rPr lang="en-US" altLang="en-US"/>
              <a:pPr eaLnBrk="1" hangingPunct="1"/>
              <a:t>5</a:t>
            </a:fld>
            <a:endParaRPr lang="en-US" altLang="en-US"/>
          </a:p>
        </p:txBody>
      </p:sp>
      <p:pic>
        <p:nvPicPr>
          <p:cNvPr id="17411" name="Picture 4" descr="salesOrderHea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533400"/>
            <a:ext cx="46609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82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Grp="1" noChangeArrowheads="1"/>
          </p:cNvSpPr>
          <p:nvPr>
            <p:ph type="title"/>
          </p:nvPr>
        </p:nvSpPr>
        <p:spPr/>
        <p:txBody>
          <a:bodyPr vert="horz" lIns="91440" tIns="45720" rIns="132080" bIns="45720" rtlCol="0" anchor="b">
            <a:normAutofit/>
          </a:bodyPr>
          <a:lstStyle/>
          <a:p>
            <a:pPr>
              <a:defRPr/>
            </a:pPr>
            <a:r>
              <a:rPr dirty="0"/>
              <a:t>Semi</a:t>
            </a:r>
            <a:r>
              <a:rPr lang="en-US" dirty="0"/>
              <a:t> S</a:t>
            </a:r>
            <a:r>
              <a:rPr dirty="0"/>
              <a:t>tructured Data</a:t>
            </a:r>
          </a:p>
        </p:txBody>
      </p:sp>
      <p:sp>
        <p:nvSpPr>
          <p:cNvPr id="18435" name="Rectangle 2"/>
          <p:cNvSpPr>
            <a:spLocks noGrp="1" noChangeArrowheads="1"/>
          </p:cNvSpPr>
          <p:nvPr>
            <p:ph idx="1"/>
          </p:nvPr>
        </p:nvSpPr>
        <p:spPr/>
        <p:txBody>
          <a:bodyPr vert="horz" lIns="0" tIns="45720" rIns="132080" bIns="45720" rtlCol="0">
            <a:normAutofit/>
          </a:bodyPr>
          <a:lstStyle/>
          <a:p>
            <a:pPr eaLnBrk="1" hangingPunct="1"/>
            <a:r>
              <a:rPr lang="en-US" altLang="en-US" dirty="0"/>
              <a:t>some structure, but it is fluid</a:t>
            </a:r>
          </a:p>
          <a:p>
            <a:pPr eaLnBrk="1" hangingPunct="1"/>
            <a:r>
              <a:rPr lang="en-US" altLang="en-US" dirty="0"/>
              <a:t>changes in structure should not break code</a:t>
            </a:r>
          </a:p>
          <a:p>
            <a:pPr eaLnBrk="1" hangingPunct="1"/>
            <a:r>
              <a:rPr lang="en-US" altLang="en-US" dirty="0"/>
              <a:t>example: XML</a:t>
            </a:r>
          </a:p>
        </p:txBody>
      </p:sp>
      <p:sp>
        <p:nvSpPr>
          <p:cNvPr id="18436" name="Slide Number Placeholder 3"/>
          <p:cNvSpPr>
            <a:spLocks noGrp="1"/>
          </p:cNvSpPr>
          <p:nvPr>
            <p:ph type="sldNum" sz="quarter" idx="4294967295"/>
          </p:nvPr>
        </p:nvSpPr>
        <p:spPr bwMode="auto">
          <a:xfrm>
            <a:off x="10401300" y="6399213"/>
            <a:ext cx="266700" cy="279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fld id="{C45A9C69-A5E8-42BF-8901-EF2C88D5270E}" type="slidenum">
              <a:rPr lang="en-US" altLang="en-US"/>
              <a:pPr eaLnBrk="1" hangingPunct="1"/>
              <a:t>6</a:t>
            </a:fld>
            <a:endParaRPr lang="en-US" altLang="en-US"/>
          </a:p>
        </p:txBody>
      </p:sp>
      <p:sp>
        <p:nvSpPr>
          <p:cNvPr id="18437" name="Text Box 3"/>
          <p:cNvSpPr txBox="1">
            <a:spLocks noChangeArrowheads="1"/>
          </p:cNvSpPr>
          <p:nvPr/>
        </p:nvSpPr>
        <p:spPr bwMode="auto">
          <a:xfrm>
            <a:off x="9010650" y="6399213"/>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eaLnBrk="1" hangingPunct="1"/>
            <a:fld id="{1E794ACA-2EC2-4709-8A85-2104B9F09175}" type="slidenum">
              <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rPr>
              <a:pPr algn="ctr" eaLnBrk="1" hangingPunct="1"/>
              <a:t>6</a:t>
            </a:fld>
            <a:endPar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9341390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p:txBody>
          <a:bodyPr vert="horz" lIns="91440" tIns="45720" rIns="132080" bIns="45720" rtlCol="0" anchor="b">
            <a:normAutofit/>
          </a:bodyPr>
          <a:lstStyle/>
          <a:p>
            <a:pPr>
              <a:defRPr/>
            </a:pPr>
            <a:r>
              <a:t>Semi Structured Data</a:t>
            </a:r>
          </a:p>
        </p:txBody>
      </p:sp>
      <p:sp>
        <p:nvSpPr>
          <p:cNvPr id="9220" name="Rectangle 2"/>
          <p:cNvSpPr>
            <a:spLocks noGrp="1" noChangeArrowheads="1"/>
          </p:cNvSpPr>
          <p:nvPr>
            <p:ph idx="1"/>
          </p:nvPr>
        </p:nvSpPr>
        <p:spPr/>
        <p:txBody>
          <a:bodyPr vert="horz" lIns="0" tIns="45720" rIns="132080" bIns="45720" rtlCol="0">
            <a:normAutofit fontScale="77500" lnSpcReduction="20000"/>
          </a:bodyPr>
          <a:lstStyle/>
          <a:p>
            <a:pPr marL="0" indent="0">
              <a:spcAft>
                <a:spcPts val="0"/>
              </a:spcAft>
              <a:buNone/>
              <a:defRPr/>
            </a:pPr>
            <a:r>
              <a:rPr lang="en-US" sz="1400" dirty="0">
                <a:latin typeface="Courier New" charset="0"/>
                <a:cs typeface="Courier New" charset="0"/>
                <a:sym typeface="Courier New" charset="0"/>
              </a:rPr>
              <a:t>&lt;</a:t>
            </a:r>
            <a:r>
              <a:rPr lang="en-US" sz="1400" dirty="0" err="1">
                <a:latin typeface="Courier New" charset="0"/>
                <a:cs typeface="Courier New" charset="0"/>
                <a:sym typeface="Courier New" charset="0"/>
              </a:rPr>
              <a:t>SalesOrder</a:t>
            </a:r>
            <a:r>
              <a:rPr lang="en-US" sz="1400" dirty="0">
                <a:latin typeface="Courier New" charset="0"/>
                <a:cs typeface="Courier New" charset="0"/>
                <a:sym typeface="Courier New" charset="0"/>
              </a:rPr>
              <a:t> </a:t>
            </a:r>
            <a:r>
              <a:rPr lang="en-US" sz="1400" dirty="0" err="1">
                <a:solidFill>
                  <a:schemeClr val="tx2">
                    <a:lumMod val="75000"/>
                  </a:schemeClr>
                </a:solidFill>
                <a:latin typeface="Courier New" charset="0"/>
                <a:cs typeface="Courier New" charset="0"/>
                <a:sym typeface="Courier New" charset="0"/>
              </a:rPr>
              <a:t>DueDate</a:t>
            </a:r>
            <a:r>
              <a:rPr lang="en-US" sz="1400" dirty="0">
                <a:solidFill>
                  <a:schemeClr val="tx2">
                    <a:lumMod val="75000"/>
                  </a:schemeClr>
                </a:solidFill>
                <a:latin typeface="Courier New" charset="0"/>
                <a:cs typeface="Courier New" charset="0"/>
                <a:sym typeface="Courier New" charset="0"/>
              </a:rPr>
              <a:t>=”20120201”</a:t>
            </a:r>
            <a:r>
              <a:rPr lang="en-US" sz="1400" dirty="0">
                <a:latin typeface="Courier New" charset="0"/>
                <a:cs typeface="Courier New" charset="0"/>
                <a:sym typeface="Courier New" charset="0"/>
              </a:rPr>
              <a:t>&gt;</a:t>
            </a:r>
            <a:endParaRPr lang="en-US" sz="1400" dirty="0">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latin typeface="Courier New" charset="0"/>
                <a:cs typeface="Courier New" charset="0"/>
                <a:sym typeface="Courier New" charset="0"/>
              </a:rPr>
              <a:t>  &lt;</a:t>
            </a:r>
            <a:r>
              <a:rPr lang="en-US" sz="1400" dirty="0" err="1">
                <a:latin typeface="Courier New" charset="0"/>
                <a:cs typeface="Courier New" charset="0"/>
                <a:sym typeface="Courier New" charset="0"/>
              </a:rPr>
              <a:t>OrderID</a:t>
            </a:r>
            <a:r>
              <a:rPr lang="en-US" sz="1400" dirty="0">
                <a:latin typeface="Courier New" charset="0"/>
                <a:cs typeface="Courier New" charset="0"/>
                <a:sym typeface="Courier New" charset="0"/>
              </a:rPr>
              <a:t>&gt;12&lt;/</a:t>
            </a:r>
            <a:r>
              <a:rPr lang="en-US" sz="1400" dirty="0" err="1">
                <a:latin typeface="Courier New" charset="0"/>
                <a:cs typeface="Courier New" charset="0"/>
                <a:sym typeface="Courier New" charset="0"/>
              </a:rPr>
              <a:t>OrderID</a:t>
            </a:r>
            <a:r>
              <a:rPr lang="en-US" sz="1400" dirty="0">
                <a:latin typeface="Courier New" charset="0"/>
                <a:cs typeface="Courier New" charset="0"/>
                <a:sym typeface="Courier New" charset="0"/>
              </a:rPr>
              <a:t>&gt;</a:t>
            </a:r>
            <a:endParaRPr lang="en-US" sz="1400" dirty="0">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latin typeface="Courier New" charset="0"/>
                <a:cs typeface="Courier New" charset="0"/>
                <a:sym typeface="Courier New" charset="0"/>
              </a:rPr>
              <a:t>  &lt;Customer&gt;John Doe&lt;/Customer&gt;</a:t>
            </a:r>
            <a:endParaRPr lang="en-US" sz="1400" dirty="0">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latin typeface="Courier New" charset="0"/>
                <a:cs typeface="Courier New" charset="0"/>
                <a:sym typeface="Courier New" charset="0"/>
              </a:rPr>
              <a:t>  &lt;</a:t>
            </a:r>
            <a:r>
              <a:rPr lang="en-US" sz="1400" dirty="0" err="1">
                <a:latin typeface="Courier New" charset="0"/>
                <a:cs typeface="Courier New" charset="0"/>
                <a:sym typeface="Courier New" charset="0"/>
              </a:rPr>
              <a:t>OrderDate</a:t>
            </a:r>
            <a:r>
              <a:rPr lang="en-US" sz="1400" dirty="0">
                <a:latin typeface="Courier New" charset="0"/>
                <a:cs typeface="Courier New" charset="0"/>
                <a:sym typeface="Courier New" charset="0"/>
              </a:rPr>
              <a:t>&gt;2012/01/15&lt;/</a:t>
            </a:r>
            <a:r>
              <a:rPr lang="en-US" sz="1400" dirty="0" err="1">
                <a:latin typeface="Courier New" charset="0"/>
                <a:cs typeface="Courier New" charset="0"/>
                <a:sym typeface="Courier New" charset="0"/>
              </a:rPr>
              <a:t>OrderDate</a:t>
            </a:r>
            <a:r>
              <a:rPr lang="en-US" sz="1400" dirty="0">
                <a:latin typeface="Courier New" charset="0"/>
                <a:cs typeface="Courier New" charset="0"/>
                <a:sym typeface="Courier New" charset="0"/>
              </a:rPr>
              <a:t>&gt;</a:t>
            </a:r>
            <a:endParaRPr lang="en-US" sz="1400" dirty="0">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solidFill>
                  <a:srgbClr val="FFFFFF"/>
                </a:solidFill>
                <a:latin typeface="Courier New" charset="0"/>
                <a:cs typeface="Courier New" charset="0"/>
                <a:sym typeface="Courier New" charset="0"/>
              </a:rPr>
              <a:t>  </a:t>
            </a:r>
            <a:r>
              <a:rPr lang="en-US" sz="1400" dirty="0">
                <a:solidFill>
                  <a:schemeClr val="tx2">
                    <a:lumMod val="75000"/>
                  </a:schemeClr>
                </a:solidFill>
                <a:latin typeface="Courier New" charset="0"/>
                <a:cs typeface="Courier New" charset="0"/>
                <a:sym typeface="Courier New" charset="0"/>
              </a:rPr>
              <a:t>&lt;Items&gt;</a:t>
            </a:r>
            <a:endParaRPr lang="en-US" sz="1400" dirty="0">
              <a:solidFill>
                <a:schemeClr val="tx2">
                  <a:lumMod val="75000"/>
                </a:schemeClr>
              </a:solidFill>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solidFill>
                  <a:schemeClr val="tx2">
                    <a:lumMod val="75000"/>
                  </a:schemeClr>
                </a:solidFill>
                <a:latin typeface="Courier New" charset="0"/>
                <a:cs typeface="Courier New" charset="0"/>
                <a:sym typeface="Courier New" charset="0"/>
              </a:rPr>
              <a:t>    &lt;Item&gt;</a:t>
            </a:r>
            <a:endParaRPr lang="en-US" sz="1400" dirty="0">
              <a:solidFill>
                <a:schemeClr val="tx2">
                  <a:lumMod val="75000"/>
                </a:schemeClr>
              </a:solidFill>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solidFill>
                  <a:schemeClr val="tx2">
                    <a:lumMod val="75000"/>
                  </a:schemeClr>
                </a:solidFill>
                <a:latin typeface="Courier New" charset="0"/>
                <a:cs typeface="Courier New" charset="0"/>
                <a:sym typeface="Courier New" charset="0"/>
              </a:rPr>
              <a:t>      &lt;Product&gt;Widget&lt;/Product&gt;</a:t>
            </a:r>
            <a:endParaRPr lang="en-US" sz="1400" dirty="0">
              <a:solidFill>
                <a:schemeClr val="tx2">
                  <a:lumMod val="75000"/>
                </a:schemeClr>
              </a:solidFill>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solidFill>
                  <a:schemeClr val="tx2">
                    <a:lumMod val="75000"/>
                  </a:schemeClr>
                </a:solidFill>
                <a:latin typeface="Courier New" charset="0"/>
                <a:cs typeface="Courier New" charset="0"/>
                <a:sym typeface="Courier New" charset="0"/>
              </a:rPr>
              <a:t>      &lt;Quantity&gt;12&lt;/Quantity&gt;</a:t>
            </a:r>
            <a:endParaRPr lang="en-US" sz="1400" dirty="0">
              <a:solidFill>
                <a:schemeClr val="tx2">
                  <a:lumMod val="75000"/>
                </a:schemeClr>
              </a:solidFill>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solidFill>
                  <a:schemeClr val="tx2">
                    <a:lumMod val="75000"/>
                  </a:schemeClr>
                </a:solidFill>
                <a:latin typeface="Courier New" charset="0"/>
                <a:cs typeface="Courier New" charset="0"/>
                <a:sym typeface="Courier New" charset="0"/>
              </a:rPr>
              <a:t>    &lt;/Item&gt;</a:t>
            </a:r>
            <a:endParaRPr lang="en-US" sz="1400" dirty="0">
              <a:solidFill>
                <a:schemeClr val="tx2">
                  <a:lumMod val="75000"/>
                </a:schemeClr>
              </a:solidFill>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solidFill>
                  <a:schemeClr val="tx2">
                    <a:lumMod val="75000"/>
                  </a:schemeClr>
                </a:solidFill>
                <a:latin typeface="Courier New" charset="0"/>
                <a:cs typeface="Courier New" charset="0"/>
                <a:sym typeface="Courier New" charset="0"/>
              </a:rPr>
              <a:t>    &lt;Item&gt;</a:t>
            </a:r>
            <a:endParaRPr lang="en-US" sz="1400" dirty="0">
              <a:solidFill>
                <a:schemeClr val="tx2">
                  <a:lumMod val="75000"/>
                </a:schemeClr>
              </a:solidFill>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solidFill>
                  <a:schemeClr val="tx2">
                    <a:lumMod val="75000"/>
                  </a:schemeClr>
                </a:solidFill>
                <a:latin typeface="Courier New" charset="0"/>
                <a:cs typeface="Courier New" charset="0"/>
                <a:sym typeface="Courier New" charset="0"/>
              </a:rPr>
              <a:t>      &lt;Product&gt;</a:t>
            </a:r>
            <a:r>
              <a:rPr lang="en-US" sz="1400" dirty="0" err="1">
                <a:solidFill>
                  <a:schemeClr val="tx2">
                    <a:lumMod val="75000"/>
                  </a:schemeClr>
                </a:solidFill>
                <a:latin typeface="Courier New" charset="0"/>
                <a:cs typeface="Courier New" charset="0"/>
                <a:sym typeface="Courier New" charset="0"/>
              </a:rPr>
              <a:t>Whatchamacallit</a:t>
            </a:r>
            <a:r>
              <a:rPr lang="en-US" sz="1400" dirty="0">
                <a:solidFill>
                  <a:schemeClr val="tx2">
                    <a:lumMod val="75000"/>
                  </a:schemeClr>
                </a:solidFill>
                <a:latin typeface="Courier New" charset="0"/>
                <a:cs typeface="Courier New" charset="0"/>
                <a:sym typeface="Courier New" charset="0"/>
              </a:rPr>
              <a:t>&lt;/Product&gt;</a:t>
            </a:r>
            <a:endParaRPr lang="en-US" sz="1400" dirty="0">
              <a:solidFill>
                <a:schemeClr val="tx2">
                  <a:lumMod val="75000"/>
                </a:schemeClr>
              </a:solidFill>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solidFill>
                  <a:schemeClr val="tx2">
                    <a:lumMod val="75000"/>
                  </a:schemeClr>
                </a:solidFill>
                <a:latin typeface="Courier New" charset="0"/>
                <a:cs typeface="Courier New" charset="0"/>
                <a:sym typeface="Courier New" charset="0"/>
              </a:rPr>
              <a:t>      &lt;Quantity&gt;2&lt;/Quantity&gt;</a:t>
            </a:r>
            <a:endParaRPr lang="en-US" sz="1400" dirty="0">
              <a:solidFill>
                <a:schemeClr val="tx2">
                  <a:lumMod val="75000"/>
                </a:schemeClr>
              </a:solidFill>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solidFill>
                  <a:schemeClr val="tx2">
                    <a:lumMod val="75000"/>
                  </a:schemeClr>
                </a:solidFill>
                <a:latin typeface="Courier New" charset="0"/>
                <a:cs typeface="Courier New" charset="0"/>
                <a:sym typeface="Courier New" charset="0"/>
              </a:rPr>
              <a:t>    &lt;/Item&gt;</a:t>
            </a:r>
            <a:endParaRPr lang="en-US" sz="1400" dirty="0">
              <a:solidFill>
                <a:schemeClr val="tx2">
                  <a:lumMod val="75000"/>
                </a:schemeClr>
              </a:solidFill>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solidFill>
                  <a:schemeClr val="tx2">
                    <a:lumMod val="75000"/>
                  </a:schemeClr>
                </a:solidFill>
                <a:latin typeface="Courier New" charset="0"/>
                <a:cs typeface="Courier New" charset="0"/>
                <a:sym typeface="Courier New" charset="0"/>
              </a:rPr>
              <a:t>  &lt;/Items&gt;</a:t>
            </a:r>
            <a:endParaRPr lang="en-US" sz="1400" dirty="0">
              <a:solidFill>
                <a:schemeClr val="tx2">
                  <a:lumMod val="75000"/>
                </a:schemeClr>
              </a:solidFill>
              <a:latin typeface="Courier New" charset="0"/>
              <a:ea typeface="ヒラギノ角ゴ ProN W3" charset="0"/>
              <a:cs typeface="ヒラギノ角ゴ ProN W3" charset="0"/>
              <a:sym typeface="Courier New" charset="0"/>
            </a:endParaRPr>
          </a:p>
          <a:p>
            <a:pPr marL="0" indent="0">
              <a:spcAft>
                <a:spcPts val="0"/>
              </a:spcAft>
              <a:buNone/>
              <a:defRPr/>
            </a:pPr>
            <a:r>
              <a:rPr lang="en-US" sz="1400" dirty="0">
                <a:latin typeface="Courier New" charset="0"/>
                <a:cs typeface="Courier New" charset="0"/>
                <a:sym typeface="Courier New" charset="0"/>
              </a:rPr>
              <a:t>&lt;/</a:t>
            </a:r>
            <a:r>
              <a:rPr lang="en-US" sz="1400" dirty="0" err="1">
                <a:latin typeface="Courier New" charset="0"/>
                <a:cs typeface="Courier New" charset="0"/>
                <a:sym typeface="Courier New" charset="0"/>
              </a:rPr>
              <a:t>SalesOrder</a:t>
            </a:r>
            <a:r>
              <a:rPr lang="en-US" sz="1400" dirty="0">
                <a:latin typeface="Courier New" charset="0"/>
                <a:cs typeface="Courier New" charset="0"/>
                <a:sym typeface="Courier New" charset="0"/>
              </a:rPr>
              <a:t>&gt;</a:t>
            </a:r>
            <a:endParaRPr lang="en-US" sz="1400" dirty="0">
              <a:latin typeface="Courier New" charset="0"/>
              <a:ea typeface="ヒラギノ角ゴ ProN W3" charset="0"/>
              <a:cs typeface="ヒラギノ角ゴ ProN W3" charset="0"/>
              <a:sym typeface="Courier New" charset="0"/>
            </a:endParaRPr>
          </a:p>
        </p:txBody>
      </p:sp>
      <p:sp>
        <p:nvSpPr>
          <p:cNvPr id="20484" name="Slide Number Placeholder 3"/>
          <p:cNvSpPr>
            <a:spLocks noGrp="1"/>
          </p:cNvSpPr>
          <p:nvPr>
            <p:ph type="sldNum" sz="quarter" idx="4294967295"/>
          </p:nvPr>
        </p:nvSpPr>
        <p:spPr bwMode="auto">
          <a:xfrm>
            <a:off x="10401300" y="6399213"/>
            <a:ext cx="266700" cy="279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eaLnBrk="1" hangingPunct="1"/>
            <a:fld id="{9231E1E5-57D5-4118-8F56-C100948C0C8C}" type="slidenum">
              <a:rPr lang="en-US" altLang="en-US"/>
              <a:pPr eaLnBrk="1" hangingPunct="1"/>
              <a:t>7</a:t>
            </a:fld>
            <a:endParaRPr lang="en-US" altLang="en-US"/>
          </a:p>
        </p:txBody>
      </p:sp>
      <p:sp>
        <p:nvSpPr>
          <p:cNvPr id="20485" name="Text Box 3"/>
          <p:cNvSpPr txBox="1">
            <a:spLocks noChangeArrowheads="1"/>
          </p:cNvSpPr>
          <p:nvPr/>
        </p:nvSpPr>
        <p:spPr bwMode="auto">
          <a:xfrm>
            <a:off x="9010650" y="6399213"/>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eaLnBrk="1" hangingPunct="1"/>
            <a:fld id="{9F62CEC7-C0AD-4DEE-9ABF-CBF9F7BCFDE7}" type="slidenum">
              <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rPr>
              <a:pPr algn="ctr" eaLnBrk="1" hangingPunct="1"/>
              <a:t>7</a:t>
            </a:fld>
            <a:endPar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41488020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p:txBody>
          <a:bodyPr vert="horz" lIns="91440" tIns="45720" rIns="132080" bIns="45720" rtlCol="0" anchor="b">
            <a:normAutofit/>
          </a:bodyPr>
          <a:lstStyle/>
          <a:p>
            <a:pPr>
              <a:defRPr/>
            </a:pPr>
            <a:r>
              <a:t>Unstructured Data</a:t>
            </a:r>
          </a:p>
        </p:txBody>
      </p:sp>
      <p:sp>
        <p:nvSpPr>
          <p:cNvPr id="22531" name="Rectangle 2"/>
          <p:cNvSpPr>
            <a:spLocks noGrp="1" noChangeArrowheads="1"/>
          </p:cNvSpPr>
          <p:nvPr>
            <p:ph idx="1"/>
          </p:nvPr>
        </p:nvSpPr>
        <p:spPr/>
        <p:txBody>
          <a:bodyPr vert="horz" lIns="0" tIns="45720" rIns="132080" bIns="45720" rtlCol="0">
            <a:normAutofit/>
          </a:bodyPr>
          <a:lstStyle/>
          <a:p>
            <a:pPr eaLnBrk="1" hangingPunct="1"/>
            <a:r>
              <a:rPr lang="en-US" altLang="en-US"/>
              <a:t>structure is merely encoding.</a:t>
            </a:r>
          </a:p>
          <a:p>
            <a:pPr eaLnBrk="1" hangingPunct="1"/>
            <a:r>
              <a:rPr lang="en-US" altLang="en-US"/>
              <a:t>meta data may be in the structure</a:t>
            </a:r>
          </a:p>
          <a:p>
            <a:pPr eaLnBrk="1" hangingPunct="1"/>
            <a:r>
              <a:rPr lang="en-US" altLang="en-US"/>
              <a:t>examples:</a:t>
            </a:r>
          </a:p>
          <a:p>
            <a:pPr marL="782638" lvl="1"/>
            <a:r>
              <a:rPr lang="en-US" altLang="en-US"/>
              <a:t>Audio files</a:t>
            </a:r>
          </a:p>
          <a:p>
            <a:pPr marL="782638" lvl="1"/>
            <a:r>
              <a:rPr lang="en-US" altLang="en-US"/>
              <a:t>Word Documents</a:t>
            </a:r>
          </a:p>
          <a:p>
            <a:pPr marL="782638" lvl="1"/>
            <a:r>
              <a:rPr lang="en-US" altLang="en-US"/>
              <a:t>PDF</a:t>
            </a:r>
          </a:p>
          <a:p>
            <a:pPr marL="782638" lvl="1"/>
            <a:r>
              <a:rPr lang="en-US" altLang="en-US"/>
              <a:t>Movies</a:t>
            </a:r>
          </a:p>
        </p:txBody>
      </p:sp>
      <p:sp>
        <p:nvSpPr>
          <p:cNvPr id="22533" name="Text Box 3"/>
          <p:cNvSpPr txBox="1">
            <a:spLocks noChangeArrowheads="1"/>
          </p:cNvSpPr>
          <p:nvPr/>
        </p:nvSpPr>
        <p:spPr bwMode="auto">
          <a:xfrm>
            <a:off x="9010650" y="6399213"/>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eaLnBrk="1" hangingPunct="1"/>
            <a:fld id="{C5EAAE54-0FE8-43B2-AB4B-7196605D5D28}" type="slidenum">
              <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rPr>
              <a:pPr algn="ctr" eaLnBrk="1" hangingPunct="1"/>
              <a:t>8</a:t>
            </a:fld>
            <a:endPar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0665579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p:cNvSpPr>
            <a:spLocks noGrp="1" noChangeArrowheads="1"/>
          </p:cNvSpPr>
          <p:nvPr>
            <p:ph type="title"/>
          </p:nvPr>
        </p:nvSpPr>
        <p:spPr/>
        <p:txBody>
          <a:bodyPr vert="horz" lIns="91440" tIns="45720" rIns="132080" bIns="45720" rtlCol="0" anchor="b">
            <a:normAutofit/>
          </a:bodyPr>
          <a:lstStyle/>
          <a:p>
            <a:pPr>
              <a:defRPr/>
            </a:pPr>
            <a:r>
              <a:t>Unstructured Data - Pre 2008</a:t>
            </a:r>
          </a:p>
        </p:txBody>
      </p:sp>
      <p:sp>
        <p:nvSpPr>
          <p:cNvPr id="24579" name="Rectangle 2"/>
          <p:cNvSpPr>
            <a:spLocks noGrp="1" noChangeArrowheads="1"/>
          </p:cNvSpPr>
          <p:nvPr>
            <p:ph idx="1"/>
          </p:nvPr>
        </p:nvSpPr>
        <p:spPr/>
        <p:txBody>
          <a:bodyPr vert="horz" lIns="0" tIns="45720" rIns="132080" bIns="45720" rtlCol="0">
            <a:normAutofit/>
          </a:bodyPr>
          <a:lstStyle/>
          <a:p>
            <a:pPr eaLnBrk="1" hangingPunct="1"/>
            <a:r>
              <a:rPr lang="en-US" altLang="en-US"/>
              <a:t>In SQL Server large binary files handling had two solutions:</a:t>
            </a:r>
          </a:p>
          <a:p>
            <a:pPr marL="782638" lvl="1"/>
            <a:r>
              <a:rPr lang="en-US" altLang="en-US"/>
              <a:t>store in the file system, but a reference in the database</a:t>
            </a:r>
          </a:p>
          <a:p>
            <a:pPr marL="1182688" lvl="2"/>
            <a:r>
              <a:rPr lang="en-US" altLang="en-US"/>
              <a:t>administrative issues (backup, security)</a:t>
            </a:r>
          </a:p>
          <a:p>
            <a:pPr marL="1182688" lvl="2"/>
            <a:r>
              <a:rPr lang="en-US" altLang="en-US"/>
              <a:t>synchronization issues</a:t>
            </a:r>
          </a:p>
          <a:p>
            <a:pPr marL="782638" lvl="1"/>
            <a:r>
              <a:rPr lang="en-US" altLang="en-US"/>
              <a:t>store the binary file in the database</a:t>
            </a:r>
          </a:p>
          <a:p>
            <a:pPr marL="1182688" lvl="2"/>
            <a:r>
              <a:rPr lang="en-US" altLang="en-US"/>
              <a:t>Text/image/varbinary data type</a:t>
            </a:r>
          </a:p>
          <a:p>
            <a:pPr marL="1182688" lvl="2"/>
            <a:r>
              <a:rPr lang="en-US" altLang="en-US"/>
              <a:t>complex storage, manipulation, and retrieval.</a:t>
            </a:r>
          </a:p>
        </p:txBody>
      </p:sp>
      <p:sp>
        <p:nvSpPr>
          <p:cNvPr id="24581" name="Text Box 3"/>
          <p:cNvSpPr txBox="1">
            <a:spLocks noChangeArrowheads="1"/>
          </p:cNvSpPr>
          <p:nvPr/>
        </p:nvSpPr>
        <p:spPr bwMode="auto">
          <a:xfrm>
            <a:off x="9010650" y="6399213"/>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eaLnBrk="0" hangingPunct="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eaLnBrk="0" hangingPunct="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pPr algn="ctr" eaLnBrk="1" hangingPunct="1"/>
            <a:fld id="{84C4DBF6-17C1-4E2A-BD99-A4309AFEB6C0}" type="slidenum">
              <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rPr>
              <a:pPr algn="ctr" eaLnBrk="1" hangingPunct="1"/>
              <a:t>9</a:t>
            </a:fld>
            <a:endParaRPr lang="en-US" altLang="en-US" sz="1200">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999196776"/>
      </p:ext>
    </p:extLst>
  </p:cSld>
  <p:clrMapOvr>
    <a:masterClrMapping/>
  </p:clrMapOvr>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1073</TotalTime>
  <Words>1741</Words>
  <Application>Microsoft Office PowerPoint</Application>
  <PresentationFormat>Widescreen</PresentationFormat>
  <Paragraphs>253</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 New</vt:lpstr>
      <vt:lpstr>Times New Roman</vt:lpstr>
      <vt:lpstr>Times New Roman Bold</vt:lpstr>
      <vt:lpstr>Wingdings</vt:lpstr>
      <vt:lpstr>Retrospect</vt:lpstr>
      <vt:lpstr>SQL File Stream</vt:lpstr>
      <vt:lpstr>PowerPoint Presentation</vt:lpstr>
      <vt:lpstr>Types of Data</vt:lpstr>
      <vt:lpstr>Structured Data</vt:lpstr>
      <vt:lpstr>PowerPoint Presentation</vt:lpstr>
      <vt:lpstr>Semi Structured Data</vt:lpstr>
      <vt:lpstr>Semi Structured Data</vt:lpstr>
      <vt:lpstr>Unstructured Data</vt:lpstr>
      <vt:lpstr>Unstructured Data - Pre 2008</vt:lpstr>
      <vt:lpstr>Filestream</vt:lpstr>
      <vt:lpstr>PowerPoint Presentation</vt:lpstr>
      <vt:lpstr>PowerPoint Presentation</vt:lpstr>
      <vt:lpstr>Filestream</vt:lpstr>
      <vt:lpstr>Filestream</vt:lpstr>
      <vt:lpstr>Filestream - Caveats</vt:lpstr>
      <vt:lpstr>File Stream</vt:lpstr>
      <vt:lpstr>PowerPoint Presentation</vt:lpstr>
      <vt:lpstr>Enabling FILESTREAM</vt:lpstr>
      <vt:lpstr>Setting the access level</vt:lpstr>
      <vt:lpstr>Adding FILESTREAM storage</vt:lpstr>
      <vt:lpstr>Adding a FILESTREAM column</vt:lpstr>
      <vt:lpstr>Size of the files</vt:lpstr>
      <vt:lpstr>Data usage patterns</vt:lpstr>
      <vt:lpstr>Writing File to Database Using File Stream</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SQL File Stream</dc:title>
  <dc:creator>Murtaza Fazal</dc:creator>
  <cp:lastModifiedBy>Murtaza Fazal</cp:lastModifiedBy>
  <cp:revision>16</cp:revision>
  <dcterms:created xsi:type="dcterms:W3CDTF">2017-04-13T11:49:57Z</dcterms:created>
  <dcterms:modified xsi:type="dcterms:W3CDTF">2021-05-19T08:32:44Z</dcterms:modified>
</cp:coreProperties>
</file>