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60" r:id="rId2"/>
  </p:sldMasterIdLst>
  <p:notesMasterIdLst>
    <p:notesMasterId r:id="rId5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6858000" type="screen4x3"/>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9" roundtripDataSignature="AMtx7mi17WffeToeebUKN4mT8wOLmfOr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B4E28F-0A5A-40D7-8E9D-7797A5EDD1E2}">
  <a:tblStyle styleId="{41B4E28F-0A5A-40D7-8E9D-7797A5EDD1E2}" styleName="Table_0">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customschemas.google.com/relationships/presentationmetadata" Target="metadata"/><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6400" cy="4968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49688" y="0"/>
            <a:ext cx="2946400" cy="4968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79450" y="4714875"/>
            <a:ext cx="5438775" cy="446722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28163"/>
            <a:ext cx="2946400" cy="4968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4" name="Google Shape;184;p1:notes"/>
          <p:cNvSpPr txBox="1">
            <a:spLocks noGrp="1"/>
          </p:cNvSpPr>
          <p:nvPr>
            <p:ph type="body" idx="1"/>
          </p:nvPr>
        </p:nvSpPr>
        <p:spPr>
          <a:xfrm>
            <a:off x="679450" y="4714875"/>
            <a:ext cx="5438775" cy="4467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0:notes"/>
          <p:cNvSpPr txBox="1">
            <a:spLocks noGrp="1"/>
          </p:cNvSpPr>
          <p:nvPr>
            <p:ph type="body" idx="1"/>
          </p:nvPr>
        </p:nvSpPr>
        <p:spPr>
          <a:xfrm>
            <a:off x="679450" y="4714875"/>
            <a:ext cx="5438775"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7" name="Google Shape;267;p10: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1:notes"/>
          <p:cNvSpPr txBox="1">
            <a:spLocks noGrp="1"/>
          </p:cNvSpPr>
          <p:nvPr>
            <p:ph type="body" idx="1"/>
          </p:nvPr>
        </p:nvSpPr>
        <p:spPr>
          <a:xfrm>
            <a:off x="679450" y="4714875"/>
            <a:ext cx="5438775"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6" name="Google Shape;276;p11: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2:notes"/>
          <p:cNvSpPr txBox="1">
            <a:spLocks noGrp="1"/>
          </p:cNvSpPr>
          <p:nvPr>
            <p:ph type="body" idx="1"/>
          </p:nvPr>
        </p:nvSpPr>
        <p:spPr>
          <a:xfrm>
            <a:off x="679450" y="4714875"/>
            <a:ext cx="5438775"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5" name="Google Shape;285;p12: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3: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13</a:t>
            </a:fld>
            <a:endParaRPr sz="1200" b="0" i="0" u="none" strike="noStrike" cap="none">
              <a:solidFill>
                <a:schemeClr val="dk1"/>
              </a:solidFill>
              <a:latin typeface="Times New Roman"/>
              <a:ea typeface="Times New Roman"/>
              <a:cs typeface="Times New Roman"/>
              <a:sym typeface="Times New Roman"/>
            </a:endParaRPr>
          </a:p>
        </p:txBody>
      </p:sp>
      <p:sp>
        <p:nvSpPr>
          <p:cNvPr id="294" name="Google Shape;294;p13: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5" name="Google Shape;295;p13:notes"/>
          <p:cNvSpPr txBox="1">
            <a:spLocks noGrp="1"/>
          </p:cNvSpPr>
          <p:nvPr>
            <p:ph type="body" idx="1"/>
          </p:nvPr>
        </p:nvSpPr>
        <p:spPr>
          <a:xfrm>
            <a:off x="906463" y="4714875"/>
            <a:ext cx="4984750" cy="4467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4: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14</a:t>
            </a:fld>
            <a:endParaRPr sz="1200" b="0" i="0" u="none" strike="noStrike" cap="none">
              <a:solidFill>
                <a:schemeClr val="dk1"/>
              </a:solidFill>
              <a:latin typeface="Times New Roman"/>
              <a:ea typeface="Times New Roman"/>
              <a:cs typeface="Times New Roman"/>
              <a:sym typeface="Times New Roman"/>
            </a:endParaRPr>
          </a:p>
        </p:txBody>
      </p:sp>
      <p:sp>
        <p:nvSpPr>
          <p:cNvPr id="304" name="Google Shape;304;p14: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5" name="Google Shape;305;p14:notes"/>
          <p:cNvSpPr txBox="1">
            <a:spLocks noGrp="1"/>
          </p:cNvSpPr>
          <p:nvPr>
            <p:ph type="body" idx="1"/>
          </p:nvPr>
        </p:nvSpPr>
        <p:spPr>
          <a:xfrm>
            <a:off x="906463" y="4714875"/>
            <a:ext cx="4984750" cy="4467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5: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15</a:t>
            </a:fld>
            <a:endParaRPr sz="1200" b="0" i="0" u="none" strike="noStrike" cap="none">
              <a:solidFill>
                <a:schemeClr val="dk1"/>
              </a:solidFill>
              <a:latin typeface="Times New Roman"/>
              <a:ea typeface="Times New Roman"/>
              <a:cs typeface="Times New Roman"/>
              <a:sym typeface="Times New Roman"/>
            </a:endParaRPr>
          </a:p>
        </p:txBody>
      </p:sp>
      <p:sp>
        <p:nvSpPr>
          <p:cNvPr id="314" name="Google Shape;314;p1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5" name="Google Shape;315;p15:notes"/>
          <p:cNvSpPr txBox="1">
            <a:spLocks noGrp="1"/>
          </p:cNvSpPr>
          <p:nvPr>
            <p:ph type="body" idx="1"/>
          </p:nvPr>
        </p:nvSpPr>
        <p:spPr>
          <a:xfrm>
            <a:off x="906463" y="4714875"/>
            <a:ext cx="4984750" cy="4467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6:notes"/>
          <p:cNvSpPr txBox="1">
            <a:spLocks noGrp="1"/>
          </p:cNvSpPr>
          <p:nvPr>
            <p:ph type="body" idx="1"/>
          </p:nvPr>
        </p:nvSpPr>
        <p:spPr>
          <a:xfrm>
            <a:off x="679450" y="4714875"/>
            <a:ext cx="5438775"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4" name="Google Shape;324;p16: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7:notes"/>
          <p:cNvSpPr txBox="1">
            <a:spLocks noGrp="1"/>
          </p:cNvSpPr>
          <p:nvPr>
            <p:ph type="body" idx="1"/>
          </p:nvPr>
        </p:nvSpPr>
        <p:spPr>
          <a:xfrm>
            <a:off x="679450" y="4714875"/>
            <a:ext cx="5438775"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3" name="Google Shape;333;p17: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8:notes"/>
          <p:cNvSpPr txBox="1">
            <a:spLocks noGrp="1"/>
          </p:cNvSpPr>
          <p:nvPr>
            <p:ph type="body" idx="1"/>
          </p:nvPr>
        </p:nvSpPr>
        <p:spPr>
          <a:xfrm>
            <a:off x="679450" y="4714875"/>
            <a:ext cx="5438775"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2" name="Google Shape;342;p18: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9:notes"/>
          <p:cNvSpPr txBox="1">
            <a:spLocks noGrp="1"/>
          </p:cNvSpPr>
          <p:nvPr>
            <p:ph type="body" idx="1"/>
          </p:nvPr>
        </p:nvSpPr>
        <p:spPr>
          <a:xfrm>
            <a:off x="679450" y="4714875"/>
            <a:ext cx="5438775"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1" name="Google Shape;351;p19: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a:t>
            </a:fld>
            <a:endParaRPr sz="1200" b="0" i="0" u="none" strike="noStrike" cap="none">
              <a:solidFill>
                <a:schemeClr val="dk1"/>
              </a:solidFill>
              <a:latin typeface="Times New Roman"/>
              <a:ea typeface="Times New Roman"/>
              <a:cs typeface="Times New Roman"/>
              <a:sym typeface="Times New Roman"/>
            </a:endParaRPr>
          </a:p>
        </p:txBody>
      </p:sp>
      <p:sp>
        <p:nvSpPr>
          <p:cNvPr id="193" name="Google Shape;193;p2: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4" name="Google Shape;194;p2:notes"/>
          <p:cNvSpPr txBox="1">
            <a:spLocks noGrp="1"/>
          </p:cNvSpPr>
          <p:nvPr>
            <p:ph type="body" idx="1"/>
          </p:nvPr>
        </p:nvSpPr>
        <p:spPr>
          <a:xfrm>
            <a:off x="906463" y="4714875"/>
            <a:ext cx="4984750" cy="4467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0:notes"/>
          <p:cNvSpPr txBox="1">
            <a:spLocks noGrp="1"/>
          </p:cNvSpPr>
          <p:nvPr>
            <p:ph type="body" idx="1"/>
          </p:nvPr>
        </p:nvSpPr>
        <p:spPr>
          <a:xfrm>
            <a:off x="679450" y="4714875"/>
            <a:ext cx="5438775"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0" name="Google Shape;360;p20: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1:notes"/>
          <p:cNvSpPr txBox="1">
            <a:spLocks noGrp="1"/>
          </p:cNvSpPr>
          <p:nvPr>
            <p:ph type="body" idx="1"/>
          </p:nvPr>
        </p:nvSpPr>
        <p:spPr>
          <a:xfrm>
            <a:off x="679450" y="4714875"/>
            <a:ext cx="5438775"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9" name="Google Shape;369;p21: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22:notes"/>
          <p:cNvSpPr txBox="1">
            <a:spLocks noGrp="1"/>
          </p:cNvSpPr>
          <p:nvPr>
            <p:ph type="body" idx="1"/>
          </p:nvPr>
        </p:nvSpPr>
        <p:spPr>
          <a:xfrm>
            <a:off x="679450" y="4714875"/>
            <a:ext cx="5438775"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8" name="Google Shape;378;p22: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3:notes"/>
          <p:cNvSpPr txBox="1">
            <a:spLocks noGrp="1"/>
          </p:cNvSpPr>
          <p:nvPr>
            <p:ph type="body" idx="1"/>
          </p:nvPr>
        </p:nvSpPr>
        <p:spPr>
          <a:xfrm>
            <a:off x="679450" y="4714875"/>
            <a:ext cx="5438775"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7" name="Google Shape;387;p23: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4:notes"/>
          <p:cNvSpPr txBox="1">
            <a:spLocks noGrp="1"/>
          </p:cNvSpPr>
          <p:nvPr>
            <p:ph type="body" idx="1"/>
          </p:nvPr>
        </p:nvSpPr>
        <p:spPr>
          <a:xfrm>
            <a:off x="679450" y="4714875"/>
            <a:ext cx="5438775"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97" name="Google Shape;397;p24: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5:notes"/>
          <p:cNvSpPr txBox="1">
            <a:spLocks noGrp="1"/>
          </p:cNvSpPr>
          <p:nvPr>
            <p:ph type="body" idx="1"/>
          </p:nvPr>
        </p:nvSpPr>
        <p:spPr>
          <a:xfrm>
            <a:off x="679450" y="4714875"/>
            <a:ext cx="5438775"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06" name="Google Shape;406;p2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26:notes"/>
          <p:cNvSpPr txBox="1">
            <a:spLocks noGrp="1"/>
          </p:cNvSpPr>
          <p:nvPr>
            <p:ph type="body" idx="1"/>
          </p:nvPr>
        </p:nvSpPr>
        <p:spPr>
          <a:xfrm>
            <a:off x="679450" y="4714875"/>
            <a:ext cx="5438775"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15" name="Google Shape;415;p26: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27:notes"/>
          <p:cNvSpPr txBox="1">
            <a:spLocks noGrp="1"/>
          </p:cNvSpPr>
          <p:nvPr>
            <p:ph type="body" idx="1"/>
          </p:nvPr>
        </p:nvSpPr>
        <p:spPr>
          <a:xfrm>
            <a:off x="679450" y="4714875"/>
            <a:ext cx="5438775"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24" name="Google Shape;424;p27: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28: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28</a:t>
            </a:fld>
            <a:endParaRPr sz="1200" b="0" i="0" u="none" strike="noStrike" cap="none">
              <a:solidFill>
                <a:schemeClr val="dk1"/>
              </a:solidFill>
              <a:latin typeface="Times New Roman"/>
              <a:ea typeface="Times New Roman"/>
              <a:cs typeface="Times New Roman"/>
              <a:sym typeface="Times New Roman"/>
            </a:endParaRPr>
          </a:p>
        </p:txBody>
      </p:sp>
      <p:sp>
        <p:nvSpPr>
          <p:cNvPr id="433" name="Google Shape;433;p28: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4" name="Google Shape;434;p28:notes"/>
          <p:cNvSpPr txBox="1">
            <a:spLocks noGrp="1"/>
          </p:cNvSpPr>
          <p:nvPr>
            <p:ph type="body" idx="1"/>
          </p:nvPr>
        </p:nvSpPr>
        <p:spPr>
          <a:xfrm>
            <a:off x="906463" y="4714875"/>
            <a:ext cx="4984750" cy="4467225"/>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Times New Roman"/>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29:notes"/>
          <p:cNvSpPr txBox="1">
            <a:spLocks noGrp="1"/>
          </p:cNvSpPr>
          <p:nvPr>
            <p:ph type="body" idx="1"/>
          </p:nvPr>
        </p:nvSpPr>
        <p:spPr>
          <a:xfrm>
            <a:off x="679450" y="4714875"/>
            <a:ext cx="5438775"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3" name="Google Shape;443;p29: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79450" y="4714875"/>
            <a:ext cx="5438775"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3" name="Google Shape;203;p3: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30: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30</a:t>
            </a:fld>
            <a:endParaRPr sz="1200" b="0" i="0" u="none" strike="noStrike" cap="none">
              <a:solidFill>
                <a:schemeClr val="dk1"/>
              </a:solidFill>
              <a:latin typeface="Times New Roman"/>
              <a:ea typeface="Times New Roman"/>
              <a:cs typeface="Times New Roman"/>
              <a:sym typeface="Times New Roman"/>
            </a:endParaRPr>
          </a:p>
        </p:txBody>
      </p:sp>
      <p:sp>
        <p:nvSpPr>
          <p:cNvPr id="452" name="Google Shape;452;p30: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3" name="Google Shape;453;p30:notes"/>
          <p:cNvSpPr txBox="1">
            <a:spLocks noGrp="1"/>
          </p:cNvSpPr>
          <p:nvPr>
            <p:ph type="body" idx="1"/>
          </p:nvPr>
        </p:nvSpPr>
        <p:spPr>
          <a:xfrm>
            <a:off x="906463" y="4714875"/>
            <a:ext cx="4984750" cy="4467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31: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31</a:t>
            </a:fld>
            <a:endParaRPr sz="1200" b="0" i="0" u="none" strike="noStrike" cap="none">
              <a:solidFill>
                <a:schemeClr val="dk1"/>
              </a:solidFill>
              <a:latin typeface="Times New Roman"/>
              <a:ea typeface="Times New Roman"/>
              <a:cs typeface="Times New Roman"/>
              <a:sym typeface="Times New Roman"/>
            </a:endParaRPr>
          </a:p>
        </p:txBody>
      </p:sp>
      <p:sp>
        <p:nvSpPr>
          <p:cNvPr id="462" name="Google Shape;462;p31: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3" name="Google Shape;463;p31:notes"/>
          <p:cNvSpPr txBox="1">
            <a:spLocks noGrp="1"/>
          </p:cNvSpPr>
          <p:nvPr>
            <p:ph type="body" idx="1"/>
          </p:nvPr>
        </p:nvSpPr>
        <p:spPr>
          <a:xfrm>
            <a:off x="906463" y="4714875"/>
            <a:ext cx="4984750" cy="4467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32: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32</a:t>
            </a:fld>
            <a:endParaRPr sz="1200" b="0" i="0" u="none" strike="noStrike" cap="none">
              <a:solidFill>
                <a:schemeClr val="dk1"/>
              </a:solidFill>
              <a:latin typeface="Times New Roman"/>
              <a:ea typeface="Times New Roman"/>
              <a:cs typeface="Times New Roman"/>
              <a:sym typeface="Times New Roman"/>
            </a:endParaRPr>
          </a:p>
        </p:txBody>
      </p:sp>
      <p:sp>
        <p:nvSpPr>
          <p:cNvPr id="472" name="Google Shape;472;p32: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3" name="Google Shape;473;p32:notes"/>
          <p:cNvSpPr txBox="1">
            <a:spLocks noGrp="1"/>
          </p:cNvSpPr>
          <p:nvPr>
            <p:ph type="body" idx="1"/>
          </p:nvPr>
        </p:nvSpPr>
        <p:spPr>
          <a:xfrm>
            <a:off x="906463" y="4714875"/>
            <a:ext cx="4984750" cy="4467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33: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33</a:t>
            </a:fld>
            <a:endParaRPr sz="1200" b="0" i="0" u="none" strike="noStrike" cap="none">
              <a:solidFill>
                <a:schemeClr val="dk1"/>
              </a:solidFill>
              <a:latin typeface="Times New Roman"/>
              <a:ea typeface="Times New Roman"/>
              <a:cs typeface="Times New Roman"/>
              <a:sym typeface="Times New Roman"/>
            </a:endParaRPr>
          </a:p>
        </p:txBody>
      </p:sp>
      <p:sp>
        <p:nvSpPr>
          <p:cNvPr id="482" name="Google Shape;482;p33: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3" name="Google Shape;483;p33:notes"/>
          <p:cNvSpPr txBox="1">
            <a:spLocks noGrp="1"/>
          </p:cNvSpPr>
          <p:nvPr>
            <p:ph type="body" idx="1"/>
          </p:nvPr>
        </p:nvSpPr>
        <p:spPr>
          <a:xfrm>
            <a:off x="906463" y="4714875"/>
            <a:ext cx="4984750" cy="4467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35:notes"/>
          <p:cNvSpPr txBox="1">
            <a:spLocks noGrp="1"/>
          </p:cNvSpPr>
          <p:nvPr>
            <p:ph type="body" idx="1"/>
          </p:nvPr>
        </p:nvSpPr>
        <p:spPr>
          <a:xfrm>
            <a:off x="679450" y="4714875"/>
            <a:ext cx="5438775"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00" name="Google Shape;500;p3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36: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35</a:t>
            </a:fld>
            <a:endParaRPr sz="1200" b="0" i="0" u="none" strike="noStrike" cap="none">
              <a:solidFill>
                <a:schemeClr val="dk1"/>
              </a:solidFill>
              <a:latin typeface="Times New Roman"/>
              <a:ea typeface="Times New Roman"/>
              <a:cs typeface="Times New Roman"/>
              <a:sym typeface="Times New Roman"/>
            </a:endParaRPr>
          </a:p>
        </p:txBody>
      </p:sp>
      <p:sp>
        <p:nvSpPr>
          <p:cNvPr id="509" name="Google Shape;509;p36: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0" name="Google Shape;510;p36:notes"/>
          <p:cNvSpPr txBox="1">
            <a:spLocks noGrp="1"/>
          </p:cNvSpPr>
          <p:nvPr>
            <p:ph type="body" idx="1"/>
          </p:nvPr>
        </p:nvSpPr>
        <p:spPr>
          <a:xfrm>
            <a:off x="906463" y="4714875"/>
            <a:ext cx="4984750" cy="4467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37:notes"/>
          <p:cNvSpPr txBox="1">
            <a:spLocks noGrp="1"/>
          </p:cNvSpPr>
          <p:nvPr>
            <p:ph type="body" idx="1"/>
          </p:nvPr>
        </p:nvSpPr>
        <p:spPr>
          <a:xfrm>
            <a:off x="679450" y="4714875"/>
            <a:ext cx="5438775"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9" name="Google Shape;519;p37: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38: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37</a:t>
            </a:fld>
            <a:endParaRPr sz="1200" b="0" i="0" u="none" strike="noStrike" cap="none">
              <a:solidFill>
                <a:schemeClr val="dk1"/>
              </a:solidFill>
              <a:latin typeface="Times New Roman"/>
              <a:ea typeface="Times New Roman"/>
              <a:cs typeface="Times New Roman"/>
              <a:sym typeface="Times New Roman"/>
            </a:endParaRPr>
          </a:p>
        </p:txBody>
      </p:sp>
      <p:sp>
        <p:nvSpPr>
          <p:cNvPr id="528" name="Google Shape;528;p38: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9" name="Google Shape;529;p38:notes"/>
          <p:cNvSpPr txBox="1">
            <a:spLocks noGrp="1"/>
          </p:cNvSpPr>
          <p:nvPr>
            <p:ph type="body" idx="1"/>
          </p:nvPr>
        </p:nvSpPr>
        <p:spPr>
          <a:xfrm>
            <a:off x="906463" y="4714875"/>
            <a:ext cx="4984750" cy="4467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39: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38</a:t>
            </a:fld>
            <a:endParaRPr sz="1200" b="0" i="0" u="none" strike="noStrike" cap="none">
              <a:solidFill>
                <a:schemeClr val="dk1"/>
              </a:solidFill>
              <a:latin typeface="Times New Roman"/>
              <a:ea typeface="Times New Roman"/>
              <a:cs typeface="Times New Roman"/>
              <a:sym typeface="Times New Roman"/>
            </a:endParaRPr>
          </a:p>
        </p:txBody>
      </p:sp>
      <p:sp>
        <p:nvSpPr>
          <p:cNvPr id="538" name="Google Shape;538;p39: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9" name="Google Shape;539;p39:notes"/>
          <p:cNvSpPr txBox="1">
            <a:spLocks noGrp="1"/>
          </p:cNvSpPr>
          <p:nvPr>
            <p:ph type="body" idx="1"/>
          </p:nvPr>
        </p:nvSpPr>
        <p:spPr>
          <a:xfrm>
            <a:off x="906463" y="4714875"/>
            <a:ext cx="4984750" cy="4467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40: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39</a:t>
            </a:fld>
            <a:endParaRPr sz="1200" b="0" i="0" u="none" strike="noStrike" cap="none">
              <a:solidFill>
                <a:schemeClr val="dk1"/>
              </a:solidFill>
              <a:latin typeface="Times New Roman"/>
              <a:ea typeface="Times New Roman"/>
              <a:cs typeface="Times New Roman"/>
              <a:sym typeface="Times New Roman"/>
            </a:endParaRPr>
          </a:p>
        </p:txBody>
      </p:sp>
      <p:sp>
        <p:nvSpPr>
          <p:cNvPr id="548" name="Google Shape;548;p40: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9" name="Google Shape;549;p40:notes"/>
          <p:cNvSpPr txBox="1">
            <a:spLocks noGrp="1"/>
          </p:cNvSpPr>
          <p:nvPr>
            <p:ph type="body" idx="1"/>
          </p:nvPr>
        </p:nvSpPr>
        <p:spPr>
          <a:xfrm>
            <a:off x="906463" y="4714875"/>
            <a:ext cx="4984750" cy="4467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4:notes"/>
          <p:cNvSpPr txBox="1">
            <a:spLocks noGrp="1"/>
          </p:cNvSpPr>
          <p:nvPr>
            <p:ph type="body" idx="1"/>
          </p:nvPr>
        </p:nvSpPr>
        <p:spPr>
          <a:xfrm>
            <a:off x="679450" y="4714875"/>
            <a:ext cx="5438775"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2" name="Google Shape;212;p4: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41: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40</a:t>
            </a:fld>
            <a:endParaRPr sz="1200" b="0" i="0" u="none" strike="noStrike" cap="none">
              <a:solidFill>
                <a:schemeClr val="dk1"/>
              </a:solidFill>
              <a:latin typeface="Times New Roman"/>
              <a:ea typeface="Times New Roman"/>
              <a:cs typeface="Times New Roman"/>
              <a:sym typeface="Times New Roman"/>
            </a:endParaRPr>
          </a:p>
        </p:txBody>
      </p:sp>
      <p:sp>
        <p:nvSpPr>
          <p:cNvPr id="558" name="Google Shape;558;p41: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9" name="Google Shape;559;p41:notes"/>
          <p:cNvSpPr txBox="1">
            <a:spLocks noGrp="1"/>
          </p:cNvSpPr>
          <p:nvPr>
            <p:ph type="body" idx="1"/>
          </p:nvPr>
        </p:nvSpPr>
        <p:spPr>
          <a:xfrm>
            <a:off x="906463" y="4714875"/>
            <a:ext cx="4984750" cy="4467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42: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41</a:t>
            </a:fld>
            <a:endParaRPr sz="1200" b="0" i="0" u="none" strike="noStrike" cap="none">
              <a:solidFill>
                <a:schemeClr val="dk1"/>
              </a:solidFill>
              <a:latin typeface="Times New Roman"/>
              <a:ea typeface="Times New Roman"/>
              <a:cs typeface="Times New Roman"/>
              <a:sym typeface="Times New Roman"/>
            </a:endParaRPr>
          </a:p>
        </p:txBody>
      </p:sp>
      <p:sp>
        <p:nvSpPr>
          <p:cNvPr id="568" name="Google Shape;568;p42: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9" name="Google Shape;569;p42:notes"/>
          <p:cNvSpPr txBox="1">
            <a:spLocks noGrp="1"/>
          </p:cNvSpPr>
          <p:nvPr>
            <p:ph type="body" idx="1"/>
          </p:nvPr>
        </p:nvSpPr>
        <p:spPr>
          <a:xfrm>
            <a:off x="906463" y="4714875"/>
            <a:ext cx="4984750" cy="4467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43: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42</a:t>
            </a:fld>
            <a:endParaRPr sz="1200" b="0" i="0" u="none" strike="noStrike" cap="none">
              <a:solidFill>
                <a:schemeClr val="dk1"/>
              </a:solidFill>
              <a:latin typeface="Times New Roman"/>
              <a:ea typeface="Times New Roman"/>
              <a:cs typeface="Times New Roman"/>
              <a:sym typeface="Times New Roman"/>
            </a:endParaRPr>
          </a:p>
        </p:txBody>
      </p:sp>
      <p:sp>
        <p:nvSpPr>
          <p:cNvPr id="578" name="Google Shape;578;p43: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9" name="Google Shape;579;p43:notes"/>
          <p:cNvSpPr txBox="1">
            <a:spLocks noGrp="1"/>
          </p:cNvSpPr>
          <p:nvPr>
            <p:ph type="body" idx="1"/>
          </p:nvPr>
        </p:nvSpPr>
        <p:spPr>
          <a:xfrm>
            <a:off x="906463" y="4714875"/>
            <a:ext cx="4984750" cy="4467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44: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43</a:t>
            </a:fld>
            <a:endParaRPr sz="1200" b="0" i="0" u="none" strike="noStrike" cap="none">
              <a:solidFill>
                <a:schemeClr val="dk1"/>
              </a:solidFill>
              <a:latin typeface="Times New Roman"/>
              <a:ea typeface="Times New Roman"/>
              <a:cs typeface="Times New Roman"/>
              <a:sym typeface="Times New Roman"/>
            </a:endParaRPr>
          </a:p>
        </p:txBody>
      </p:sp>
      <p:sp>
        <p:nvSpPr>
          <p:cNvPr id="588" name="Google Shape;588;p44: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9" name="Google Shape;589;p44:notes"/>
          <p:cNvSpPr txBox="1">
            <a:spLocks noGrp="1"/>
          </p:cNvSpPr>
          <p:nvPr>
            <p:ph type="body" idx="1"/>
          </p:nvPr>
        </p:nvSpPr>
        <p:spPr>
          <a:xfrm>
            <a:off x="906463" y="4714875"/>
            <a:ext cx="4984750" cy="4467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45: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44</a:t>
            </a:fld>
            <a:endParaRPr sz="1200" b="0" i="0" u="none" strike="noStrike" cap="none">
              <a:solidFill>
                <a:schemeClr val="dk1"/>
              </a:solidFill>
              <a:latin typeface="Times New Roman"/>
              <a:ea typeface="Times New Roman"/>
              <a:cs typeface="Times New Roman"/>
              <a:sym typeface="Times New Roman"/>
            </a:endParaRPr>
          </a:p>
        </p:txBody>
      </p:sp>
      <p:sp>
        <p:nvSpPr>
          <p:cNvPr id="598" name="Google Shape;598;p4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9" name="Google Shape;599;p45:notes"/>
          <p:cNvSpPr txBox="1">
            <a:spLocks noGrp="1"/>
          </p:cNvSpPr>
          <p:nvPr>
            <p:ph type="body" idx="1"/>
          </p:nvPr>
        </p:nvSpPr>
        <p:spPr>
          <a:xfrm>
            <a:off x="906463" y="4714875"/>
            <a:ext cx="4984750" cy="4467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46: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45</a:t>
            </a:fld>
            <a:endParaRPr sz="1200" b="0" i="0" u="none" strike="noStrike" cap="none">
              <a:solidFill>
                <a:schemeClr val="dk1"/>
              </a:solidFill>
              <a:latin typeface="Times New Roman"/>
              <a:ea typeface="Times New Roman"/>
              <a:cs typeface="Times New Roman"/>
              <a:sym typeface="Times New Roman"/>
            </a:endParaRPr>
          </a:p>
        </p:txBody>
      </p:sp>
      <p:sp>
        <p:nvSpPr>
          <p:cNvPr id="608" name="Google Shape;608;p46: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9" name="Google Shape;609;p46:notes"/>
          <p:cNvSpPr txBox="1">
            <a:spLocks noGrp="1"/>
          </p:cNvSpPr>
          <p:nvPr>
            <p:ph type="body" idx="1"/>
          </p:nvPr>
        </p:nvSpPr>
        <p:spPr>
          <a:xfrm>
            <a:off x="906463" y="4714875"/>
            <a:ext cx="4984750" cy="4467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p47: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46</a:t>
            </a:fld>
            <a:endParaRPr sz="1200" b="0" i="0" u="none" strike="noStrike" cap="none">
              <a:solidFill>
                <a:schemeClr val="dk1"/>
              </a:solidFill>
              <a:latin typeface="Times New Roman"/>
              <a:ea typeface="Times New Roman"/>
              <a:cs typeface="Times New Roman"/>
              <a:sym typeface="Times New Roman"/>
            </a:endParaRPr>
          </a:p>
        </p:txBody>
      </p:sp>
      <p:sp>
        <p:nvSpPr>
          <p:cNvPr id="618" name="Google Shape;618;p47: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9" name="Google Shape;619;p47:notes"/>
          <p:cNvSpPr txBox="1">
            <a:spLocks noGrp="1"/>
          </p:cNvSpPr>
          <p:nvPr>
            <p:ph type="body" idx="1"/>
          </p:nvPr>
        </p:nvSpPr>
        <p:spPr>
          <a:xfrm>
            <a:off x="906463" y="4714875"/>
            <a:ext cx="4984750" cy="4467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48: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47</a:t>
            </a:fld>
            <a:endParaRPr sz="1200" b="0" i="0" u="none" strike="noStrike" cap="none">
              <a:solidFill>
                <a:schemeClr val="dk1"/>
              </a:solidFill>
              <a:latin typeface="Times New Roman"/>
              <a:ea typeface="Times New Roman"/>
              <a:cs typeface="Times New Roman"/>
              <a:sym typeface="Times New Roman"/>
            </a:endParaRPr>
          </a:p>
        </p:txBody>
      </p:sp>
      <p:sp>
        <p:nvSpPr>
          <p:cNvPr id="628" name="Google Shape;628;p48: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9" name="Google Shape;629;p48:notes"/>
          <p:cNvSpPr txBox="1">
            <a:spLocks noGrp="1"/>
          </p:cNvSpPr>
          <p:nvPr>
            <p:ph type="body" idx="1"/>
          </p:nvPr>
        </p:nvSpPr>
        <p:spPr>
          <a:xfrm>
            <a:off x="906463" y="4714875"/>
            <a:ext cx="4984750" cy="4467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49: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48</a:t>
            </a:fld>
            <a:endParaRPr sz="1200" b="0" i="0" u="none" strike="noStrike" cap="none">
              <a:solidFill>
                <a:schemeClr val="dk1"/>
              </a:solidFill>
              <a:latin typeface="Times New Roman"/>
              <a:ea typeface="Times New Roman"/>
              <a:cs typeface="Times New Roman"/>
              <a:sym typeface="Times New Roman"/>
            </a:endParaRPr>
          </a:p>
        </p:txBody>
      </p:sp>
      <p:sp>
        <p:nvSpPr>
          <p:cNvPr id="638" name="Google Shape;638;p49: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9" name="Google Shape;639;p49:notes"/>
          <p:cNvSpPr txBox="1">
            <a:spLocks noGrp="1"/>
          </p:cNvSpPr>
          <p:nvPr>
            <p:ph type="body" idx="1"/>
          </p:nvPr>
        </p:nvSpPr>
        <p:spPr>
          <a:xfrm>
            <a:off x="906463" y="4714875"/>
            <a:ext cx="4984750" cy="4467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5:notes"/>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5</a:t>
            </a:fld>
            <a:endParaRPr sz="1200" b="0" i="0" u="none" strike="noStrike" cap="none">
              <a:solidFill>
                <a:schemeClr val="dk1"/>
              </a:solidFill>
              <a:latin typeface="Times New Roman"/>
              <a:ea typeface="Times New Roman"/>
              <a:cs typeface="Times New Roman"/>
              <a:sym typeface="Times New Roman"/>
            </a:endParaRPr>
          </a:p>
        </p:txBody>
      </p:sp>
      <p:sp>
        <p:nvSpPr>
          <p:cNvPr id="221" name="Google Shape;221;p5: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2" name="Google Shape;222;p5:notes"/>
          <p:cNvSpPr txBox="1">
            <a:spLocks noGrp="1"/>
          </p:cNvSpPr>
          <p:nvPr>
            <p:ph type="body" idx="1"/>
          </p:nvPr>
        </p:nvSpPr>
        <p:spPr>
          <a:xfrm>
            <a:off x="906463" y="4714875"/>
            <a:ext cx="4984750" cy="44672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6:notes"/>
          <p:cNvSpPr txBox="1">
            <a:spLocks noGrp="1"/>
          </p:cNvSpPr>
          <p:nvPr>
            <p:ph type="body" idx="1"/>
          </p:nvPr>
        </p:nvSpPr>
        <p:spPr>
          <a:xfrm>
            <a:off x="679450" y="4714875"/>
            <a:ext cx="5438775"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1" name="Google Shape;231;p6: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7:notes"/>
          <p:cNvSpPr txBox="1">
            <a:spLocks noGrp="1"/>
          </p:cNvSpPr>
          <p:nvPr>
            <p:ph type="body" idx="1"/>
          </p:nvPr>
        </p:nvSpPr>
        <p:spPr>
          <a:xfrm>
            <a:off x="679450" y="4714875"/>
            <a:ext cx="5438775"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0" name="Google Shape;240;p7: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8:notes"/>
          <p:cNvSpPr txBox="1">
            <a:spLocks noGrp="1"/>
          </p:cNvSpPr>
          <p:nvPr>
            <p:ph type="body" idx="1"/>
          </p:nvPr>
        </p:nvSpPr>
        <p:spPr>
          <a:xfrm>
            <a:off x="679450" y="4714875"/>
            <a:ext cx="5438775"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9" name="Google Shape;249;p8: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9:notes"/>
          <p:cNvSpPr txBox="1">
            <a:spLocks noGrp="1"/>
          </p:cNvSpPr>
          <p:nvPr>
            <p:ph type="body" idx="1"/>
          </p:nvPr>
        </p:nvSpPr>
        <p:spPr>
          <a:xfrm>
            <a:off x="679450" y="4714875"/>
            <a:ext cx="5438775"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8" name="Google Shape;258;p9:notes"/>
          <p:cNvSpPr>
            <a:spLocks noGrp="1" noRot="1" noChangeAspect="1"/>
          </p:cNvSpPr>
          <p:nvPr>
            <p:ph type="sldImg" idx="2"/>
          </p:nvPr>
        </p:nvSpPr>
        <p:spPr>
          <a:xfrm>
            <a:off x="917575" y="744538"/>
            <a:ext cx="4962525"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53"/>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53"/>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53"/>
          <p:cNvSpPr txBox="1">
            <a:spLocks noGrp="1"/>
          </p:cNvSpPr>
          <p:nvPr>
            <p:ph type="ctrTitle"/>
          </p:nvPr>
        </p:nvSpPr>
        <p:spPr>
          <a:xfrm>
            <a:off x="822960" y="758952"/>
            <a:ext cx="75438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Arial"/>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53"/>
          <p:cNvSpPr txBox="1">
            <a:spLocks noGrp="1"/>
          </p:cNvSpPr>
          <p:nvPr>
            <p:ph type="subTitle" idx="1"/>
          </p:nvPr>
        </p:nvSpPr>
        <p:spPr>
          <a:xfrm>
            <a:off x="825038" y="4455621"/>
            <a:ext cx="75438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53"/>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53"/>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solidFill>
                  <a:srgbClr val="888888"/>
                </a:solidFill>
              </a:defRPr>
            </a:lvl1pPr>
            <a:lvl2pPr marL="0" lvl="1" indent="0" algn="r">
              <a:spcBef>
                <a:spcPts val="0"/>
              </a:spcBef>
              <a:spcAft>
                <a:spcPts val="0"/>
              </a:spcAft>
              <a:buNone/>
              <a:defRPr>
                <a:solidFill>
                  <a:srgbClr val="888888"/>
                </a:solidFill>
              </a:defRPr>
            </a:lvl2pPr>
            <a:lvl3pPr marL="0" lvl="2" indent="0" algn="r">
              <a:spcBef>
                <a:spcPts val="0"/>
              </a:spcBef>
              <a:spcAft>
                <a:spcPts val="0"/>
              </a:spcAft>
              <a:buNone/>
              <a:defRPr>
                <a:solidFill>
                  <a:srgbClr val="888888"/>
                </a:solidFill>
              </a:defRPr>
            </a:lvl3pPr>
            <a:lvl4pPr marL="0" lvl="3" indent="0" algn="r">
              <a:spcBef>
                <a:spcPts val="0"/>
              </a:spcBef>
              <a:spcAft>
                <a:spcPts val="0"/>
              </a:spcAft>
              <a:buNone/>
              <a:defRPr>
                <a:solidFill>
                  <a:srgbClr val="888888"/>
                </a:solidFill>
              </a:defRPr>
            </a:lvl4pPr>
            <a:lvl5pPr marL="0" lvl="4" indent="0" algn="r">
              <a:spcBef>
                <a:spcPts val="0"/>
              </a:spcBef>
              <a:spcAft>
                <a:spcPts val="0"/>
              </a:spcAft>
              <a:buNone/>
              <a:defRPr>
                <a:solidFill>
                  <a:srgbClr val="888888"/>
                </a:solidFill>
              </a:defRPr>
            </a:lvl5pPr>
            <a:lvl6pPr marL="0" lvl="5" indent="0" algn="r">
              <a:spcBef>
                <a:spcPts val="0"/>
              </a:spcBef>
              <a:spcAft>
                <a:spcPts val="0"/>
              </a:spcAft>
              <a:buNone/>
              <a:defRPr>
                <a:solidFill>
                  <a:srgbClr val="888888"/>
                </a:solidFill>
              </a:defRPr>
            </a:lvl6pPr>
            <a:lvl7pPr marL="0" lvl="6" indent="0" algn="r">
              <a:spcBef>
                <a:spcPts val="0"/>
              </a:spcBef>
              <a:spcAft>
                <a:spcPts val="0"/>
              </a:spcAft>
              <a:buNone/>
              <a:defRPr>
                <a:solidFill>
                  <a:srgbClr val="888888"/>
                </a:solidFill>
              </a:defRPr>
            </a:lvl7pPr>
            <a:lvl8pPr marL="0" lvl="7" indent="0" algn="r">
              <a:spcBef>
                <a:spcPts val="0"/>
              </a:spcBef>
              <a:spcAft>
                <a:spcPts val="0"/>
              </a:spcAft>
              <a:buNone/>
              <a:defRPr>
                <a:solidFill>
                  <a:srgbClr val="888888"/>
                </a:solidFill>
              </a:defRPr>
            </a:lvl8pPr>
            <a:lvl9pPr marL="0" lvl="8" indent="0" algn="r">
              <a:spcBef>
                <a:spcPts val="0"/>
              </a:spcBef>
              <a:spcAft>
                <a:spcPts val="0"/>
              </a:spcAft>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cxnSp>
        <p:nvCxnSpPr>
          <p:cNvPr id="26" name="Google Shape;26;p53"/>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transition spd="slow">
    <p:comb/>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62"/>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62"/>
          <p:cNvSpPr txBox="1">
            <a:spLocks noGrp="1"/>
          </p:cNvSpPr>
          <p:nvPr>
            <p:ph type="body" idx="1"/>
          </p:nvPr>
        </p:nvSpPr>
        <p:spPr>
          <a:xfrm rot="5400000">
            <a:off x="2583180" y="85514"/>
            <a:ext cx="4023360" cy="7543801"/>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6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6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6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63"/>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3"/>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3"/>
          <p:cNvSpPr txBox="1">
            <a:spLocks noGrp="1"/>
          </p:cNvSpPr>
          <p:nvPr>
            <p:ph type="title"/>
          </p:nvPr>
        </p:nvSpPr>
        <p:spPr>
          <a:xfrm rot="5400000">
            <a:off x="4649564" y="2306413"/>
            <a:ext cx="5759898" cy="197167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63"/>
          <p:cNvSpPr txBox="1">
            <a:spLocks noGrp="1"/>
          </p:cNvSpPr>
          <p:nvPr>
            <p:ph type="body" idx="1"/>
          </p:nvPr>
        </p:nvSpPr>
        <p:spPr>
          <a:xfrm rot="5400000">
            <a:off x="649063" y="391888"/>
            <a:ext cx="5759898" cy="5800725"/>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63"/>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63"/>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6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7"/>
        <p:cNvGrpSpPr/>
        <p:nvPr/>
      </p:nvGrpSpPr>
      <p:grpSpPr>
        <a:xfrm>
          <a:off x="0" y="0"/>
          <a:ext cx="0" cy="0"/>
          <a:chOff x="0" y="0"/>
          <a:chExt cx="0" cy="0"/>
        </a:xfrm>
      </p:grpSpPr>
      <p:sp>
        <p:nvSpPr>
          <p:cNvPr id="108" name="Google Shape;108;p65"/>
          <p:cNvSpPr txBox="1">
            <a:spLocks noGrp="1"/>
          </p:cNvSpPr>
          <p:nvPr>
            <p:ph type="ctrTitle"/>
          </p:nvPr>
        </p:nvSpPr>
        <p:spPr>
          <a:xfrm>
            <a:off x="601670" y="4497935"/>
            <a:ext cx="7940660" cy="610820"/>
          </a:xfrm>
          <a:prstGeom prst="rect">
            <a:avLst/>
          </a:prstGeom>
          <a:noFill/>
          <a:ln>
            <a:noFill/>
          </a:ln>
          <a:effectLst>
            <a:outerShdw blurRad="50800" dist="38100" dir="2700000" algn="tl" rotWithShape="0">
              <a:srgbClr val="000000">
                <a:alpha val="70980"/>
              </a:srgbClr>
            </a:outerShdw>
          </a:effectLst>
        </p:spPr>
        <p:txBody>
          <a:bodyPr spcFirstLastPara="1" wrap="square" lIns="91425" tIns="45700" rIns="91425" bIns="45700" anchor="ctr" anchorCtr="0">
            <a:normAutofit/>
          </a:bodyPr>
          <a:lstStyle>
            <a:lvl1pPr lvl="0" algn="ct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65"/>
          <p:cNvSpPr txBox="1">
            <a:spLocks noGrp="1"/>
          </p:cNvSpPr>
          <p:nvPr>
            <p:ph type="subTitle" idx="1"/>
          </p:nvPr>
        </p:nvSpPr>
        <p:spPr>
          <a:xfrm>
            <a:off x="601670" y="5566870"/>
            <a:ext cx="7940660" cy="610820"/>
          </a:xfrm>
          <a:prstGeom prst="rect">
            <a:avLst/>
          </a:prstGeom>
          <a:noFill/>
          <a:ln>
            <a:noFill/>
          </a:ln>
        </p:spPr>
        <p:txBody>
          <a:bodyPr spcFirstLastPara="1" wrap="square" lIns="91425" tIns="45700" rIns="91425" bIns="45700" anchor="t" anchorCtr="0">
            <a:normAutofit/>
          </a:bodyPr>
          <a:lstStyle>
            <a:lvl1pPr lvl="0" algn="ctr">
              <a:spcBef>
                <a:spcPts val="560"/>
              </a:spcBef>
              <a:spcAft>
                <a:spcPts val="0"/>
              </a:spcAft>
              <a:buClr>
                <a:srgbClr val="A5A5A5"/>
              </a:buClr>
              <a:buSzPts val="2800"/>
              <a:buNone/>
              <a:defRPr sz="2800">
                <a:solidFill>
                  <a:srgbClr val="A5A5A5"/>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10" name="Google Shape;110;p6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6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6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solidFill>
                  <a:srgbClr val="888888"/>
                </a:solidFill>
              </a:defRPr>
            </a:lvl1pPr>
            <a:lvl2pPr marL="0" lvl="1" indent="0" algn="r">
              <a:spcBef>
                <a:spcPts val="0"/>
              </a:spcBef>
              <a:spcAft>
                <a:spcPts val="0"/>
              </a:spcAft>
              <a:buNone/>
              <a:defRPr>
                <a:solidFill>
                  <a:srgbClr val="888888"/>
                </a:solidFill>
              </a:defRPr>
            </a:lvl2pPr>
            <a:lvl3pPr marL="0" lvl="2" indent="0" algn="r">
              <a:spcBef>
                <a:spcPts val="0"/>
              </a:spcBef>
              <a:spcAft>
                <a:spcPts val="0"/>
              </a:spcAft>
              <a:buNone/>
              <a:defRPr>
                <a:solidFill>
                  <a:srgbClr val="888888"/>
                </a:solidFill>
              </a:defRPr>
            </a:lvl3pPr>
            <a:lvl4pPr marL="0" lvl="3" indent="0" algn="r">
              <a:spcBef>
                <a:spcPts val="0"/>
              </a:spcBef>
              <a:spcAft>
                <a:spcPts val="0"/>
              </a:spcAft>
              <a:buNone/>
              <a:defRPr>
                <a:solidFill>
                  <a:srgbClr val="888888"/>
                </a:solidFill>
              </a:defRPr>
            </a:lvl4pPr>
            <a:lvl5pPr marL="0" lvl="4" indent="0" algn="r">
              <a:spcBef>
                <a:spcPts val="0"/>
              </a:spcBef>
              <a:spcAft>
                <a:spcPts val="0"/>
              </a:spcAft>
              <a:buNone/>
              <a:defRPr>
                <a:solidFill>
                  <a:srgbClr val="888888"/>
                </a:solidFill>
              </a:defRPr>
            </a:lvl5pPr>
            <a:lvl6pPr marL="0" lvl="5" indent="0" algn="r">
              <a:spcBef>
                <a:spcPts val="0"/>
              </a:spcBef>
              <a:spcAft>
                <a:spcPts val="0"/>
              </a:spcAft>
              <a:buNone/>
              <a:defRPr>
                <a:solidFill>
                  <a:srgbClr val="888888"/>
                </a:solidFill>
              </a:defRPr>
            </a:lvl6pPr>
            <a:lvl7pPr marL="0" lvl="6" indent="0" algn="r">
              <a:spcBef>
                <a:spcPts val="0"/>
              </a:spcBef>
              <a:spcAft>
                <a:spcPts val="0"/>
              </a:spcAft>
              <a:buNone/>
              <a:defRPr>
                <a:solidFill>
                  <a:srgbClr val="888888"/>
                </a:solidFill>
              </a:defRPr>
            </a:lvl7pPr>
            <a:lvl8pPr marL="0" lvl="7" indent="0" algn="r">
              <a:spcBef>
                <a:spcPts val="0"/>
              </a:spcBef>
              <a:spcAft>
                <a:spcPts val="0"/>
              </a:spcAft>
              <a:buNone/>
              <a:defRPr>
                <a:solidFill>
                  <a:srgbClr val="888888"/>
                </a:solidFill>
              </a:defRPr>
            </a:lvl8pPr>
            <a:lvl9pPr marL="0" lvl="8" indent="0" algn="r">
              <a:spcBef>
                <a:spcPts val="0"/>
              </a:spcBef>
              <a:spcAft>
                <a:spcPts val="0"/>
              </a:spcAft>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comb/>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3"/>
        <p:cNvGrpSpPr/>
        <p:nvPr/>
      </p:nvGrpSpPr>
      <p:grpSpPr>
        <a:xfrm>
          <a:off x="0" y="0"/>
          <a:ext cx="0" cy="0"/>
          <a:chOff x="0" y="0"/>
          <a:chExt cx="0" cy="0"/>
        </a:xfrm>
      </p:grpSpPr>
      <p:sp>
        <p:nvSpPr>
          <p:cNvPr id="114" name="Google Shape;114;p66"/>
          <p:cNvSpPr txBox="1">
            <a:spLocks noGrp="1"/>
          </p:cNvSpPr>
          <p:nvPr>
            <p:ph type="title"/>
          </p:nvPr>
        </p:nvSpPr>
        <p:spPr>
          <a:xfrm>
            <a:off x="448965" y="1443835"/>
            <a:ext cx="8229600" cy="610820"/>
          </a:xfrm>
          <a:prstGeom prst="rect">
            <a:avLst/>
          </a:prstGeom>
          <a:noFill/>
          <a:ln>
            <a:noFill/>
          </a:ln>
          <a:effectLst>
            <a:outerShdw blurRad="50800" dist="38100" dir="2700000" algn="tl" rotWithShape="0">
              <a:srgbClr val="000000">
                <a:alpha val="55686"/>
              </a:srgbClr>
            </a:outerShdw>
          </a:effectLst>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66"/>
          <p:cNvSpPr txBox="1">
            <a:spLocks noGrp="1"/>
          </p:cNvSpPr>
          <p:nvPr>
            <p:ph type="body" idx="1"/>
          </p:nvPr>
        </p:nvSpPr>
        <p:spPr>
          <a:xfrm>
            <a:off x="448965" y="2054655"/>
            <a:ext cx="8229600" cy="4123035"/>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BFBFBF"/>
              </a:buClr>
              <a:buSzPts val="2800"/>
              <a:buChar char="•"/>
              <a:defRPr sz="2800">
                <a:solidFill>
                  <a:srgbClr val="BFBFBF"/>
                </a:solidFill>
              </a:defRPr>
            </a:lvl1pPr>
            <a:lvl2pPr marL="914400" lvl="1" indent="-406400" algn="l">
              <a:spcBef>
                <a:spcPts val="560"/>
              </a:spcBef>
              <a:spcAft>
                <a:spcPts val="0"/>
              </a:spcAft>
              <a:buClr>
                <a:srgbClr val="BFBFBF"/>
              </a:buClr>
              <a:buSzPts val="2800"/>
              <a:buChar char="–"/>
              <a:defRPr>
                <a:solidFill>
                  <a:srgbClr val="BFBFBF"/>
                </a:solidFill>
              </a:defRPr>
            </a:lvl2pPr>
            <a:lvl3pPr marL="1371600" lvl="2" indent="-381000" algn="l">
              <a:spcBef>
                <a:spcPts val="480"/>
              </a:spcBef>
              <a:spcAft>
                <a:spcPts val="0"/>
              </a:spcAft>
              <a:buClr>
                <a:srgbClr val="BFBFBF"/>
              </a:buClr>
              <a:buSzPts val="2400"/>
              <a:buChar char="•"/>
              <a:defRPr>
                <a:solidFill>
                  <a:srgbClr val="BFBFBF"/>
                </a:solidFill>
              </a:defRPr>
            </a:lvl3pPr>
            <a:lvl4pPr marL="1828800" lvl="3" indent="-355600" algn="l">
              <a:spcBef>
                <a:spcPts val="400"/>
              </a:spcBef>
              <a:spcAft>
                <a:spcPts val="0"/>
              </a:spcAft>
              <a:buClr>
                <a:srgbClr val="BFBFBF"/>
              </a:buClr>
              <a:buSzPts val="2000"/>
              <a:buChar char="–"/>
              <a:defRPr>
                <a:solidFill>
                  <a:srgbClr val="BFBFBF"/>
                </a:solidFill>
              </a:defRPr>
            </a:lvl4pPr>
            <a:lvl5pPr marL="2286000" lvl="4" indent="-355600" algn="l">
              <a:spcBef>
                <a:spcPts val="400"/>
              </a:spcBef>
              <a:spcAft>
                <a:spcPts val="0"/>
              </a:spcAft>
              <a:buClr>
                <a:srgbClr val="BFBFBF"/>
              </a:buClr>
              <a:buSzPts val="2000"/>
              <a:buChar char="»"/>
              <a:defRPr>
                <a:solidFill>
                  <a:srgbClr val="BFBFBF"/>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6" name="Google Shape;116;p6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66"/>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6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FFC000"/>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FFC000"/>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FFC000"/>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FFC000"/>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FFC000"/>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FFC000"/>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FFC000"/>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FFC000"/>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FFC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comb/>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19"/>
        <p:cNvGrpSpPr/>
        <p:nvPr/>
      </p:nvGrpSpPr>
      <p:grpSpPr>
        <a:xfrm>
          <a:off x="0" y="0"/>
          <a:ext cx="0" cy="0"/>
          <a:chOff x="0" y="0"/>
          <a:chExt cx="0" cy="0"/>
        </a:xfrm>
      </p:grpSpPr>
      <p:sp>
        <p:nvSpPr>
          <p:cNvPr id="120" name="Google Shape;120;p67"/>
          <p:cNvSpPr txBox="1">
            <a:spLocks noGrp="1"/>
          </p:cNvSpPr>
          <p:nvPr>
            <p:ph type="title"/>
          </p:nvPr>
        </p:nvSpPr>
        <p:spPr>
          <a:xfrm>
            <a:off x="1823311" y="374900"/>
            <a:ext cx="6719018" cy="868839"/>
          </a:xfrm>
          <a:prstGeom prst="rect">
            <a:avLst/>
          </a:prstGeom>
          <a:noFill/>
          <a:ln>
            <a:noFill/>
          </a:ln>
          <a:effectLst>
            <a:outerShdw blurRad="50800" dist="38100" dir="2700000" algn="tl" rotWithShape="0">
              <a:srgbClr val="000000">
                <a:alpha val="60000"/>
              </a:srgbClr>
            </a:outerShdw>
          </a:effectLst>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67"/>
          <p:cNvSpPr txBox="1">
            <a:spLocks noGrp="1"/>
          </p:cNvSpPr>
          <p:nvPr>
            <p:ph type="body" idx="1"/>
          </p:nvPr>
        </p:nvSpPr>
        <p:spPr>
          <a:xfrm>
            <a:off x="1823312" y="1138425"/>
            <a:ext cx="6719018" cy="5039265"/>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BFBFBF"/>
              </a:buClr>
              <a:buSzPts val="2800"/>
              <a:buChar char="•"/>
              <a:defRPr sz="2800">
                <a:solidFill>
                  <a:srgbClr val="BFBFBF"/>
                </a:solidFill>
              </a:defRPr>
            </a:lvl1pPr>
            <a:lvl2pPr marL="914400" lvl="1" indent="-406400" algn="l">
              <a:spcBef>
                <a:spcPts val="560"/>
              </a:spcBef>
              <a:spcAft>
                <a:spcPts val="0"/>
              </a:spcAft>
              <a:buClr>
                <a:srgbClr val="BFBFBF"/>
              </a:buClr>
              <a:buSzPts val="2800"/>
              <a:buChar char="–"/>
              <a:defRPr>
                <a:solidFill>
                  <a:srgbClr val="BFBFBF"/>
                </a:solidFill>
              </a:defRPr>
            </a:lvl2pPr>
            <a:lvl3pPr marL="1371600" lvl="2" indent="-381000" algn="l">
              <a:spcBef>
                <a:spcPts val="480"/>
              </a:spcBef>
              <a:spcAft>
                <a:spcPts val="0"/>
              </a:spcAft>
              <a:buClr>
                <a:srgbClr val="BFBFBF"/>
              </a:buClr>
              <a:buSzPts val="2400"/>
              <a:buChar char="•"/>
              <a:defRPr>
                <a:solidFill>
                  <a:srgbClr val="BFBFBF"/>
                </a:solidFill>
              </a:defRPr>
            </a:lvl3pPr>
            <a:lvl4pPr marL="1828800" lvl="3" indent="-355600" algn="l">
              <a:spcBef>
                <a:spcPts val="400"/>
              </a:spcBef>
              <a:spcAft>
                <a:spcPts val="0"/>
              </a:spcAft>
              <a:buClr>
                <a:srgbClr val="BFBFBF"/>
              </a:buClr>
              <a:buSzPts val="2000"/>
              <a:buChar char="–"/>
              <a:defRPr>
                <a:solidFill>
                  <a:srgbClr val="BFBFBF"/>
                </a:solidFill>
              </a:defRPr>
            </a:lvl4pPr>
            <a:lvl5pPr marL="2286000" lvl="4" indent="-355600" algn="l">
              <a:spcBef>
                <a:spcPts val="400"/>
              </a:spcBef>
              <a:spcAft>
                <a:spcPts val="0"/>
              </a:spcAft>
              <a:buClr>
                <a:srgbClr val="BFBFBF"/>
              </a:buClr>
              <a:buSzPts val="2000"/>
              <a:buChar char="»"/>
              <a:defRPr>
                <a:solidFill>
                  <a:srgbClr val="BFBFBF"/>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2" name="Google Shape;122;p6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67"/>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FFC000"/>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FFC000"/>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FFC000"/>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FFC000"/>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FFC000"/>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FFC000"/>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FFC000"/>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FFC000"/>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FFC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comb/>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5"/>
        <p:cNvGrpSpPr/>
        <p:nvPr/>
      </p:nvGrpSpPr>
      <p:grpSpPr>
        <a:xfrm>
          <a:off x="0" y="0"/>
          <a:ext cx="0" cy="0"/>
          <a:chOff x="0" y="0"/>
          <a:chExt cx="0" cy="0"/>
        </a:xfrm>
      </p:grpSpPr>
      <p:sp>
        <p:nvSpPr>
          <p:cNvPr id="126" name="Google Shape;126;p6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6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28" name="Google Shape;128;p6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68"/>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6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FFC000"/>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FFC000"/>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FFC000"/>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FFC000"/>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FFC000"/>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FFC000"/>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FFC000"/>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FFC000"/>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FFC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comb/>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1"/>
        <p:cNvGrpSpPr/>
        <p:nvPr/>
      </p:nvGrpSpPr>
      <p:grpSpPr>
        <a:xfrm>
          <a:off x="0" y="0"/>
          <a:ext cx="0" cy="0"/>
          <a:chOff x="0" y="0"/>
          <a:chExt cx="0" cy="0"/>
        </a:xfrm>
      </p:grpSpPr>
      <p:sp>
        <p:nvSpPr>
          <p:cNvPr id="132" name="Google Shape;132;p69"/>
          <p:cNvSpPr txBox="1">
            <a:spLocks noGrp="1"/>
          </p:cNvSpPr>
          <p:nvPr>
            <p:ph type="title"/>
          </p:nvPr>
        </p:nvSpPr>
        <p:spPr>
          <a:xfrm>
            <a:off x="457200" y="833014"/>
            <a:ext cx="8229600" cy="584623"/>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6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34" name="Google Shape;134;p6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35" name="Google Shape;135;p6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69"/>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FFC000"/>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FFC000"/>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FFC000"/>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FFC000"/>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FFC000"/>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FFC000"/>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FFC000"/>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FFC000"/>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FFC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comb/>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8"/>
        <p:cNvGrpSpPr/>
        <p:nvPr/>
      </p:nvGrpSpPr>
      <p:grpSpPr>
        <a:xfrm>
          <a:off x="0" y="0"/>
          <a:ext cx="0" cy="0"/>
          <a:chOff x="0" y="0"/>
          <a:chExt cx="0" cy="0"/>
        </a:xfrm>
      </p:grpSpPr>
      <p:sp>
        <p:nvSpPr>
          <p:cNvPr id="139" name="Google Shape;139;p70"/>
          <p:cNvSpPr txBox="1">
            <a:spLocks noGrp="1"/>
          </p:cNvSpPr>
          <p:nvPr>
            <p:ph type="title"/>
          </p:nvPr>
        </p:nvSpPr>
        <p:spPr>
          <a:xfrm>
            <a:off x="448965" y="1443835"/>
            <a:ext cx="8229600" cy="532180"/>
          </a:xfrm>
          <a:prstGeom prst="rect">
            <a:avLst/>
          </a:prstGeom>
          <a:noFill/>
          <a:ln>
            <a:noFill/>
          </a:ln>
          <a:effectLst>
            <a:outerShdw blurRad="50800" dist="38100" dir="2700000" algn="tl" rotWithShape="0">
              <a:srgbClr val="000000">
                <a:alpha val="60000"/>
              </a:srgbClr>
            </a:outerShdw>
          </a:effectLst>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70"/>
          <p:cNvSpPr txBox="1">
            <a:spLocks noGrp="1"/>
          </p:cNvSpPr>
          <p:nvPr>
            <p:ph type="body" idx="1"/>
          </p:nvPr>
        </p:nvSpPr>
        <p:spPr>
          <a:xfrm>
            <a:off x="448965" y="2054655"/>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rgbClr val="BFBFBF"/>
              </a:buClr>
              <a:buSzPts val="2400"/>
              <a:buNone/>
              <a:defRPr sz="2400" b="1">
                <a:solidFill>
                  <a:srgbClr val="BFBFBF"/>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41" name="Google Shape;141;p70"/>
          <p:cNvSpPr txBox="1">
            <a:spLocks noGrp="1"/>
          </p:cNvSpPr>
          <p:nvPr>
            <p:ph type="body" idx="2"/>
          </p:nvPr>
        </p:nvSpPr>
        <p:spPr>
          <a:xfrm>
            <a:off x="448965" y="2684518"/>
            <a:ext cx="4040188" cy="303505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rgbClr val="BFBFBF"/>
              </a:buClr>
              <a:buSzPts val="2400"/>
              <a:buChar char="•"/>
              <a:defRPr sz="2400">
                <a:solidFill>
                  <a:srgbClr val="BFBFBF"/>
                </a:solidFill>
              </a:defRPr>
            </a:lvl1pPr>
            <a:lvl2pPr marL="914400" lvl="1" indent="-355600" algn="l">
              <a:spcBef>
                <a:spcPts val="400"/>
              </a:spcBef>
              <a:spcAft>
                <a:spcPts val="0"/>
              </a:spcAft>
              <a:buClr>
                <a:srgbClr val="BFBFBF"/>
              </a:buClr>
              <a:buSzPts val="2000"/>
              <a:buChar char="–"/>
              <a:defRPr sz="2000">
                <a:solidFill>
                  <a:srgbClr val="BFBFBF"/>
                </a:solidFill>
              </a:defRPr>
            </a:lvl2pPr>
            <a:lvl3pPr marL="1371600" lvl="2" indent="-342900" algn="l">
              <a:spcBef>
                <a:spcPts val="360"/>
              </a:spcBef>
              <a:spcAft>
                <a:spcPts val="0"/>
              </a:spcAft>
              <a:buClr>
                <a:srgbClr val="BFBFBF"/>
              </a:buClr>
              <a:buSzPts val="1800"/>
              <a:buChar char="•"/>
              <a:defRPr sz="1800">
                <a:solidFill>
                  <a:srgbClr val="BFBFBF"/>
                </a:solidFill>
              </a:defRPr>
            </a:lvl3pPr>
            <a:lvl4pPr marL="1828800" lvl="3" indent="-330200" algn="l">
              <a:spcBef>
                <a:spcPts val="320"/>
              </a:spcBef>
              <a:spcAft>
                <a:spcPts val="0"/>
              </a:spcAft>
              <a:buClr>
                <a:srgbClr val="BFBFBF"/>
              </a:buClr>
              <a:buSzPts val="1600"/>
              <a:buChar char="–"/>
              <a:defRPr sz="1600">
                <a:solidFill>
                  <a:srgbClr val="BFBFBF"/>
                </a:solidFill>
              </a:defRPr>
            </a:lvl4pPr>
            <a:lvl5pPr marL="2286000" lvl="4" indent="-330200" algn="l">
              <a:spcBef>
                <a:spcPts val="320"/>
              </a:spcBef>
              <a:spcAft>
                <a:spcPts val="0"/>
              </a:spcAft>
              <a:buClr>
                <a:srgbClr val="BFBFBF"/>
              </a:buClr>
              <a:buSzPts val="1600"/>
              <a:buChar char="»"/>
              <a:defRPr sz="1600">
                <a:solidFill>
                  <a:srgbClr val="BFBFBF"/>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42" name="Google Shape;142;p70"/>
          <p:cNvSpPr txBox="1">
            <a:spLocks noGrp="1"/>
          </p:cNvSpPr>
          <p:nvPr>
            <p:ph type="body" idx="3"/>
          </p:nvPr>
        </p:nvSpPr>
        <p:spPr>
          <a:xfrm>
            <a:off x="4636790" y="2054655"/>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rgbClr val="BFBFBF"/>
              </a:buClr>
              <a:buSzPts val="2400"/>
              <a:buNone/>
              <a:defRPr sz="2400" b="1">
                <a:solidFill>
                  <a:srgbClr val="BFBFBF"/>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43" name="Google Shape;143;p70"/>
          <p:cNvSpPr txBox="1">
            <a:spLocks noGrp="1"/>
          </p:cNvSpPr>
          <p:nvPr>
            <p:ph type="body" idx="4"/>
          </p:nvPr>
        </p:nvSpPr>
        <p:spPr>
          <a:xfrm>
            <a:off x="4636790" y="2684518"/>
            <a:ext cx="4041775" cy="303505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rgbClr val="BFBFBF"/>
              </a:buClr>
              <a:buSzPts val="2400"/>
              <a:buChar char="•"/>
              <a:defRPr sz="2400">
                <a:solidFill>
                  <a:srgbClr val="BFBFBF"/>
                </a:solidFill>
              </a:defRPr>
            </a:lvl1pPr>
            <a:lvl2pPr marL="914400" lvl="1" indent="-355600" algn="l">
              <a:spcBef>
                <a:spcPts val="400"/>
              </a:spcBef>
              <a:spcAft>
                <a:spcPts val="0"/>
              </a:spcAft>
              <a:buClr>
                <a:srgbClr val="BFBFBF"/>
              </a:buClr>
              <a:buSzPts val="2000"/>
              <a:buChar char="–"/>
              <a:defRPr sz="2000">
                <a:solidFill>
                  <a:srgbClr val="BFBFBF"/>
                </a:solidFill>
              </a:defRPr>
            </a:lvl2pPr>
            <a:lvl3pPr marL="1371600" lvl="2" indent="-342900" algn="l">
              <a:spcBef>
                <a:spcPts val="360"/>
              </a:spcBef>
              <a:spcAft>
                <a:spcPts val="0"/>
              </a:spcAft>
              <a:buClr>
                <a:srgbClr val="BFBFBF"/>
              </a:buClr>
              <a:buSzPts val="1800"/>
              <a:buChar char="•"/>
              <a:defRPr sz="1800">
                <a:solidFill>
                  <a:srgbClr val="BFBFBF"/>
                </a:solidFill>
              </a:defRPr>
            </a:lvl3pPr>
            <a:lvl4pPr marL="1828800" lvl="3" indent="-330200" algn="l">
              <a:spcBef>
                <a:spcPts val="320"/>
              </a:spcBef>
              <a:spcAft>
                <a:spcPts val="0"/>
              </a:spcAft>
              <a:buClr>
                <a:srgbClr val="BFBFBF"/>
              </a:buClr>
              <a:buSzPts val="1600"/>
              <a:buChar char="–"/>
              <a:defRPr sz="1600">
                <a:solidFill>
                  <a:srgbClr val="BFBFBF"/>
                </a:solidFill>
              </a:defRPr>
            </a:lvl4pPr>
            <a:lvl5pPr marL="2286000" lvl="4" indent="-330200" algn="l">
              <a:spcBef>
                <a:spcPts val="320"/>
              </a:spcBef>
              <a:spcAft>
                <a:spcPts val="0"/>
              </a:spcAft>
              <a:buClr>
                <a:srgbClr val="BFBFBF"/>
              </a:buClr>
              <a:buSzPts val="1600"/>
              <a:buChar char="»"/>
              <a:defRPr sz="1600">
                <a:solidFill>
                  <a:srgbClr val="BFBFBF"/>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44" name="Google Shape;144;p7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70"/>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7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FFC000"/>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FFC000"/>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FFC000"/>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FFC000"/>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FFC000"/>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FFC000"/>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FFC000"/>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FFC000"/>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FFC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comb/>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7"/>
        <p:cNvGrpSpPr/>
        <p:nvPr/>
      </p:nvGrpSpPr>
      <p:grpSpPr>
        <a:xfrm>
          <a:off x="0" y="0"/>
          <a:ext cx="0" cy="0"/>
          <a:chOff x="0" y="0"/>
          <a:chExt cx="0" cy="0"/>
        </a:xfrm>
      </p:grpSpPr>
      <p:sp>
        <p:nvSpPr>
          <p:cNvPr id="148" name="Google Shape;148;p7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7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71"/>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7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FFC000"/>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FFC000"/>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FFC000"/>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FFC000"/>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FFC000"/>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FFC000"/>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FFC000"/>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FFC000"/>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FFC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comb/>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2"/>
        <p:cNvGrpSpPr/>
        <p:nvPr/>
      </p:nvGrpSpPr>
      <p:grpSpPr>
        <a:xfrm>
          <a:off x="0" y="0"/>
          <a:ext cx="0" cy="0"/>
          <a:chOff x="0" y="0"/>
          <a:chExt cx="0" cy="0"/>
        </a:xfrm>
      </p:grpSpPr>
      <p:sp>
        <p:nvSpPr>
          <p:cNvPr id="153" name="Google Shape;153;p7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72"/>
          <p:cNvSpPr txBox="1">
            <a:spLocks noGrp="1"/>
          </p:cNvSpPr>
          <p:nvPr>
            <p:ph type="ftr" idx="11"/>
          </p:nvPr>
        </p:nvSpPr>
        <p:spPr>
          <a:xfrm>
            <a:off x="2590800" y="6356350"/>
            <a:ext cx="3962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7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FFC000"/>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FFC000"/>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FFC000"/>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FFC000"/>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FFC000"/>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FFC000"/>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FFC000"/>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FFC000"/>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FFC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7"/>
        <p:cNvGrpSpPr/>
        <p:nvPr/>
      </p:nvGrpSpPr>
      <p:grpSpPr>
        <a:xfrm>
          <a:off x="0" y="0"/>
          <a:ext cx="0" cy="0"/>
          <a:chOff x="0" y="0"/>
          <a:chExt cx="0" cy="0"/>
        </a:xfrm>
      </p:grpSpPr>
      <p:sp>
        <p:nvSpPr>
          <p:cNvPr id="28" name="Google Shape;28;p54"/>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4"/>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4"/>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4"/>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comb/>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6"/>
        <p:cNvGrpSpPr/>
        <p:nvPr/>
      </p:nvGrpSpPr>
      <p:grpSpPr>
        <a:xfrm>
          <a:off x="0" y="0"/>
          <a:ext cx="0" cy="0"/>
          <a:chOff x="0" y="0"/>
          <a:chExt cx="0" cy="0"/>
        </a:xfrm>
      </p:grpSpPr>
      <p:sp>
        <p:nvSpPr>
          <p:cNvPr id="157" name="Google Shape;157;p7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7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59" name="Google Shape;159;p7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60" name="Google Shape;160;p7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7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7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FFC000"/>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FFC000"/>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FFC000"/>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FFC000"/>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FFC000"/>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FFC000"/>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FFC000"/>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FFC000"/>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FFC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comb/>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3"/>
        <p:cNvGrpSpPr/>
        <p:nvPr/>
      </p:nvGrpSpPr>
      <p:grpSpPr>
        <a:xfrm>
          <a:off x="0" y="0"/>
          <a:ext cx="0" cy="0"/>
          <a:chOff x="0" y="0"/>
          <a:chExt cx="0" cy="0"/>
        </a:xfrm>
      </p:grpSpPr>
      <p:sp>
        <p:nvSpPr>
          <p:cNvPr id="164" name="Google Shape;164;p7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74"/>
          <p:cNvSpPr>
            <a:spLocks noGrp="1"/>
          </p:cNvSpPr>
          <p:nvPr>
            <p:ph type="pic" idx="2"/>
          </p:nvPr>
        </p:nvSpPr>
        <p:spPr>
          <a:xfrm>
            <a:off x="1792288" y="612775"/>
            <a:ext cx="5486400" cy="4114800"/>
          </a:xfrm>
          <a:prstGeom prst="rect">
            <a:avLst/>
          </a:prstGeom>
          <a:noFill/>
          <a:ln>
            <a:noFill/>
          </a:ln>
        </p:spPr>
      </p:sp>
      <p:sp>
        <p:nvSpPr>
          <p:cNvPr id="166" name="Google Shape;166;p7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67" name="Google Shape;167;p7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7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7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FFC000"/>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FFC000"/>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FFC000"/>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FFC000"/>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FFC000"/>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FFC000"/>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FFC000"/>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FFC000"/>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FFC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comb/>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0"/>
        <p:cNvGrpSpPr/>
        <p:nvPr/>
      </p:nvGrpSpPr>
      <p:grpSpPr>
        <a:xfrm>
          <a:off x="0" y="0"/>
          <a:ext cx="0" cy="0"/>
          <a:chOff x="0" y="0"/>
          <a:chExt cx="0" cy="0"/>
        </a:xfrm>
      </p:grpSpPr>
      <p:sp>
        <p:nvSpPr>
          <p:cNvPr id="171" name="Google Shape;171;p7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75"/>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3" name="Google Shape;173;p7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7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7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FFC000"/>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FFC000"/>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FFC000"/>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FFC000"/>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FFC000"/>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FFC000"/>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FFC000"/>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FFC000"/>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FFC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comb/>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6"/>
        <p:cNvGrpSpPr/>
        <p:nvPr/>
      </p:nvGrpSpPr>
      <p:grpSpPr>
        <a:xfrm>
          <a:off x="0" y="0"/>
          <a:ext cx="0" cy="0"/>
          <a:chOff x="0" y="0"/>
          <a:chExt cx="0" cy="0"/>
        </a:xfrm>
      </p:grpSpPr>
      <p:sp>
        <p:nvSpPr>
          <p:cNvPr id="177" name="Google Shape;177;p76"/>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76"/>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9" name="Google Shape;179;p7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7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C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7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FFC000"/>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FFC000"/>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FFC000"/>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FFC000"/>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FFC000"/>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FFC000"/>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FFC000"/>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FFC000"/>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FFC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55"/>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5"/>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6" name="Google Shape;36;p55"/>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5"/>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9"/>
        <p:cNvGrpSpPr/>
        <p:nvPr/>
      </p:nvGrpSpPr>
      <p:grpSpPr>
        <a:xfrm>
          <a:off x="0" y="0"/>
          <a:ext cx="0" cy="0"/>
          <a:chOff x="0" y="0"/>
          <a:chExt cx="0" cy="0"/>
        </a:xfrm>
      </p:grpSpPr>
      <p:sp>
        <p:nvSpPr>
          <p:cNvPr id="40" name="Google Shape;40;p56"/>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6"/>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6"/>
          <p:cNvSpPr txBox="1">
            <a:spLocks noGrp="1"/>
          </p:cNvSpPr>
          <p:nvPr>
            <p:ph type="title"/>
          </p:nvPr>
        </p:nvSpPr>
        <p:spPr>
          <a:xfrm>
            <a:off x="822960" y="758952"/>
            <a:ext cx="75438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Arial"/>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56"/>
          <p:cNvSpPr txBox="1">
            <a:spLocks noGrp="1"/>
          </p:cNvSpPr>
          <p:nvPr>
            <p:ph type="body" idx="1"/>
          </p:nvPr>
        </p:nvSpPr>
        <p:spPr>
          <a:xfrm>
            <a:off x="822960" y="4453128"/>
            <a:ext cx="75438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Arial"/>
                <a:ea typeface="Arial"/>
                <a:cs typeface="Arial"/>
                <a:sym typeface="Arial"/>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4" name="Google Shape;44;p5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cxnSp>
        <p:nvCxnSpPr>
          <p:cNvPr id="47" name="Google Shape;47;p56"/>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transition spd="slow">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57"/>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57"/>
          <p:cNvSpPr txBox="1">
            <a:spLocks noGrp="1"/>
          </p:cNvSpPr>
          <p:nvPr>
            <p:ph type="body" idx="1"/>
          </p:nvPr>
        </p:nvSpPr>
        <p:spPr>
          <a:xfrm>
            <a:off x="822960" y="1845734"/>
            <a:ext cx="370332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57"/>
          <p:cNvSpPr txBox="1">
            <a:spLocks noGrp="1"/>
          </p:cNvSpPr>
          <p:nvPr>
            <p:ph type="body" idx="2"/>
          </p:nvPr>
        </p:nvSpPr>
        <p:spPr>
          <a:xfrm>
            <a:off x="4663440" y="1845735"/>
            <a:ext cx="370332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2" name="Google Shape;52;p57"/>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7"/>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5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58"/>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58"/>
          <p:cNvSpPr txBox="1">
            <a:spLocks noGrp="1"/>
          </p:cNvSpPr>
          <p:nvPr>
            <p:ph type="body" idx="1"/>
          </p:nvPr>
        </p:nvSpPr>
        <p:spPr>
          <a:xfrm>
            <a:off x="822960" y="1846052"/>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8" name="Google Shape;58;p58"/>
          <p:cNvSpPr txBox="1">
            <a:spLocks noGrp="1"/>
          </p:cNvSpPr>
          <p:nvPr>
            <p:ph type="body" idx="2"/>
          </p:nvPr>
        </p:nvSpPr>
        <p:spPr>
          <a:xfrm>
            <a:off x="822960" y="2582334"/>
            <a:ext cx="370332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 name="Google Shape;59;p58"/>
          <p:cNvSpPr txBox="1">
            <a:spLocks noGrp="1"/>
          </p:cNvSpPr>
          <p:nvPr>
            <p:ph type="body" idx="3"/>
          </p:nvPr>
        </p:nvSpPr>
        <p:spPr>
          <a:xfrm>
            <a:off x="4663440" y="1846052"/>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0" name="Google Shape;60;p58"/>
          <p:cNvSpPr txBox="1">
            <a:spLocks noGrp="1"/>
          </p:cNvSpPr>
          <p:nvPr>
            <p:ph type="body" idx="4"/>
          </p:nvPr>
        </p:nvSpPr>
        <p:spPr>
          <a:xfrm>
            <a:off x="4663440" y="2582334"/>
            <a:ext cx="370332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1" name="Google Shape;61;p58"/>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5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5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59"/>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59"/>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9"/>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60"/>
          <p:cNvSpPr/>
          <p:nvPr/>
        </p:nvSpPr>
        <p:spPr>
          <a:xfrm>
            <a:off x="13" y="0"/>
            <a:ext cx="3038093"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0"/>
          <p:cNvSpPr/>
          <p:nvPr/>
        </p:nvSpPr>
        <p:spPr>
          <a:xfrm>
            <a:off x="3030053" y="0"/>
            <a:ext cx="48006"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0"/>
          <p:cNvSpPr txBox="1">
            <a:spLocks noGrp="1"/>
          </p:cNvSpPr>
          <p:nvPr>
            <p:ph type="title"/>
          </p:nvPr>
        </p:nvSpPr>
        <p:spPr>
          <a:xfrm>
            <a:off x="342900" y="594359"/>
            <a:ext cx="24003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Arial"/>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60"/>
          <p:cNvSpPr txBox="1">
            <a:spLocks noGrp="1"/>
          </p:cNvSpPr>
          <p:nvPr>
            <p:ph type="body" idx="1"/>
          </p:nvPr>
        </p:nvSpPr>
        <p:spPr>
          <a:xfrm>
            <a:off x="3600450" y="731520"/>
            <a:ext cx="486918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60"/>
          <p:cNvSpPr txBox="1">
            <a:spLocks noGrp="1"/>
          </p:cNvSpPr>
          <p:nvPr>
            <p:ph type="body" idx="2"/>
          </p:nvPr>
        </p:nvSpPr>
        <p:spPr>
          <a:xfrm>
            <a:off x="342900" y="2926080"/>
            <a:ext cx="24003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60"/>
          <p:cNvSpPr txBox="1">
            <a:spLocks noGrp="1"/>
          </p:cNvSpPr>
          <p:nvPr>
            <p:ph type="dt" idx="10"/>
          </p:nvPr>
        </p:nvSpPr>
        <p:spPr>
          <a:xfrm>
            <a:off x="349134" y="6459786"/>
            <a:ext cx="1963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60"/>
          <p:cNvSpPr txBox="1">
            <a:spLocks noGrp="1"/>
          </p:cNvSpPr>
          <p:nvPr>
            <p:ph type="ftr" idx="11"/>
          </p:nvPr>
        </p:nvSpPr>
        <p:spPr>
          <a:xfrm>
            <a:off x="3600450" y="6459786"/>
            <a:ext cx="34861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60"/>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050" b="0" i="0" u="none" strike="noStrike" cap="none">
                <a:solidFill>
                  <a:schemeClr val="dk2"/>
                </a:solidFill>
                <a:latin typeface="Arial"/>
                <a:ea typeface="Arial"/>
                <a:cs typeface="Arial"/>
                <a:sym typeface="Arial"/>
              </a:defRPr>
            </a:lvl1pPr>
            <a:lvl2pPr marL="0" marR="0" lvl="1" indent="0" algn="r">
              <a:spcBef>
                <a:spcPts val="0"/>
              </a:spcBef>
              <a:spcAft>
                <a:spcPts val="0"/>
              </a:spcAft>
              <a:buNone/>
              <a:defRPr sz="1050" b="0" i="0" u="none" strike="noStrike" cap="none">
                <a:solidFill>
                  <a:schemeClr val="dk2"/>
                </a:solidFill>
                <a:latin typeface="Arial"/>
                <a:ea typeface="Arial"/>
                <a:cs typeface="Arial"/>
                <a:sym typeface="Arial"/>
              </a:defRPr>
            </a:lvl2pPr>
            <a:lvl3pPr marL="0" marR="0" lvl="2" indent="0" algn="r">
              <a:spcBef>
                <a:spcPts val="0"/>
              </a:spcBef>
              <a:spcAft>
                <a:spcPts val="0"/>
              </a:spcAft>
              <a:buNone/>
              <a:defRPr sz="1050" b="0" i="0" u="none" strike="noStrike" cap="none">
                <a:solidFill>
                  <a:schemeClr val="dk2"/>
                </a:solidFill>
                <a:latin typeface="Arial"/>
                <a:ea typeface="Arial"/>
                <a:cs typeface="Arial"/>
                <a:sym typeface="Arial"/>
              </a:defRPr>
            </a:lvl3pPr>
            <a:lvl4pPr marL="0" marR="0" lvl="3" indent="0" algn="r">
              <a:spcBef>
                <a:spcPts val="0"/>
              </a:spcBef>
              <a:spcAft>
                <a:spcPts val="0"/>
              </a:spcAft>
              <a:buNone/>
              <a:defRPr sz="1050" b="0" i="0" u="none" strike="noStrike" cap="none">
                <a:solidFill>
                  <a:schemeClr val="dk2"/>
                </a:solidFill>
                <a:latin typeface="Arial"/>
                <a:ea typeface="Arial"/>
                <a:cs typeface="Arial"/>
                <a:sym typeface="Arial"/>
              </a:defRPr>
            </a:lvl4pPr>
            <a:lvl5pPr marL="0" marR="0" lvl="4" indent="0" algn="r">
              <a:spcBef>
                <a:spcPts val="0"/>
              </a:spcBef>
              <a:spcAft>
                <a:spcPts val="0"/>
              </a:spcAft>
              <a:buNone/>
              <a:defRPr sz="1050" b="0" i="0" u="none" strike="noStrike" cap="none">
                <a:solidFill>
                  <a:schemeClr val="dk2"/>
                </a:solidFill>
                <a:latin typeface="Arial"/>
                <a:ea typeface="Arial"/>
                <a:cs typeface="Arial"/>
                <a:sym typeface="Arial"/>
              </a:defRPr>
            </a:lvl5pPr>
            <a:lvl6pPr marL="0" marR="0" lvl="5" indent="0" algn="r">
              <a:spcBef>
                <a:spcPts val="0"/>
              </a:spcBef>
              <a:spcAft>
                <a:spcPts val="0"/>
              </a:spcAft>
              <a:buNone/>
              <a:defRPr sz="1050" b="0" i="0" u="none" strike="noStrike" cap="none">
                <a:solidFill>
                  <a:schemeClr val="dk2"/>
                </a:solidFill>
                <a:latin typeface="Arial"/>
                <a:ea typeface="Arial"/>
                <a:cs typeface="Arial"/>
                <a:sym typeface="Arial"/>
              </a:defRPr>
            </a:lvl6pPr>
            <a:lvl7pPr marL="0" marR="0" lvl="6" indent="0" algn="r">
              <a:spcBef>
                <a:spcPts val="0"/>
              </a:spcBef>
              <a:spcAft>
                <a:spcPts val="0"/>
              </a:spcAft>
              <a:buNone/>
              <a:defRPr sz="1050" b="0" i="0" u="none" strike="noStrike" cap="none">
                <a:solidFill>
                  <a:schemeClr val="dk2"/>
                </a:solidFill>
                <a:latin typeface="Arial"/>
                <a:ea typeface="Arial"/>
                <a:cs typeface="Arial"/>
                <a:sym typeface="Arial"/>
              </a:defRPr>
            </a:lvl7pPr>
            <a:lvl8pPr marL="0" marR="0" lvl="7" indent="0" algn="r">
              <a:spcBef>
                <a:spcPts val="0"/>
              </a:spcBef>
              <a:spcAft>
                <a:spcPts val="0"/>
              </a:spcAft>
              <a:buNone/>
              <a:defRPr sz="1050" b="0" i="0" u="none" strike="noStrike" cap="none">
                <a:solidFill>
                  <a:schemeClr val="dk2"/>
                </a:solidFill>
                <a:latin typeface="Arial"/>
                <a:ea typeface="Arial"/>
                <a:cs typeface="Arial"/>
                <a:sym typeface="Arial"/>
              </a:defRPr>
            </a:lvl8pPr>
            <a:lvl9pPr marL="0" marR="0" lvl="8" indent="0" algn="r">
              <a:spcBef>
                <a:spcPts val="0"/>
              </a:spcBef>
              <a:spcAft>
                <a:spcPts val="0"/>
              </a:spcAft>
              <a:buNone/>
              <a:defRPr sz="105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61"/>
          <p:cNvSpPr/>
          <p:nvPr/>
        </p:nvSpPr>
        <p:spPr>
          <a:xfrm>
            <a:off x="0" y="4953000"/>
            <a:ext cx="9141619"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1"/>
          <p:cNvSpPr/>
          <p:nvPr/>
        </p:nvSpPr>
        <p:spPr>
          <a:xfrm>
            <a:off x="12" y="491507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1"/>
          <p:cNvSpPr txBox="1">
            <a:spLocks noGrp="1"/>
          </p:cNvSpPr>
          <p:nvPr>
            <p:ph type="title"/>
          </p:nvPr>
        </p:nvSpPr>
        <p:spPr>
          <a:xfrm>
            <a:off x="822960" y="5074920"/>
            <a:ext cx="758523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Arial"/>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61"/>
          <p:cNvSpPr>
            <a:spLocks noGrp="1"/>
          </p:cNvSpPr>
          <p:nvPr>
            <p:ph type="pic" idx="2"/>
          </p:nvPr>
        </p:nvSpPr>
        <p:spPr>
          <a:xfrm>
            <a:off x="12" y="0"/>
            <a:ext cx="9143989" cy="4915076"/>
          </a:xfrm>
          <a:prstGeom prst="rect">
            <a:avLst/>
          </a:prstGeom>
          <a:solidFill>
            <a:srgbClr val="D2CAB5"/>
          </a:solidFill>
          <a:ln>
            <a:noFill/>
          </a:ln>
        </p:spPr>
      </p:sp>
      <p:sp>
        <p:nvSpPr>
          <p:cNvPr id="83" name="Google Shape;83;p61"/>
          <p:cNvSpPr txBox="1">
            <a:spLocks noGrp="1"/>
          </p:cNvSpPr>
          <p:nvPr>
            <p:ph type="body" idx="1"/>
          </p:nvPr>
        </p:nvSpPr>
        <p:spPr>
          <a:xfrm>
            <a:off x="822960" y="5907024"/>
            <a:ext cx="7589520"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61"/>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6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6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2"/>
          <p:cNvSpPr/>
          <p:nvPr/>
        </p:nvSpPr>
        <p:spPr>
          <a:xfrm>
            <a:off x="0" y="6400800"/>
            <a:ext cx="9144001"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52"/>
          <p:cNvSpPr/>
          <p:nvPr/>
        </p:nvSpPr>
        <p:spPr>
          <a:xfrm>
            <a:off x="0" y="6334315"/>
            <a:ext cx="9144001" cy="6599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52"/>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52"/>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Arial"/>
                <a:ea typeface="Arial"/>
                <a:cs typeface="Arial"/>
                <a:sym typeface="Arial"/>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Arial"/>
                <a:ea typeface="Arial"/>
                <a:cs typeface="Arial"/>
                <a:sym typeface="Arial"/>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Arial"/>
                <a:ea typeface="Arial"/>
                <a:cs typeface="Arial"/>
                <a:sym typeface="Arial"/>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Arial"/>
                <a:ea typeface="Arial"/>
                <a:cs typeface="Arial"/>
                <a:sym typeface="Arial"/>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Arial"/>
                <a:ea typeface="Arial"/>
                <a:cs typeface="Arial"/>
                <a:sym typeface="Arial"/>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Arial"/>
                <a:ea typeface="Arial"/>
                <a:cs typeface="Arial"/>
                <a:sym typeface="Arial"/>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Arial"/>
                <a:ea typeface="Arial"/>
                <a:cs typeface="Arial"/>
                <a:sym typeface="Arial"/>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Arial"/>
                <a:ea typeface="Arial"/>
                <a:cs typeface="Arial"/>
                <a:sym typeface="Arial"/>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Arial"/>
                <a:ea typeface="Arial"/>
                <a:cs typeface="Arial"/>
                <a:sym typeface="Arial"/>
              </a:defRPr>
            </a:lvl9pPr>
          </a:lstStyle>
          <a:p>
            <a:endParaRPr/>
          </a:p>
        </p:txBody>
      </p:sp>
      <p:sp>
        <p:nvSpPr>
          <p:cNvPr id="14" name="Google Shape;14;p5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Google Shape;15;p5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Google Shape;16;p5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5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105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105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105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105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105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105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105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52"/>
          <p:cNvCxnSpPr/>
          <p:nvPr/>
        </p:nvCxnSpPr>
        <p:spPr>
          <a:xfrm>
            <a:off x="895149" y="1737845"/>
            <a:ext cx="747522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mb/>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101"/>
        <p:cNvGrpSpPr/>
        <p:nvPr/>
      </p:nvGrpSpPr>
      <p:grpSpPr>
        <a:xfrm>
          <a:off x="0" y="0"/>
          <a:ext cx="0" cy="0"/>
          <a:chOff x="0" y="0"/>
          <a:chExt cx="0" cy="0"/>
        </a:xfrm>
      </p:grpSpPr>
      <p:sp>
        <p:nvSpPr>
          <p:cNvPr id="102" name="Google Shape;102;p6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3" name="Google Shape;103;p6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4" name="Google Shape;104;p6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5" name="Google Shape;105;p6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6" name="Google Shape;106;p6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p:comb/>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gif"/></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
          <p:cNvSpPr txBox="1">
            <a:spLocks noGrp="1"/>
          </p:cNvSpPr>
          <p:nvPr>
            <p:ph type="ctrTitle"/>
          </p:nvPr>
        </p:nvSpPr>
        <p:spPr>
          <a:xfrm>
            <a:off x="609600" y="1848336"/>
            <a:ext cx="7634808" cy="7620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85000"/>
              </a:lnSpc>
              <a:spcBef>
                <a:spcPts val="0"/>
              </a:spcBef>
              <a:spcAft>
                <a:spcPts val="0"/>
              </a:spcAft>
              <a:buClr>
                <a:srgbClr val="262626"/>
              </a:buClr>
              <a:buSzPct val="100000"/>
              <a:buFont typeface="Arial"/>
              <a:buNone/>
            </a:pPr>
            <a:r>
              <a:rPr lang="en-US"/>
              <a:t>Human Resources Issues</a:t>
            </a:r>
            <a:endParaRPr/>
          </a:p>
        </p:txBody>
      </p:sp>
      <p:sp>
        <p:nvSpPr>
          <p:cNvPr id="188" name="Google Shape;188;p1"/>
          <p:cNvSpPr txBox="1">
            <a:spLocks noGrp="1"/>
          </p:cNvSpPr>
          <p:nvPr>
            <p:ph type="subTitle" idx="1"/>
          </p:nvPr>
        </p:nvSpPr>
        <p:spPr>
          <a:xfrm>
            <a:off x="3203848" y="3630836"/>
            <a:ext cx="2971800" cy="45561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a:t>  CHAPTER 10</a:t>
            </a:r>
            <a:endParaRPr/>
          </a:p>
        </p:txBody>
      </p:sp>
      <p:sp>
        <p:nvSpPr>
          <p:cNvPr id="189" name="Google Shape;189;p1"/>
          <p:cNvSpPr txBox="1"/>
          <p:nvPr/>
        </p:nvSpPr>
        <p:spPr>
          <a:xfrm>
            <a:off x="1305991" y="5805264"/>
            <a:ext cx="6767513" cy="368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rgbClr val="FFC000"/>
                </a:solidFill>
                <a:latin typeface="Verdana"/>
                <a:ea typeface="Verdana"/>
                <a:cs typeface="Verdana"/>
                <a:sym typeface="Verdana"/>
              </a:rPr>
              <a:t>CS4001-Professioal Practices in Information Technology</a:t>
            </a:r>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7"/>
                                        </p:tgtEl>
                                        <p:attrNameLst>
                                          <p:attrName>style.visibility</p:attrName>
                                        </p:attrNameLst>
                                      </p:cBhvr>
                                      <p:to>
                                        <p:strVal val="visible"/>
                                      </p:to>
                                    </p:set>
                                    <p:animEffect transition="in" filter="fade">
                                      <p:cBhvr>
                                        <p:cTn id="7" dur="1000"/>
                                        <p:tgtEl>
                                          <p:spTgt spid="1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8">
                                            <p:txEl>
                                              <p:pRg st="0" end="0"/>
                                            </p:txEl>
                                          </p:spTgt>
                                        </p:tgtEl>
                                        <p:attrNameLst>
                                          <p:attrName>style.visibility</p:attrName>
                                        </p:attrNameLst>
                                      </p:cBhvr>
                                      <p:to>
                                        <p:strVal val="visible"/>
                                      </p:to>
                                    </p:set>
                                    <p:animEffect transition="in" filter="fade">
                                      <p:cBhvr>
                                        <p:cTn id="12" dur="1000"/>
                                        <p:tgtEl>
                                          <p:spTgt spid="1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268"/>
        <p:cNvGrpSpPr/>
        <p:nvPr/>
      </p:nvGrpSpPr>
      <p:grpSpPr>
        <a:xfrm>
          <a:off x="0" y="0"/>
          <a:ext cx="0" cy="0"/>
          <a:chOff x="0" y="0"/>
          <a:chExt cx="0" cy="0"/>
        </a:xfrm>
      </p:grpSpPr>
      <p:sp>
        <p:nvSpPr>
          <p:cNvPr id="269" name="Google Shape;269;p10"/>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solidFill>
                  <a:schemeClr val="dk1"/>
                </a:solidFill>
              </a:rPr>
              <a:t>Aim of HRM</a:t>
            </a:r>
            <a:endParaRPr/>
          </a:p>
        </p:txBody>
      </p:sp>
      <p:pic>
        <p:nvPicPr>
          <p:cNvPr id="270" name="Google Shape;270;p10"/>
          <p:cNvPicPr preferRelativeResize="0">
            <a:picLocks noGrp="1"/>
          </p:cNvPicPr>
          <p:nvPr>
            <p:ph type="body" idx="1"/>
          </p:nvPr>
        </p:nvPicPr>
        <p:blipFill rotWithShape="1">
          <a:blip r:embed="rId3">
            <a:alphaModFix/>
          </a:blip>
          <a:srcRect/>
          <a:stretch/>
        </p:blipFill>
        <p:spPr>
          <a:xfrm>
            <a:off x="822960" y="1846263"/>
            <a:ext cx="7349440" cy="4391049"/>
          </a:xfrm>
          <a:prstGeom prst="rect">
            <a:avLst/>
          </a:prstGeom>
          <a:noFill/>
          <a:ln>
            <a:noFill/>
          </a:ln>
        </p:spPr>
      </p:pic>
      <p:sp>
        <p:nvSpPr>
          <p:cNvPr id="271" name="Google Shape;271;p10"/>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272" name="Google Shape;272;p10"/>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FAST-NUCES .]</a:t>
            </a:r>
            <a:endParaRPr/>
          </a:p>
        </p:txBody>
      </p:sp>
      <p:sp>
        <p:nvSpPr>
          <p:cNvPr id="273" name="Google Shape;273;p10"/>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1"/>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solidFill>
                  <a:schemeClr val="dk1"/>
                </a:solidFill>
              </a:rPr>
              <a:t>Aim of HRM</a:t>
            </a:r>
            <a:endParaRPr/>
          </a:p>
        </p:txBody>
      </p:sp>
      <p:pic>
        <p:nvPicPr>
          <p:cNvPr id="279" name="Google Shape;279;p11"/>
          <p:cNvPicPr preferRelativeResize="0">
            <a:picLocks noGrp="1"/>
          </p:cNvPicPr>
          <p:nvPr>
            <p:ph type="body" idx="1"/>
          </p:nvPr>
        </p:nvPicPr>
        <p:blipFill rotWithShape="1">
          <a:blip r:embed="rId3">
            <a:alphaModFix/>
          </a:blip>
          <a:srcRect t="7350" b="11480"/>
          <a:stretch/>
        </p:blipFill>
        <p:spPr>
          <a:xfrm>
            <a:off x="822960" y="1844824"/>
            <a:ext cx="7543800" cy="4320480"/>
          </a:xfrm>
          <a:prstGeom prst="rect">
            <a:avLst/>
          </a:prstGeom>
          <a:noFill/>
          <a:ln>
            <a:noFill/>
          </a:ln>
        </p:spPr>
      </p:pic>
      <p:sp>
        <p:nvSpPr>
          <p:cNvPr id="280" name="Google Shape;280;p11"/>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281" name="Google Shape;281;p1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FAST-NUCES .]</a:t>
            </a:r>
            <a:endParaRPr/>
          </a:p>
        </p:txBody>
      </p:sp>
      <p:sp>
        <p:nvSpPr>
          <p:cNvPr id="282" name="Google Shape;282;p1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transition spd="slow">
    <p:comb/>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286"/>
        <p:cNvGrpSpPr/>
        <p:nvPr/>
      </p:nvGrpSpPr>
      <p:grpSpPr>
        <a:xfrm>
          <a:off x="0" y="0"/>
          <a:ext cx="0" cy="0"/>
          <a:chOff x="0" y="0"/>
          <a:chExt cx="0" cy="0"/>
        </a:xfrm>
      </p:grpSpPr>
      <p:sp>
        <p:nvSpPr>
          <p:cNvPr id="287" name="Google Shape;287;p12"/>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solidFill>
                  <a:schemeClr val="dk1"/>
                </a:solidFill>
              </a:rPr>
              <a:t>Aim of HRM</a:t>
            </a:r>
            <a:endParaRPr/>
          </a:p>
        </p:txBody>
      </p:sp>
      <p:sp>
        <p:nvSpPr>
          <p:cNvPr id="288" name="Google Shape;288;p1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289" name="Google Shape;289;p1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FAST-NUCES .]</a:t>
            </a:r>
            <a:endParaRPr/>
          </a:p>
        </p:txBody>
      </p:sp>
      <p:sp>
        <p:nvSpPr>
          <p:cNvPr id="290" name="Google Shape;290;p1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291" name="Google Shape;291;p12"/>
          <p:cNvPicPr preferRelativeResize="0">
            <a:picLocks noGrp="1"/>
          </p:cNvPicPr>
          <p:nvPr>
            <p:ph type="body" idx="1"/>
          </p:nvPr>
        </p:nvPicPr>
        <p:blipFill rotWithShape="1">
          <a:blip r:embed="rId3">
            <a:alphaModFix/>
          </a:blip>
          <a:srcRect t="8167" b="3278"/>
          <a:stretch/>
        </p:blipFill>
        <p:spPr>
          <a:xfrm>
            <a:off x="822960" y="1916832"/>
            <a:ext cx="7543800" cy="4248472"/>
          </a:xfrm>
          <a:prstGeom prst="rect">
            <a:avLst/>
          </a:prstGeom>
          <a:noFill/>
          <a:ln>
            <a:noFill/>
          </a:ln>
        </p:spPr>
      </p:pic>
    </p:spTree>
  </p:cSld>
  <p:clrMapOvr>
    <a:masterClrMapping/>
  </p:clrMapOvr>
  <p:transition spd="slow">
    <p:comb/>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3"/>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298" name="Google Shape;298;p13"/>
          <p:cNvSpPr txBox="1">
            <a:spLocks noGrp="1"/>
          </p:cNvSpPr>
          <p:nvPr>
            <p:ph type="ftr" idx="11"/>
          </p:nvPr>
        </p:nvSpPr>
        <p:spPr>
          <a:xfrm>
            <a:off x="2915816" y="6286500"/>
            <a:ext cx="3570709"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1400"/>
              <a:buFont typeface="Noto Sans Symbols"/>
              <a:buNone/>
            </a:pPr>
            <a:r>
              <a:rPr lang="en-US" sz="1400" b="0" i="0" u="none" strike="noStrike" cap="none">
                <a:solidFill>
                  <a:srgbClr val="FFC000"/>
                </a:solidFill>
                <a:latin typeface="Verdana"/>
                <a:ea typeface="Verdana"/>
                <a:cs typeface="Verdana"/>
                <a:sym typeface="Verdana"/>
              </a:rPr>
              <a:t>FAST-NUCES .]</a:t>
            </a:r>
            <a:endParaRPr sz="1400" b="0" i="0" u="none" strike="noStrike" cap="none">
              <a:solidFill>
                <a:srgbClr val="FFC000"/>
              </a:solidFill>
              <a:latin typeface="Verdana"/>
              <a:ea typeface="Verdana"/>
              <a:cs typeface="Verdana"/>
              <a:sym typeface="Verdana"/>
            </a:endParaRPr>
          </a:p>
        </p:txBody>
      </p:sp>
      <p:sp>
        <p:nvSpPr>
          <p:cNvPr id="299" name="Google Shape;299;p1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300" name="Google Shape;300;p13"/>
          <p:cNvSpPr txBox="1">
            <a:spLocks noGrp="1"/>
          </p:cNvSpPr>
          <p:nvPr>
            <p:ph type="title" idx="4294967295"/>
          </p:nvPr>
        </p:nvSpPr>
        <p:spPr>
          <a:xfrm>
            <a:off x="0" y="41803"/>
            <a:ext cx="8196263" cy="720197"/>
          </a:xfrm>
          <a:prstGeom prst="rect">
            <a:avLst/>
          </a:prstGeom>
          <a:noFill/>
          <a:ln>
            <a:noFill/>
          </a:ln>
        </p:spPr>
        <p:txBody>
          <a:bodyPr spcFirstLastPara="1" wrap="square" lIns="91425" tIns="45700" rIns="91425" bIns="45700" anchor="b" anchorCtr="0">
            <a:spAutoFit/>
          </a:bodyPr>
          <a:lstStyle/>
          <a:p>
            <a:pPr marL="0" lvl="0" indent="0" algn="l" rtl="0">
              <a:lnSpc>
                <a:spcPct val="85000"/>
              </a:lnSpc>
              <a:spcBef>
                <a:spcPts val="0"/>
              </a:spcBef>
              <a:spcAft>
                <a:spcPts val="0"/>
              </a:spcAft>
              <a:buClr>
                <a:schemeClr val="dk1"/>
              </a:buClr>
              <a:buSzPts val="4800"/>
              <a:buFont typeface="Arial"/>
              <a:buNone/>
            </a:pPr>
            <a:r>
              <a:rPr lang="en-US">
                <a:solidFill>
                  <a:schemeClr val="dk1"/>
                </a:solidFill>
              </a:rPr>
              <a:t>Aim of HRM…</a:t>
            </a:r>
            <a:endParaRPr>
              <a:solidFill>
                <a:schemeClr val="dk1"/>
              </a:solidFill>
            </a:endParaRPr>
          </a:p>
        </p:txBody>
      </p:sp>
      <p:sp>
        <p:nvSpPr>
          <p:cNvPr id="301" name="Google Shape;301;p13"/>
          <p:cNvSpPr txBox="1">
            <a:spLocks noGrp="1"/>
          </p:cNvSpPr>
          <p:nvPr>
            <p:ph type="body" idx="4294967295"/>
          </p:nvPr>
        </p:nvSpPr>
        <p:spPr>
          <a:xfrm>
            <a:off x="395536" y="1148556"/>
            <a:ext cx="8351837" cy="4751387"/>
          </a:xfrm>
          <a:prstGeom prst="rect">
            <a:avLst/>
          </a:prstGeom>
          <a:noFill/>
          <a:ln>
            <a:noFill/>
          </a:ln>
        </p:spPr>
        <p:txBody>
          <a:bodyPr spcFirstLastPara="1" wrap="square" lIns="0" tIns="45700" rIns="0" bIns="45700" anchor="t" anchorCtr="0">
            <a:noAutofit/>
          </a:bodyPr>
          <a:lstStyle/>
          <a:p>
            <a:pPr marL="0" lvl="0" indent="0" algn="just" rtl="0">
              <a:lnSpc>
                <a:spcPct val="90000"/>
              </a:lnSpc>
              <a:spcBef>
                <a:spcPts val="0"/>
              </a:spcBef>
              <a:spcAft>
                <a:spcPts val="0"/>
              </a:spcAft>
              <a:buSzPts val="2800"/>
              <a:buNone/>
            </a:pPr>
            <a:r>
              <a:rPr lang="en-US" sz="2800">
                <a:solidFill>
                  <a:schemeClr val="dk1"/>
                </a:solidFill>
              </a:rPr>
              <a:t>The cost of recruiting new staff is high and the loss of continuity when staff leave can also be very expensive.</a:t>
            </a:r>
            <a:endParaRPr sz="1200">
              <a:solidFill>
                <a:schemeClr val="dk1"/>
              </a:solidFill>
            </a:endParaRPr>
          </a:p>
          <a:p>
            <a:pPr marL="0" lvl="0" indent="0" algn="just" rtl="0">
              <a:lnSpc>
                <a:spcPct val="90000"/>
              </a:lnSpc>
              <a:spcBef>
                <a:spcPts val="1400"/>
              </a:spcBef>
              <a:spcAft>
                <a:spcPts val="0"/>
              </a:spcAft>
              <a:buSzPts val="1000"/>
              <a:buNone/>
            </a:pPr>
            <a:endParaRPr sz="1000">
              <a:solidFill>
                <a:schemeClr val="dk1"/>
              </a:solidFill>
            </a:endParaRPr>
          </a:p>
          <a:p>
            <a:pPr marL="0" lvl="0" indent="0" algn="just" rtl="0">
              <a:lnSpc>
                <a:spcPct val="90000"/>
              </a:lnSpc>
              <a:spcBef>
                <a:spcPts val="1400"/>
              </a:spcBef>
              <a:spcAft>
                <a:spcPts val="0"/>
              </a:spcAft>
              <a:buSzPts val="1000"/>
              <a:buNone/>
            </a:pPr>
            <a:endParaRPr sz="1000">
              <a:solidFill>
                <a:schemeClr val="dk1"/>
              </a:solidFill>
            </a:endParaRPr>
          </a:p>
          <a:p>
            <a:pPr marL="0" lvl="0" indent="0" algn="just" rtl="0">
              <a:lnSpc>
                <a:spcPct val="90000"/>
              </a:lnSpc>
              <a:spcBef>
                <a:spcPts val="1400"/>
              </a:spcBef>
              <a:spcAft>
                <a:spcPts val="0"/>
              </a:spcAft>
              <a:buSzPts val="2800"/>
              <a:buNone/>
            </a:pPr>
            <a:r>
              <a:rPr lang="en-US" sz="2800">
                <a:solidFill>
                  <a:schemeClr val="dk1"/>
                </a:solidFill>
              </a:rPr>
              <a:t>Accordingly the organization will want to keep staff turnover low. </a:t>
            </a:r>
            <a:endParaRPr/>
          </a:p>
          <a:p>
            <a:pPr marL="0" lvl="0" indent="0" algn="just" rtl="0">
              <a:lnSpc>
                <a:spcPct val="90000"/>
              </a:lnSpc>
              <a:spcBef>
                <a:spcPts val="1400"/>
              </a:spcBef>
              <a:spcAft>
                <a:spcPts val="0"/>
              </a:spcAft>
              <a:buSzPts val="1000"/>
              <a:buNone/>
            </a:pPr>
            <a:endParaRPr sz="1000">
              <a:solidFill>
                <a:schemeClr val="dk1"/>
              </a:solidFill>
            </a:endParaRPr>
          </a:p>
          <a:p>
            <a:pPr marL="0" lvl="0" indent="0" algn="just" rtl="0">
              <a:lnSpc>
                <a:spcPct val="90000"/>
              </a:lnSpc>
              <a:spcBef>
                <a:spcPts val="1400"/>
              </a:spcBef>
              <a:spcAft>
                <a:spcPts val="0"/>
              </a:spcAft>
              <a:buSzPts val="1000"/>
              <a:buNone/>
            </a:pPr>
            <a:endParaRPr sz="1000">
              <a:solidFill>
                <a:schemeClr val="dk1"/>
              </a:solidFill>
            </a:endParaRPr>
          </a:p>
          <a:p>
            <a:pPr marL="0" lvl="0" indent="0" algn="just" rtl="0">
              <a:lnSpc>
                <a:spcPct val="90000"/>
              </a:lnSpc>
              <a:spcBef>
                <a:spcPts val="1400"/>
              </a:spcBef>
              <a:spcAft>
                <a:spcPts val="0"/>
              </a:spcAft>
              <a:buSzPts val="2800"/>
              <a:buNone/>
            </a:pPr>
            <a:r>
              <a:rPr lang="en-US" sz="2800">
                <a:solidFill>
                  <a:schemeClr val="dk1"/>
                </a:solidFill>
              </a:rPr>
              <a:t>Many organizations want to behave as a ‘good’ employer and will therefore try to follow the best of current employment practice.</a:t>
            </a:r>
            <a:endParaRPr sz="28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4"/>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308" name="Google Shape;308;p14"/>
          <p:cNvSpPr txBox="1">
            <a:spLocks noGrp="1"/>
          </p:cNvSpPr>
          <p:nvPr>
            <p:ph type="ftr" idx="11"/>
          </p:nvPr>
        </p:nvSpPr>
        <p:spPr>
          <a:xfrm>
            <a:off x="2915816" y="6286500"/>
            <a:ext cx="3570709"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1400"/>
              <a:buFont typeface="Noto Sans Symbols"/>
              <a:buNone/>
            </a:pPr>
            <a:r>
              <a:rPr lang="en-US" sz="1400" b="0" i="0" u="none" strike="noStrike" cap="none">
                <a:solidFill>
                  <a:srgbClr val="FFC000"/>
                </a:solidFill>
                <a:latin typeface="Verdana"/>
                <a:ea typeface="Verdana"/>
                <a:cs typeface="Verdana"/>
                <a:sym typeface="Verdana"/>
              </a:rPr>
              <a:t>FAST-NUCES .]</a:t>
            </a:r>
            <a:endParaRPr sz="1400" b="0" i="0" u="none" strike="noStrike" cap="none">
              <a:solidFill>
                <a:srgbClr val="FFC000"/>
              </a:solidFill>
              <a:latin typeface="Verdana"/>
              <a:ea typeface="Verdana"/>
              <a:cs typeface="Verdana"/>
              <a:sym typeface="Verdana"/>
            </a:endParaRPr>
          </a:p>
        </p:txBody>
      </p:sp>
      <p:sp>
        <p:nvSpPr>
          <p:cNvPr id="309" name="Google Shape;309;p1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310" name="Google Shape;310;p14"/>
          <p:cNvSpPr txBox="1">
            <a:spLocks noGrp="1"/>
          </p:cNvSpPr>
          <p:nvPr>
            <p:ph type="body" idx="4294967295"/>
          </p:nvPr>
        </p:nvSpPr>
        <p:spPr>
          <a:xfrm>
            <a:off x="243492" y="908720"/>
            <a:ext cx="8351837" cy="4751387"/>
          </a:xfrm>
          <a:prstGeom prst="rect">
            <a:avLst/>
          </a:prstGeom>
          <a:noFill/>
          <a:ln>
            <a:noFill/>
          </a:ln>
        </p:spPr>
        <p:txBody>
          <a:bodyPr spcFirstLastPara="1" wrap="square" lIns="0" tIns="45700" rIns="0" bIns="45700" anchor="t" anchorCtr="0">
            <a:noAutofit/>
          </a:bodyPr>
          <a:lstStyle/>
          <a:p>
            <a:pPr marL="0" lvl="0" indent="0" algn="just" rtl="0">
              <a:lnSpc>
                <a:spcPct val="90000"/>
              </a:lnSpc>
              <a:spcBef>
                <a:spcPts val="0"/>
              </a:spcBef>
              <a:spcAft>
                <a:spcPts val="0"/>
              </a:spcAft>
              <a:buSzPts val="2800"/>
              <a:buNone/>
            </a:pPr>
            <a:r>
              <a:rPr lang="en-US" sz="2800">
                <a:solidFill>
                  <a:schemeClr val="dk1"/>
                </a:solidFill>
              </a:rPr>
              <a:t>Any organization that employs staff will be faced with the need to handle administrative issues relating to their employment.</a:t>
            </a:r>
            <a:endParaRPr sz="1100">
              <a:solidFill>
                <a:schemeClr val="dk1"/>
              </a:solidFill>
            </a:endParaRPr>
          </a:p>
          <a:p>
            <a:pPr marL="0" lvl="0" indent="0" algn="just" rtl="0">
              <a:lnSpc>
                <a:spcPct val="90000"/>
              </a:lnSpc>
              <a:spcBef>
                <a:spcPts val="800"/>
              </a:spcBef>
              <a:spcAft>
                <a:spcPts val="0"/>
              </a:spcAft>
              <a:buSzPts val="1000"/>
              <a:buNone/>
            </a:pPr>
            <a:endParaRPr sz="1000">
              <a:solidFill>
                <a:schemeClr val="dk1"/>
              </a:solidFill>
            </a:endParaRPr>
          </a:p>
          <a:p>
            <a:pPr marL="0" lvl="0" indent="0" algn="just" rtl="0">
              <a:lnSpc>
                <a:spcPct val="90000"/>
              </a:lnSpc>
              <a:spcBef>
                <a:spcPts val="800"/>
              </a:spcBef>
              <a:spcAft>
                <a:spcPts val="0"/>
              </a:spcAft>
              <a:buSzPts val="2800"/>
              <a:buNone/>
            </a:pPr>
            <a:r>
              <a:rPr lang="en-US" sz="2800">
                <a:solidFill>
                  <a:schemeClr val="dk1"/>
                </a:solidFill>
              </a:rPr>
              <a:t>As the number of employees grow, a full-time personnel officer or human resources manager will be required.</a:t>
            </a:r>
            <a:endParaRPr sz="1200">
              <a:solidFill>
                <a:schemeClr val="dk1"/>
              </a:solidFill>
            </a:endParaRPr>
          </a:p>
          <a:p>
            <a:pPr marL="0" lvl="0" indent="0" algn="just" rtl="0">
              <a:lnSpc>
                <a:spcPct val="90000"/>
              </a:lnSpc>
              <a:spcBef>
                <a:spcPts val="800"/>
              </a:spcBef>
              <a:spcAft>
                <a:spcPts val="0"/>
              </a:spcAft>
              <a:buSzPts val="900"/>
              <a:buNone/>
            </a:pPr>
            <a:endParaRPr sz="900">
              <a:solidFill>
                <a:schemeClr val="dk1"/>
              </a:solidFill>
            </a:endParaRPr>
          </a:p>
          <a:p>
            <a:pPr marL="0" lvl="0" indent="0" algn="just" rtl="0">
              <a:lnSpc>
                <a:spcPct val="90000"/>
              </a:lnSpc>
              <a:spcBef>
                <a:spcPts val="800"/>
              </a:spcBef>
              <a:spcAft>
                <a:spcPts val="0"/>
              </a:spcAft>
              <a:buSzPts val="2800"/>
              <a:buNone/>
            </a:pPr>
            <a:r>
              <a:rPr lang="en-US" sz="2800">
                <a:solidFill>
                  <a:schemeClr val="dk1"/>
                </a:solidFill>
              </a:rPr>
              <a:t>However, managers cannot hand over all responsibility for personnel matters to specialists. </a:t>
            </a:r>
            <a:endParaRPr sz="1200">
              <a:solidFill>
                <a:schemeClr val="dk1"/>
              </a:solidFill>
            </a:endParaRPr>
          </a:p>
          <a:p>
            <a:pPr marL="0" lvl="0" indent="0" algn="just" rtl="0">
              <a:lnSpc>
                <a:spcPct val="90000"/>
              </a:lnSpc>
              <a:spcBef>
                <a:spcPts val="800"/>
              </a:spcBef>
              <a:spcAft>
                <a:spcPts val="0"/>
              </a:spcAft>
              <a:buSzPts val="800"/>
              <a:buNone/>
            </a:pPr>
            <a:endParaRPr sz="800">
              <a:solidFill>
                <a:schemeClr val="dk1"/>
              </a:solidFill>
            </a:endParaRPr>
          </a:p>
          <a:p>
            <a:pPr marL="0" lvl="0" indent="0" algn="just" rtl="0">
              <a:lnSpc>
                <a:spcPct val="90000"/>
              </a:lnSpc>
              <a:spcBef>
                <a:spcPts val="800"/>
              </a:spcBef>
              <a:spcAft>
                <a:spcPts val="0"/>
              </a:spcAft>
              <a:buSzPts val="2800"/>
              <a:buNone/>
            </a:pPr>
            <a:r>
              <a:rPr lang="en-US" sz="2800">
                <a:solidFill>
                  <a:schemeClr val="dk1"/>
                </a:solidFill>
              </a:rPr>
              <a:t>This is true specially in the IT industry, where staff have high expectations and staff turnover is particularly high.</a:t>
            </a:r>
            <a:endParaRPr sz="2800">
              <a:solidFill>
                <a:schemeClr val="dk1"/>
              </a:solidFill>
            </a:endParaRPr>
          </a:p>
        </p:txBody>
      </p:sp>
      <p:sp>
        <p:nvSpPr>
          <p:cNvPr id="311" name="Google Shape;311;p14"/>
          <p:cNvSpPr txBox="1"/>
          <p:nvPr/>
        </p:nvSpPr>
        <p:spPr>
          <a:xfrm>
            <a:off x="251520" y="0"/>
            <a:ext cx="8196263" cy="762000"/>
          </a:xfrm>
          <a:prstGeom prst="rect">
            <a:avLst/>
          </a:prstGeom>
          <a:noFill/>
          <a:ln>
            <a:noFill/>
          </a:ln>
        </p:spPr>
        <p:txBody>
          <a:bodyPr spcFirstLastPara="1" wrap="square" lIns="91425" tIns="45700" rIns="91425" bIns="45700" anchor="b" anchorCtr="0">
            <a:spAutoFit/>
          </a:bodyPr>
          <a:lstStyle/>
          <a:p>
            <a:pPr marL="0" marR="0" lvl="0" indent="0" algn="l" rtl="0">
              <a:spcBef>
                <a:spcPts val="0"/>
              </a:spcBef>
              <a:spcAft>
                <a:spcPts val="0"/>
              </a:spcAft>
              <a:buClr>
                <a:schemeClr val="dk1"/>
              </a:buClr>
              <a:buSzPts val="4400"/>
              <a:buFont typeface="Arial"/>
              <a:buNone/>
            </a:pPr>
            <a:r>
              <a:rPr lang="en-US" sz="4400" b="0" i="0" u="none" strike="noStrike" cap="none">
                <a:solidFill>
                  <a:schemeClr val="dk1"/>
                </a:solidFill>
                <a:latin typeface="Arial"/>
                <a:ea typeface="Arial"/>
                <a:cs typeface="Arial"/>
                <a:sym typeface="Arial"/>
              </a:rPr>
              <a:t>Aim of HRM…</a:t>
            </a:r>
            <a:endParaRPr sz="44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5"/>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318" name="Google Shape;318;p15"/>
          <p:cNvSpPr txBox="1">
            <a:spLocks noGrp="1"/>
          </p:cNvSpPr>
          <p:nvPr>
            <p:ph type="ftr" idx="11"/>
          </p:nvPr>
        </p:nvSpPr>
        <p:spPr>
          <a:xfrm>
            <a:off x="2915816" y="6286500"/>
            <a:ext cx="3570709"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1400"/>
              <a:buFont typeface="Noto Sans Symbols"/>
              <a:buNone/>
            </a:pPr>
            <a:r>
              <a:rPr lang="en-US" sz="1400" b="0" i="0" u="none" strike="noStrike" cap="none">
                <a:solidFill>
                  <a:srgbClr val="FFC000"/>
                </a:solidFill>
                <a:latin typeface="Verdana"/>
                <a:ea typeface="Verdana"/>
                <a:cs typeface="Verdana"/>
                <a:sym typeface="Verdana"/>
              </a:rPr>
              <a:t>FAST-NUCES .]</a:t>
            </a:r>
            <a:endParaRPr sz="1400" b="0" i="0" u="none" strike="noStrike" cap="none">
              <a:solidFill>
                <a:srgbClr val="FFC000"/>
              </a:solidFill>
              <a:latin typeface="Verdana"/>
              <a:ea typeface="Verdana"/>
              <a:cs typeface="Verdana"/>
              <a:sym typeface="Verdana"/>
            </a:endParaRPr>
          </a:p>
        </p:txBody>
      </p:sp>
      <p:sp>
        <p:nvSpPr>
          <p:cNvPr id="319" name="Google Shape;319;p1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320" name="Google Shape;320;p15"/>
          <p:cNvSpPr txBox="1">
            <a:spLocks noGrp="1"/>
          </p:cNvSpPr>
          <p:nvPr>
            <p:ph type="title" idx="4294967295"/>
          </p:nvPr>
        </p:nvSpPr>
        <p:spPr>
          <a:xfrm>
            <a:off x="0" y="41803"/>
            <a:ext cx="8196263" cy="720197"/>
          </a:xfrm>
          <a:prstGeom prst="rect">
            <a:avLst/>
          </a:prstGeom>
          <a:noFill/>
          <a:ln>
            <a:noFill/>
          </a:ln>
        </p:spPr>
        <p:txBody>
          <a:bodyPr spcFirstLastPara="1" wrap="square" lIns="91425" tIns="45700" rIns="91425" bIns="45700" anchor="b" anchorCtr="0">
            <a:spAutoFit/>
          </a:bodyPr>
          <a:lstStyle/>
          <a:p>
            <a:pPr marL="0" lvl="0" indent="0" algn="l" rtl="0">
              <a:lnSpc>
                <a:spcPct val="85000"/>
              </a:lnSpc>
              <a:spcBef>
                <a:spcPts val="0"/>
              </a:spcBef>
              <a:spcAft>
                <a:spcPts val="0"/>
              </a:spcAft>
              <a:buClr>
                <a:schemeClr val="dk1"/>
              </a:buClr>
              <a:buSzPts val="4800"/>
              <a:buFont typeface="Arial"/>
              <a:buNone/>
            </a:pPr>
            <a:r>
              <a:rPr lang="en-US">
                <a:solidFill>
                  <a:schemeClr val="dk1"/>
                </a:solidFill>
              </a:rPr>
              <a:t>Recruitment and selection…</a:t>
            </a:r>
            <a:endParaRPr>
              <a:solidFill>
                <a:schemeClr val="dk1"/>
              </a:solidFill>
            </a:endParaRPr>
          </a:p>
        </p:txBody>
      </p:sp>
      <p:sp>
        <p:nvSpPr>
          <p:cNvPr id="321" name="Google Shape;321;p15"/>
          <p:cNvSpPr txBox="1">
            <a:spLocks noGrp="1"/>
          </p:cNvSpPr>
          <p:nvPr>
            <p:ph type="body" idx="4294967295"/>
          </p:nvPr>
        </p:nvSpPr>
        <p:spPr>
          <a:xfrm>
            <a:off x="323528" y="1234405"/>
            <a:ext cx="8218487" cy="4752975"/>
          </a:xfrm>
          <a:prstGeom prst="rect">
            <a:avLst/>
          </a:prstGeom>
          <a:noFill/>
          <a:ln>
            <a:noFill/>
          </a:ln>
        </p:spPr>
        <p:txBody>
          <a:bodyPr spcFirstLastPara="1" wrap="square" lIns="0" tIns="45700" rIns="0" bIns="45700" anchor="t" anchorCtr="0">
            <a:normAutofit fontScale="92500"/>
          </a:bodyPr>
          <a:lstStyle/>
          <a:p>
            <a:pPr marL="0" lvl="0" indent="0" algn="just" rtl="0">
              <a:lnSpc>
                <a:spcPct val="90000"/>
              </a:lnSpc>
              <a:spcBef>
                <a:spcPts val="0"/>
              </a:spcBef>
              <a:spcAft>
                <a:spcPts val="0"/>
              </a:spcAft>
              <a:buSzPct val="100000"/>
              <a:buNone/>
            </a:pPr>
            <a:r>
              <a:rPr lang="en-US" sz="2800">
                <a:solidFill>
                  <a:schemeClr val="dk1"/>
                </a:solidFill>
              </a:rPr>
              <a:t>Human resources managers often make a distinction between the two terms </a:t>
            </a:r>
            <a:r>
              <a:rPr lang="en-US" sz="2800" i="1">
                <a:solidFill>
                  <a:srgbClr val="00B0F0"/>
                </a:solidFill>
              </a:rPr>
              <a:t>recruitment</a:t>
            </a:r>
            <a:r>
              <a:rPr lang="en-US" sz="2800">
                <a:solidFill>
                  <a:srgbClr val="00B0F0"/>
                </a:solidFill>
              </a:rPr>
              <a:t> </a:t>
            </a:r>
            <a:r>
              <a:rPr lang="en-US" sz="2800">
                <a:solidFill>
                  <a:schemeClr val="dk1"/>
                </a:solidFill>
              </a:rPr>
              <a:t>and </a:t>
            </a:r>
            <a:r>
              <a:rPr lang="en-US" sz="2800" i="1">
                <a:solidFill>
                  <a:srgbClr val="00B0F0"/>
                </a:solidFill>
              </a:rPr>
              <a:t>selection</a:t>
            </a:r>
            <a:r>
              <a:rPr lang="en-US" sz="2800" i="1">
                <a:solidFill>
                  <a:schemeClr val="dk1"/>
                </a:solidFill>
              </a:rPr>
              <a:t>.</a:t>
            </a:r>
            <a:endParaRPr/>
          </a:p>
          <a:p>
            <a:pPr marL="91440" lvl="0" indent="-164465" algn="just" rtl="0">
              <a:lnSpc>
                <a:spcPct val="90000"/>
              </a:lnSpc>
              <a:spcBef>
                <a:spcPts val="1400"/>
              </a:spcBef>
              <a:spcAft>
                <a:spcPts val="0"/>
              </a:spcAft>
              <a:buSzPct val="100000"/>
              <a:buChar char=" "/>
            </a:pPr>
            <a:r>
              <a:rPr lang="en-US" sz="2800">
                <a:solidFill>
                  <a:schemeClr val="dk1"/>
                </a:solidFill>
              </a:rPr>
              <a:t>Recruitment is the process of soliciting applications for jobs.  It is often handled partly or entirely by consultants.</a:t>
            </a:r>
            <a:endParaRPr/>
          </a:p>
          <a:p>
            <a:pPr marL="91440" lvl="0" indent="-26860" algn="just" rtl="0">
              <a:lnSpc>
                <a:spcPct val="90000"/>
              </a:lnSpc>
              <a:spcBef>
                <a:spcPts val="1400"/>
              </a:spcBef>
              <a:spcAft>
                <a:spcPts val="0"/>
              </a:spcAft>
              <a:buSzPct val="100000"/>
              <a:buNone/>
            </a:pPr>
            <a:endParaRPr sz="1100">
              <a:solidFill>
                <a:schemeClr val="dk1"/>
              </a:solidFill>
            </a:endParaRPr>
          </a:p>
          <a:p>
            <a:pPr marL="91440" lvl="0" indent="-164465" algn="just" rtl="0">
              <a:lnSpc>
                <a:spcPct val="90000"/>
              </a:lnSpc>
              <a:spcBef>
                <a:spcPts val="1400"/>
              </a:spcBef>
              <a:spcAft>
                <a:spcPts val="0"/>
              </a:spcAft>
              <a:buSzPct val="100000"/>
              <a:buChar char=" "/>
            </a:pPr>
            <a:r>
              <a:rPr lang="en-US" sz="2800">
                <a:solidFill>
                  <a:schemeClr val="dk1"/>
                </a:solidFill>
              </a:rPr>
              <a:t>Selection is the process of selecting from the available applicants.</a:t>
            </a:r>
            <a:endParaRPr sz="1400">
              <a:solidFill>
                <a:schemeClr val="dk1"/>
              </a:solidFill>
            </a:endParaRPr>
          </a:p>
          <a:p>
            <a:pPr marL="0" lvl="0" indent="0" algn="just" rtl="0">
              <a:lnSpc>
                <a:spcPct val="90000"/>
              </a:lnSpc>
              <a:spcBef>
                <a:spcPts val="1400"/>
              </a:spcBef>
              <a:spcAft>
                <a:spcPts val="0"/>
              </a:spcAft>
              <a:buSzPct val="100000"/>
              <a:buNone/>
            </a:pPr>
            <a:endParaRPr sz="1800">
              <a:solidFill>
                <a:schemeClr val="dk1"/>
              </a:solidFill>
            </a:endParaRPr>
          </a:p>
          <a:p>
            <a:pPr marL="0" lvl="0" indent="0" algn="just" rtl="0">
              <a:lnSpc>
                <a:spcPct val="90000"/>
              </a:lnSpc>
              <a:spcBef>
                <a:spcPts val="1400"/>
              </a:spcBef>
              <a:spcAft>
                <a:spcPts val="0"/>
              </a:spcAft>
              <a:buSzPct val="100000"/>
              <a:buNone/>
            </a:pPr>
            <a:r>
              <a:rPr lang="en-US" sz="2800">
                <a:solidFill>
                  <a:schemeClr val="dk1"/>
                </a:solidFill>
              </a:rPr>
              <a:t>While recruitment consultants may screen the initial applications, they don’t usually do the final selection. </a:t>
            </a:r>
            <a:endParaRPr sz="28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6"/>
          <p:cNvSpPr txBox="1">
            <a:spLocks noGrp="1"/>
          </p:cNvSpPr>
          <p:nvPr>
            <p:ph type="title"/>
          </p:nvPr>
        </p:nvSpPr>
        <p:spPr>
          <a:xfrm>
            <a:off x="395536" y="286605"/>
            <a:ext cx="7971224" cy="1054164"/>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solidFill>
                  <a:schemeClr val="dk1"/>
                </a:solidFill>
              </a:rPr>
              <a:t>Recruitment and selection…</a:t>
            </a:r>
            <a:endParaRPr/>
          </a:p>
        </p:txBody>
      </p:sp>
      <p:pic>
        <p:nvPicPr>
          <p:cNvPr id="327" name="Google Shape;327;p16"/>
          <p:cNvPicPr preferRelativeResize="0">
            <a:picLocks noGrp="1"/>
          </p:cNvPicPr>
          <p:nvPr>
            <p:ph type="body" idx="1"/>
          </p:nvPr>
        </p:nvPicPr>
        <p:blipFill rotWithShape="1">
          <a:blip r:embed="rId3">
            <a:alphaModFix/>
          </a:blip>
          <a:srcRect l="5235" t="10704" r="6064" b="17694"/>
          <a:stretch/>
        </p:blipFill>
        <p:spPr>
          <a:xfrm>
            <a:off x="611559" y="1340769"/>
            <a:ext cx="7797803" cy="4752527"/>
          </a:xfrm>
          <a:prstGeom prst="rect">
            <a:avLst/>
          </a:prstGeom>
          <a:noFill/>
          <a:ln>
            <a:noFill/>
          </a:ln>
        </p:spPr>
      </p:pic>
      <p:sp>
        <p:nvSpPr>
          <p:cNvPr id="328" name="Google Shape;328;p1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329" name="Google Shape;329;p1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FAST-NUCES .]</a:t>
            </a:r>
            <a:endParaRPr/>
          </a:p>
        </p:txBody>
      </p:sp>
      <p:sp>
        <p:nvSpPr>
          <p:cNvPr id="330" name="Google Shape;330;p1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transition spd="slow">
    <p:comb/>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17"/>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Arial"/>
              <a:buNone/>
            </a:pPr>
            <a:endParaRPr/>
          </a:p>
        </p:txBody>
      </p:sp>
      <p:pic>
        <p:nvPicPr>
          <p:cNvPr id="336" name="Google Shape;336;p17"/>
          <p:cNvPicPr preferRelativeResize="0">
            <a:picLocks noGrp="1"/>
          </p:cNvPicPr>
          <p:nvPr>
            <p:ph type="body" idx="1"/>
          </p:nvPr>
        </p:nvPicPr>
        <p:blipFill rotWithShape="1">
          <a:blip r:embed="rId3">
            <a:alphaModFix/>
          </a:blip>
          <a:srcRect b="9674"/>
          <a:stretch/>
        </p:blipFill>
        <p:spPr>
          <a:xfrm>
            <a:off x="179512" y="1"/>
            <a:ext cx="8640960" cy="6237311"/>
          </a:xfrm>
          <a:prstGeom prst="rect">
            <a:avLst/>
          </a:prstGeom>
          <a:noFill/>
          <a:ln>
            <a:noFill/>
          </a:ln>
        </p:spPr>
      </p:pic>
      <p:sp>
        <p:nvSpPr>
          <p:cNvPr id="337" name="Google Shape;337;p17"/>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338" name="Google Shape;338;p17"/>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FAST-NUCES .]</a:t>
            </a:r>
            <a:endParaRPr/>
          </a:p>
        </p:txBody>
      </p:sp>
      <p:sp>
        <p:nvSpPr>
          <p:cNvPr id="339" name="Google Shape;339;p1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transition spd="slow">
    <p:comb/>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8"/>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Arial"/>
              <a:buNone/>
            </a:pPr>
            <a:endParaRPr/>
          </a:p>
        </p:txBody>
      </p:sp>
      <p:pic>
        <p:nvPicPr>
          <p:cNvPr id="345" name="Google Shape;345;p18"/>
          <p:cNvPicPr preferRelativeResize="0">
            <a:picLocks noGrp="1"/>
          </p:cNvPicPr>
          <p:nvPr>
            <p:ph type="body" idx="1"/>
          </p:nvPr>
        </p:nvPicPr>
        <p:blipFill rotWithShape="1">
          <a:blip r:embed="rId3">
            <a:alphaModFix/>
          </a:blip>
          <a:srcRect t="3756" b="9871"/>
          <a:stretch/>
        </p:blipFill>
        <p:spPr>
          <a:xfrm>
            <a:off x="323528" y="286604"/>
            <a:ext cx="8280920" cy="6094724"/>
          </a:xfrm>
          <a:prstGeom prst="rect">
            <a:avLst/>
          </a:prstGeom>
          <a:noFill/>
          <a:ln>
            <a:noFill/>
          </a:ln>
        </p:spPr>
      </p:pic>
      <p:sp>
        <p:nvSpPr>
          <p:cNvPr id="346" name="Google Shape;346;p18"/>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347" name="Google Shape;347;p1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FAST-NUCES .]</a:t>
            </a:r>
            <a:endParaRPr/>
          </a:p>
        </p:txBody>
      </p:sp>
      <p:sp>
        <p:nvSpPr>
          <p:cNvPr id="348" name="Google Shape;348;p1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transition spd="slow">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9"/>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Arial"/>
              <a:buNone/>
            </a:pPr>
            <a:endParaRPr/>
          </a:p>
        </p:txBody>
      </p:sp>
      <p:pic>
        <p:nvPicPr>
          <p:cNvPr id="354" name="Google Shape;354;p19"/>
          <p:cNvPicPr preferRelativeResize="0">
            <a:picLocks noGrp="1"/>
          </p:cNvPicPr>
          <p:nvPr>
            <p:ph type="body" idx="1"/>
          </p:nvPr>
        </p:nvPicPr>
        <p:blipFill rotWithShape="1">
          <a:blip r:embed="rId3">
            <a:alphaModFix/>
          </a:blip>
          <a:srcRect t="15483" b="14580"/>
          <a:stretch/>
        </p:blipFill>
        <p:spPr>
          <a:xfrm>
            <a:off x="539552" y="286604"/>
            <a:ext cx="8064896" cy="5878700"/>
          </a:xfrm>
          <a:prstGeom prst="rect">
            <a:avLst/>
          </a:prstGeom>
          <a:noFill/>
          <a:ln>
            <a:noFill/>
          </a:ln>
        </p:spPr>
      </p:pic>
      <p:sp>
        <p:nvSpPr>
          <p:cNvPr id="355" name="Google Shape;355;p19"/>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356" name="Google Shape;356;p19"/>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FAST-NUCES .]</a:t>
            </a:r>
            <a:endParaRPr/>
          </a:p>
        </p:txBody>
      </p:sp>
      <p:sp>
        <p:nvSpPr>
          <p:cNvPr id="357" name="Google Shape;357;p1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197" name="Google Shape;197;p2"/>
          <p:cNvSpPr txBox="1">
            <a:spLocks noGrp="1"/>
          </p:cNvSpPr>
          <p:nvPr>
            <p:ph type="ftr" idx="11"/>
          </p:nvPr>
        </p:nvSpPr>
        <p:spPr>
          <a:xfrm>
            <a:off x="2915816" y="6286500"/>
            <a:ext cx="3570709"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1400"/>
              <a:buFont typeface="Noto Sans Symbols"/>
              <a:buNone/>
            </a:pPr>
            <a:r>
              <a:rPr lang="en-US" sz="1400" b="0" i="0" u="none" strike="noStrike" cap="none">
                <a:solidFill>
                  <a:srgbClr val="FFC000"/>
                </a:solidFill>
                <a:latin typeface="Verdana"/>
                <a:ea typeface="Verdana"/>
                <a:cs typeface="Verdana"/>
                <a:sym typeface="Verdana"/>
              </a:rPr>
              <a:t>FAST-NUCES .]</a:t>
            </a:r>
            <a:endParaRPr sz="1400" b="0" i="0" u="none" strike="noStrike" cap="none">
              <a:solidFill>
                <a:srgbClr val="FFC000"/>
              </a:solidFill>
              <a:latin typeface="Verdana"/>
              <a:ea typeface="Verdana"/>
              <a:cs typeface="Verdana"/>
              <a:sym typeface="Verdana"/>
            </a:endParaRPr>
          </a:p>
        </p:txBody>
      </p:sp>
      <p:sp>
        <p:nvSpPr>
          <p:cNvPr id="198" name="Google Shape;198;p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99" name="Google Shape;199;p2"/>
          <p:cNvSpPr txBox="1">
            <a:spLocks noGrp="1"/>
          </p:cNvSpPr>
          <p:nvPr>
            <p:ph type="title" idx="4294967295"/>
          </p:nvPr>
        </p:nvSpPr>
        <p:spPr>
          <a:xfrm>
            <a:off x="0" y="215088"/>
            <a:ext cx="8196263" cy="720197"/>
          </a:xfrm>
          <a:prstGeom prst="rect">
            <a:avLst/>
          </a:prstGeom>
          <a:noFill/>
          <a:ln>
            <a:noFill/>
          </a:ln>
        </p:spPr>
        <p:txBody>
          <a:bodyPr spcFirstLastPara="1" wrap="square" lIns="91425" tIns="45700" rIns="91425" bIns="45700" anchor="b" anchorCtr="0">
            <a:spAutoFit/>
          </a:bodyPr>
          <a:lstStyle/>
          <a:p>
            <a:pPr marL="0" lvl="0" indent="0" algn="l" rtl="0">
              <a:lnSpc>
                <a:spcPct val="85000"/>
              </a:lnSpc>
              <a:spcBef>
                <a:spcPts val="0"/>
              </a:spcBef>
              <a:spcAft>
                <a:spcPts val="0"/>
              </a:spcAft>
              <a:buClr>
                <a:schemeClr val="dk1"/>
              </a:buClr>
              <a:buSzPts val="4800"/>
              <a:buFont typeface="Arial"/>
              <a:buNone/>
            </a:pPr>
            <a:r>
              <a:rPr lang="en-US">
                <a:solidFill>
                  <a:schemeClr val="dk1"/>
                </a:solidFill>
              </a:rPr>
              <a:t>Chapter Outcome</a:t>
            </a:r>
            <a:endParaRPr>
              <a:solidFill>
                <a:schemeClr val="dk1"/>
              </a:solidFill>
            </a:endParaRPr>
          </a:p>
        </p:txBody>
      </p:sp>
      <p:sp>
        <p:nvSpPr>
          <p:cNvPr id="200" name="Google Shape;200;p2"/>
          <p:cNvSpPr txBox="1">
            <a:spLocks noGrp="1"/>
          </p:cNvSpPr>
          <p:nvPr>
            <p:ph type="body" idx="4294967295"/>
          </p:nvPr>
        </p:nvSpPr>
        <p:spPr>
          <a:xfrm>
            <a:off x="179763" y="1234405"/>
            <a:ext cx="8229600" cy="4752975"/>
          </a:xfrm>
          <a:prstGeom prst="rect">
            <a:avLst/>
          </a:prstGeom>
          <a:noFill/>
          <a:ln>
            <a:noFill/>
          </a:ln>
        </p:spPr>
        <p:txBody>
          <a:bodyPr spcFirstLastPara="1" wrap="square" lIns="0" tIns="45700" rIns="0" bIns="45700" anchor="t" anchorCtr="0">
            <a:normAutofit/>
          </a:bodyPr>
          <a:lstStyle/>
          <a:p>
            <a:pPr marL="0" lvl="0" indent="0" algn="just" rtl="0">
              <a:lnSpc>
                <a:spcPct val="90000"/>
              </a:lnSpc>
              <a:spcBef>
                <a:spcPts val="0"/>
              </a:spcBef>
              <a:spcAft>
                <a:spcPts val="0"/>
              </a:spcAft>
              <a:buSzPts val="2800"/>
              <a:buNone/>
            </a:pPr>
            <a:r>
              <a:rPr lang="en-US" sz="2800" i="1">
                <a:solidFill>
                  <a:schemeClr val="dk1"/>
                </a:solidFill>
              </a:rPr>
              <a:t>The purpose of this chapter is to explain some of the most important human resources issues that affect companies in the IT sector. After studying it, you should:</a:t>
            </a:r>
            <a:endParaRPr/>
          </a:p>
          <a:p>
            <a:pPr marL="91440" lvl="0" indent="-177800" algn="just" rtl="0">
              <a:lnSpc>
                <a:spcPct val="90000"/>
              </a:lnSpc>
              <a:spcBef>
                <a:spcPts val="1400"/>
              </a:spcBef>
              <a:spcAft>
                <a:spcPts val="0"/>
              </a:spcAft>
              <a:buSzPts val="2800"/>
              <a:buFont typeface="Noto Sans Symbols"/>
              <a:buChar char="⮚"/>
            </a:pPr>
            <a:r>
              <a:rPr lang="en-US" sz="2800">
                <a:solidFill>
                  <a:schemeClr val="dk1"/>
                </a:solidFill>
              </a:rPr>
              <a:t> </a:t>
            </a:r>
            <a:r>
              <a:rPr lang="en-US" sz="2800" i="1">
                <a:solidFill>
                  <a:schemeClr val="dk1"/>
                </a:solidFill>
              </a:rPr>
              <a:t>appreciate the complexity of the law in this area;</a:t>
            </a:r>
            <a:endParaRPr/>
          </a:p>
          <a:p>
            <a:pPr marL="91440" lvl="0" indent="-177800" algn="just" rtl="0">
              <a:lnSpc>
                <a:spcPct val="90000"/>
              </a:lnSpc>
              <a:spcBef>
                <a:spcPts val="1400"/>
              </a:spcBef>
              <a:spcAft>
                <a:spcPts val="0"/>
              </a:spcAft>
              <a:buSzPts val="2800"/>
              <a:buFont typeface="Noto Sans Symbols"/>
              <a:buChar char="⮚"/>
            </a:pPr>
            <a:r>
              <a:rPr lang="en-US" sz="2800">
                <a:solidFill>
                  <a:schemeClr val="dk1"/>
                </a:solidFill>
              </a:rPr>
              <a:t> </a:t>
            </a:r>
            <a:r>
              <a:rPr lang="en-US" sz="2800" i="1">
                <a:solidFill>
                  <a:schemeClr val="dk1"/>
                </a:solidFill>
              </a:rPr>
              <a:t>understand the constraints under which management and human resources staff act;</a:t>
            </a:r>
            <a:endParaRPr/>
          </a:p>
          <a:p>
            <a:pPr marL="91440" lvl="0" indent="-177800" algn="just" rtl="0">
              <a:lnSpc>
                <a:spcPct val="90000"/>
              </a:lnSpc>
              <a:spcBef>
                <a:spcPts val="1400"/>
              </a:spcBef>
              <a:spcAft>
                <a:spcPts val="0"/>
              </a:spcAft>
              <a:buSzPts val="2800"/>
              <a:buFont typeface="Noto Sans Symbols"/>
              <a:buChar char="⮚"/>
            </a:pPr>
            <a:r>
              <a:rPr lang="en-US" sz="2800">
                <a:solidFill>
                  <a:schemeClr val="dk1"/>
                </a:solidFill>
              </a:rPr>
              <a:t> </a:t>
            </a:r>
            <a:r>
              <a:rPr lang="en-US" sz="2800" i="1">
                <a:solidFill>
                  <a:schemeClr val="dk1"/>
                </a:solidFill>
              </a:rPr>
              <a:t>understand why and to what extent managers need to be aware of general human resources issues.</a:t>
            </a:r>
            <a:endParaRPr sz="40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0"/>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Arial"/>
              <a:buNone/>
            </a:pPr>
            <a:endParaRPr/>
          </a:p>
        </p:txBody>
      </p:sp>
      <p:pic>
        <p:nvPicPr>
          <p:cNvPr id="363" name="Google Shape;363;p20"/>
          <p:cNvPicPr preferRelativeResize="0">
            <a:picLocks noGrp="1"/>
          </p:cNvPicPr>
          <p:nvPr>
            <p:ph type="body" idx="1"/>
          </p:nvPr>
        </p:nvPicPr>
        <p:blipFill rotWithShape="1">
          <a:blip r:embed="rId3">
            <a:alphaModFix/>
          </a:blip>
          <a:srcRect t="11103" b="24985"/>
          <a:stretch/>
        </p:blipFill>
        <p:spPr>
          <a:xfrm>
            <a:off x="683569" y="286604"/>
            <a:ext cx="7725794" cy="5662675"/>
          </a:xfrm>
          <a:prstGeom prst="rect">
            <a:avLst/>
          </a:prstGeom>
          <a:noFill/>
          <a:ln>
            <a:noFill/>
          </a:ln>
        </p:spPr>
      </p:pic>
      <p:sp>
        <p:nvSpPr>
          <p:cNvPr id="364" name="Google Shape;364;p20"/>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365" name="Google Shape;365;p20"/>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FAST-NUCES .]</a:t>
            </a:r>
            <a:endParaRPr/>
          </a:p>
        </p:txBody>
      </p:sp>
      <p:sp>
        <p:nvSpPr>
          <p:cNvPr id="366" name="Google Shape;366;p20"/>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transition spd="slow">
    <p:comb/>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1"/>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Arial"/>
              <a:buNone/>
            </a:pPr>
            <a:endParaRPr/>
          </a:p>
        </p:txBody>
      </p:sp>
      <p:pic>
        <p:nvPicPr>
          <p:cNvPr id="372" name="Google Shape;372;p21"/>
          <p:cNvPicPr preferRelativeResize="0">
            <a:picLocks noGrp="1"/>
          </p:cNvPicPr>
          <p:nvPr>
            <p:ph type="body" idx="1"/>
          </p:nvPr>
        </p:nvPicPr>
        <p:blipFill rotWithShape="1">
          <a:blip r:embed="rId3">
            <a:alphaModFix/>
          </a:blip>
          <a:srcRect t="14284" b="14115"/>
          <a:stretch/>
        </p:blipFill>
        <p:spPr>
          <a:xfrm>
            <a:off x="539552" y="286604"/>
            <a:ext cx="7827208" cy="5950708"/>
          </a:xfrm>
          <a:prstGeom prst="rect">
            <a:avLst/>
          </a:prstGeom>
          <a:noFill/>
          <a:ln>
            <a:noFill/>
          </a:ln>
        </p:spPr>
      </p:pic>
      <p:sp>
        <p:nvSpPr>
          <p:cNvPr id="373" name="Google Shape;373;p21"/>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374" name="Google Shape;374;p2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FAST-NUCES .]</a:t>
            </a:r>
            <a:endParaRPr/>
          </a:p>
        </p:txBody>
      </p:sp>
      <p:sp>
        <p:nvSpPr>
          <p:cNvPr id="375" name="Google Shape;375;p2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transition spd="slow">
    <p:comb/>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Arial"/>
              <a:buNone/>
            </a:pPr>
            <a:endParaRPr/>
          </a:p>
        </p:txBody>
      </p:sp>
      <p:pic>
        <p:nvPicPr>
          <p:cNvPr id="381" name="Google Shape;381;p22"/>
          <p:cNvPicPr preferRelativeResize="0">
            <a:picLocks noGrp="1"/>
          </p:cNvPicPr>
          <p:nvPr>
            <p:ph type="body" idx="1"/>
          </p:nvPr>
        </p:nvPicPr>
        <p:blipFill rotWithShape="1">
          <a:blip r:embed="rId3">
            <a:alphaModFix/>
          </a:blip>
          <a:srcRect b="8744"/>
          <a:stretch/>
        </p:blipFill>
        <p:spPr>
          <a:xfrm>
            <a:off x="395536" y="286604"/>
            <a:ext cx="8208912" cy="5878700"/>
          </a:xfrm>
          <a:prstGeom prst="rect">
            <a:avLst/>
          </a:prstGeom>
          <a:noFill/>
          <a:ln>
            <a:noFill/>
          </a:ln>
        </p:spPr>
      </p:pic>
      <p:sp>
        <p:nvSpPr>
          <p:cNvPr id="382" name="Google Shape;382;p2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383" name="Google Shape;383;p2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FAST-NUCES .]</a:t>
            </a:r>
            <a:endParaRPr/>
          </a:p>
        </p:txBody>
      </p:sp>
      <p:sp>
        <p:nvSpPr>
          <p:cNvPr id="384" name="Google Shape;384;p2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transition spd="slow">
    <p:comb/>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3"/>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Arial"/>
              <a:buNone/>
            </a:pPr>
            <a:r>
              <a:rPr lang="en-US"/>
              <a:t>BLIND AD…</a:t>
            </a:r>
            <a:endParaRPr/>
          </a:p>
        </p:txBody>
      </p:sp>
      <p:pic>
        <p:nvPicPr>
          <p:cNvPr id="390" name="Google Shape;390;p23"/>
          <p:cNvPicPr preferRelativeResize="0">
            <a:picLocks noGrp="1"/>
          </p:cNvPicPr>
          <p:nvPr>
            <p:ph type="body" idx="1"/>
          </p:nvPr>
        </p:nvPicPr>
        <p:blipFill rotWithShape="1">
          <a:blip r:embed="rId3">
            <a:alphaModFix/>
          </a:blip>
          <a:srcRect/>
          <a:stretch/>
        </p:blipFill>
        <p:spPr>
          <a:xfrm>
            <a:off x="5593389" y="1916832"/>
            <a:ext cx="2332704" cy="4022725"/>
          </a:xfrm>
          <a:prstGeom prst="rect">
            <a:avLst/>
          </a:prstGeom>
          <a:noFill/>
          <a:ln>
            <a:noFill/>
          </a:ln>
        </p:spPr>
      </p:pic>
      <p:sp>
        <p:nvSpPr>
          <p:cNvPr id="391" name="Google Shape;391;p23"/>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392" name="Google Shape;392;p23"/>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FAST-NUCES .]</a:t>
            </a:r>
            <a:endParaRPr/>
          </a:p>
        </p:txBody>
      </p:sp>
      <p:sp>
        <p:nvSpPr>
          <p:cNvPr id="393" name="Google Shape;393;p2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pic>
        <p:nvPicPr>
          <p:cNvPr id="394" name="Google Shape;394;p23"/>
          <p:cNvPicPr preferRelativeResize="0"/>
          <p:nvPr/>
        </p:nvPicPr>
        <p:blipFill rotWithShape="1">
          <a:blip r:embed="rId4">
            <a:alphaModFix/>
          </a:blip>
          <a:srcRect/>
          <a:stretch/>
        </p:blipFill>
        <p:spPr>
          <a:xfrm>
            <a:off x="979640" y="1737361"/>
            <a:ext cx="4438650" cy="4355935"/>
          </a:xfrm>
          <a:prstGeom prst="rect">
            <a:avLst/>
          </a:prstGeom>
          <a:noFill/>
          <a:ln>
            <a:noFill/>
          </a:ln>
        </p:spPr>
      </p:pic>
    </p:spTree>
  </p:cSld>
  <p:clrMapOvr>
    <a:masterClrMapping/>
  </p:clrMapOvr>
  <p:transition spd="slow">
    <p:comb/>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4"/>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Arial"/>
              <a:buNone/>
            </a:pPr>
            <a:r>
              <a:rPr lang="en-US"/>
              <a:t>EFFECTIVE AD…</a:t>
            </a:r>
            <a:endParaRPr/>
          </a:p>
        </p:txBody>
      </p:sp>
      <p:pic>
        <p:nvPicPr>
          <p:cNvPr id="400" name="Google Shape;400;p24"/>
          <p:cNvPicPr preferRelativeResize="0">
            <a:picLocks noGrp="1"/>
          </p:cNvPicPr>
          <p:nvPr>
            <p:ph type="body" idx="1"/>
          </p:nvPr>
        </p:nvPicPr>
        <p:blipFill rotWithShape="1">
          <a:blip r:embed="rId3">
            <a:alphaModFix/>
          </a:blip>
          <a:srcRect/>
          <a:stretch/>
        </p:blipFill>
        <p:spPr>
          <a:xfrm>
            <a:off x="822960" y="1628800"/>
            <a:ext cx="7781488" cy="4608511"/>
          </a:xfrm>
          <a:prstGeom prst="rect">
            <a:avLst/>
          </a:prstGeom>
          <a:noFill/>
          <a:ln>
            <a:noFill/>
          </a:ln>
        </p:spPr>
      </p:pic>
      <p:sp>
        <p:nvSpPr>
          <p:cNvPr id="401" name="Google Shape;401;p24"/>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402" name="Google Shape;402;p24"/>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FAST-NUCES .]</a:t>
            </a:r>
            <a:endParaRPr/>
          </a:p>
        </p:txBody>
      </p:sp>
      <p:sp>
        <p:nvSpPr>
          <p:cNvPr id="403" name="Google Shape;403;p2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transition spd="slow">
    <p:comb/>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25"/>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Arial"/>
              <a:buNone/>
            </a:pPr>
            <a:endParaRPr/>
          </a:p>
        </p:txBody>
      </p:sp>
      <p:pic>
        <p:nvPicPr>
          <p:cNvPr id="409" name="Google Shape;409;p25"/>
          <p:cNvPicPr preferRelativeResize="0">
            <a:picLocks noGrp="1"/>
          </p:cNvPicPr>
          <p:nvPr>
            <p:ph type="body" idx="1"/>
          </p:nvPr>
        </p:nvPicPr>
        <p:blipFill rotWithShape="1">
          <a:blip r:embed="rId3">
            <a:alphaModFix/>
          </a:blip>
          <a:srcRect t="12495" b="12322"/>
          <a:stretch/>
        </p:blipFill>
        <p:spPr>
          <a:xfrm>
            <a:off x="822959" y="286604"/>
            <a:ext cx="7586403" cy="5734684"/>
          </a:xfrm>
          <a:prstGeom prst="rect">
            <a:avLst/>
          </a:prstGeom>
          <a:noFill/>
          <a:ln>
            <a:noFill/>
          </a:ln>
        </p:spPr>
      </p:pic>
      <p:sp>
        <p:nvSpPr>
          <p:cNvPr id="410" name="Google Shape;410;p25"/>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411" name="Google Shape;411;p25"/>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FAST-NUCES .]</a:t>
            </a:r>
            <a:endParaRPr/>
          </a:p>
        </p:txBody>
      </p:sp>
      <p:sp>
        <p:nvSpPr>
          <p:cNvPr id="412" name="Google Shape;412;p2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transition spd="slow">
    <p:comb/>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Arial"/>
              <a:buNone/>
            </a:pPr>
            <a:r>
              <a:rPr lang="en-US"/>
              <a:t>Recruitment</a:t>
            </a:r>
            <a:endParaRPr/>
          </a:p>
        </p:txBody>
      </p:sp>
      <p:pic>
        <p:nvPicPr>
          <p:cNvPr id="418" name="Google Shape;418;p26"/>
          <p:cNvPicPr preferRelativeResize="0">
            <a:picLocks noGrp="1"/>
          </p:cNvPicPr>
          <p:nvPr>
            <p:ph type="body" idx="1"/>
          </p:nvPr>
        </p:nvPicPr>
        <p:blipFill rotWithShape="1">
          <a:blip r:embed="rId3">
            <a:alphaModFix/>
          </a:blip>
          <a:srcRect/>
          <a:stretch/>
        </p:blipFill>
        <p:spPr>
          <a:xfrm>
            <a:off x="822960" y="1628800"/>
            <a:ext cx="7543800" cy="4536504"/>
          </a:xfrm>
          <a:prstGeom prst="rect">
            <a:avLst/>
          </a:prstGeom>
          <a:noFill/>
          <a:ln>
            <a:noFill/>
          </a:ln>
        </p:spPr>
      </p:pic>
      <p:sp>
        <p:nvSpPr>
          <p:cNvPr id="419" name="Google Shape;419;p2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420" name="Google Shape;420;p2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FAST-NUCES .]</a:t>
            </a:r>
            <a:endParaRPr/>
          </a:p>
        </p:txBody>
      </p:sp>
      <p:sp>
        <p:nvSpPr>
          <p:cNvPr id="421" name="Google Shape;421;p2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transition spd="slow">
    <p:comb/>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27"/>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Arial"/>
              <a:buNone/>
            </a:pPr>
            <a:endParaRPr/>
          </a:p>
        </p:txBody>
      </p:sp>
      <p:pic>
        <p:nvPicPr>
          <p:cNvPr id="427" name="Google Shape;427;p27"/>
          <p:cNvPicPr preferRelativeResize="0">
            <a:picLocks noGrp="1"/>
          </p:cNvPicPr>
          <p:nvPr>
            <p:ph type="body" idx="1"/>
          </p:nvPr>
        </p:nvPicPr>
        <p:blipFill rotWithShape="1">
          <a:blip r:embed="rId3">
            <a:alphaModFix/>
          </a:blip>
          <a:srcRect t="5983" b="31184"/>
          <a:stretch/>
        </p:blipFill>
        <p:spPr>
          <a:xfrm>
            <a:off x="822960" y="286604"/>
            <a:ext cx="7543799" cy="5806692"/>
          </a:xfrm>
          <a:prstGeom prst="rect">
            <a:avLst/>
          </a:prstGeom>
          <a:noFill/>
          <a:ln>
            <a:noFill/>
          </a:ln>
        </p:spPr>
      </p:pic>
      <p:sp>
        <p:nvSpPr>
          <p:cNvPr id="428" name="Google Shape;428;p27"/>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429" name="Google Shape;429;p27"/>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FAST-NUCES .]</a:t>
            </a:r>
            <a:endParaRPr/>
          </a:p>
        </p:txBody>
      </p:sp>
      <p:sp>
        <p:nvSpPr>
          <p:cNvPr id="430" name="Google Shape;430;p2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transition spd="slow">
    <p:comb/>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28"/>
          <p:cNvSpPr txBox="1">
            <a:spLocks noGrp="1"/>
          </p:cNvSpPr>
          <p:nvPr>
            <p:ph type="dt" idx="10"/>
          </p:nvPr>
        </p:nvSpPr>
        <p:spPr>
          <a:xfrm>
            <a:off x="-540568" y="6414789"/>
            <a:ext cx="2952328" cy="365125"/>
          </a:xfrm>
          <a:prstGeom prst="rect">
            <a:avLst/>
          </a:prstGeom>
          <a:noFill/>
          <a:ln>
            <a:noFill/>
          </a:ln>
        </p:spPr>
        <p:txBody>
          <a:bodyPr spcFirstLastPara="1" wrap="square" lIns="91425" tIns="45700" rIns="91425" bIns="45700" anchor="ctr" anchorCtr="0">
            <a:noAutofit/>
          </a:bodyPr>
          <a:lstStyle/>
          <a:p>
            <a:pPr marL="914400" lvl="2" indent="0" algn="l" rtl="0">
              <a:spcBef>
                <a:spcPts val="0"/>
              </a:spcBef>
              <a:spcAft>
                <a:spcPts val="0"/>
              </a:spcAft>
              <a:buNone/>
            </a:pPr>
            <a:r>
              <a:rPr lang="en-US" sz="1200">
                <a:solidFill>
                  <a:srgbClr val="FFC000"/>
                </a:solidFill>
              </a:rPr>
              <a:t>11/8/2021</a:t>
            </a:r>
            <a:endParaRPr sz="1600">
              <a:solidFill>
                <a:srgbClr val="FFC000"/>
              </a:solidFill>
            </a:endParaRPr>
          </a:p>
        </p:txBody>
      </p:sp>
      <p:sp>
        <p:nvSpPr>
          <p:cNvPr id="437" name="Google Shape;437;p28"/>
          <p:cNvSpPr txBox="1">
            <a:spLocks noGrp="1"/>
          </p:cNvSpPr>
          <p:nvPr>
            <p:ph type="ftr" idx="11"/>
          </p:nvPr>
        </p:nvSpPr>
        <p:spPr>
          <a:xfrm>
            <a:off x="2915816" y="6286500"/>
            <a:ext cx="3570709"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1400"/>
              <a:buFont typeface="Noto Sans Symbols"/>
              <a:buNone/>
            </a:pPr>
            <a:r>
              <a:rPr lang="en-US" sz="1400" b="0" i="0" u="none" strike="noStrike" cap="none">
                <a:solidFill>
                  <a:srgbClr val="FFC000"/>
                </a:solidFill>
                <a:latin typeface="Verdana"/>
                <a:ea typeface="Verdana"/>
                <a:cs typeface="Verdana"/>
                <a:sym typeface="Verdana"/>
              </a:rPr>
              <a:t>FAST-NUCES .]</a:t>
            </a:r>
            <a:endParaRPr sz="1400" b="0" i="0" u="none" strike="noStrike" cap="none">
              <a:solidFill>
                <a:srgbClr val="FFC000"/>
              </a:solidFill>
              <a:latin typeface="Verdana"/>
              <a:ea typeface="Verdana"/>
              <a:cs typeface="Verdana"/>
              <a:sym typeface="Verdana"/>
            </a:endParaRPr>
          </a:p>
        </p:txBody>
      </p:sp>
      <p:sp>
        <p:nvSpPr>
          <p:cNvPr id="438" name="Google Shape;438;p2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439" name="Google Shape;439;p28"/>
          <p:cNvSpPr txBox="1">
            <a:spLocks noGrp="1"/>
          </p:cNvSpPr>
          <p:nvPr>
            <p:ph type="title" idx="4294967295"/>
          </p:nvPr>
        </p:nvSpPr>
        <p:spPr>
          <a:xfrm>
            <a:off x="0" y="52916"/>
            <a:ext cx="8196263" cy="720197"/>
          </a:xfrm>
          <a:prstGeom prst="rect">
            <a:avLst/>
          </a:prstGeom>
          <a:noFill/>
          <a:ln>
            <a:noFill/>
          </a:ln>
        </p:spPr>
        <p:txBody>
          <a:bodyPr spcFirstLastPara="1" wrap="square" lIns="91425" tIns="45700" rIns="91425" bIns="45700" anchor="b" anchorCtr="0">
            <a:spAutoFit/>
          </a:bodyPr>
          <a:lstStyle/>
          <a:p>
            <a:pPr marL="0" lvl="0" indent="0" algn="l" rtl="0">
              <a:lnSpc>
                <a:spcPct val="85000"/>
              </a:lnSpc>
              <a:spcBef>
                <a:spcPts val="0"/>
              </a:spcBef>
              <a:spcAft>
                <a:spcPts val="0"/>
              </a:spcAft>
              <a:buClr>
                <a:schemeClr val="dk1"/>
              </a:buClr>
              <a:buSzPts val="4800"/>
              <a:buFont typeface="Arial"/>
              <a:buNone/>
            </a:pPr>
            <a:r>
              <a:rPr lang="en-US">
                <a:solidFill>
                  <a:schemeClr val="dk1"/>
                </a:solidFill>
              </a:rPr>
              <a:t>Selection techniques</a:t>
            </a:r>
            <a:endParaRPr>
              <a:solidFill>
                <a:schemeClr val="dk1"/>
              </a:solidFill>
            </a:endParaRPr>
          </a:p>
        </p:txBody>
      </p:sp>
      <p:sp>
        <p:nvSpPr>
          <p:cNvPr id="440" name="Google Shape;440;p28"/>
          <p:cNvSpPr txBox="1">
            <a:spLocks noGrp="1"/>
          </p:cNvSpPr>
          <p:nvPr>
            <p:ph type="body" idx="4294967295"/>
          </p:nvPr>
        </p:nvSpPr>
        <p:spPr>
          <a:xfrm>
            <a:off x="323528" y="987321"/>
            <a:ext cx="8194675" cy="5184775"/>
          </a:xfrm>
          <a:prstGeom prst="rect">
            <a:avLst/>
          </a:prstGeom>
          <a:noFill/>
          <a:ln>
            <a:noFill/>
          </a:ln>
        </p:spPr>
        <p:txBody>
          <a:bodyPr spcFirstLastPara="1" wrap="square" lIns="0" tIns="45700" rIns="0" bIns="45700" anchor="t" anchorCtr="0">
            <a:noAutofit/>
          </a:bodyPr>
          <a:lstStyle/>
          <a:p>
            <a:pPr marL="0" lvl="0" indent="0" algn="just" rtl="0">
              <a:lnSpc>
                <a:spcPct val="90000"/>
              </a:lnSpc>
              <a:spcBef>
                <a:spcPts val="0"/>
              </a:spcBef>
              <a:spcAft>
                <a:spcPts val="0"/>
              </a:spcAft>
              <a:buSzPts val="2800"/>
              <a:buNone/>
            </a:pPr>
            <a:r>
              <a:rPr lang="en-US" sz="2800">
                <a:solidFill>
                  <a:schemeClr val="dk1"/>
                </a:solidFill>
              </a:rPr>
              <a:t>Selection is made mostly by the employer, although a member of the recruitment agency staff may also be used to advise. </a:t>
            </a:r>
            <a:endParaRPr/>
          </a:p>
          <a:p>
            <a:pPr marL="0" lvl="0" indent="0" algn="just" rtl="0">
              <a:lnSpc>
                <a:spcPct val="90000"/>
              </a:lnSpc>
              <a:spcBef>
                <a:spcPts val="1400"/>
              </a:spcBef>
              <a:spcAft>
                <a:spcPts val="0"/>
              </a:spcAft>
              <a:buSzPts val="1000"/>
              <a:buNone/>
            </a:pPr>
            <a:endParaRPr sz="1000">
              <a:solidFill>
                <a:schemeClr val="dk1"/>
              </a:solidFill>
            </a:endParaRPr>
          </a:p>
          <a:p>
            <a:pPr marL="0" lvl="0" indent="0" algn="just" rtl="0">
              <a:lnSpc>
                <a:spcPct val="90000"/>
              </a:lnSpc>
              <a:spcBef>
                <a:spcPts val="1400"/>
              </a:spcBef>
              <a:spcAft>
                <a:spcPts val="0"/>
              </a:spcAft>
              <a:buSzPts val="2800"/>
              <a:buNone/>
            </a:pPr>
            <a:r>
              <a:rPr lang="en-US" sz="2800">
                <a:solidFill>
                  <a:schemeClr val="dk1"/>
                </a:solidFill>
              </a:rPr>
              <a:t>Following are some of the selection techniques used in making professional appointments:</a:t>
            </a:r>
            <a:endParaRPr/>
          </a:p>
          <a:p>
            <a:pPr marL="384048" lvl="1" indent="-342900" algn="l" rtl="0">
              <a:lnSpc>
                <a:spcPct val="90000"/>
              </a:lnSpc>
              <a:spcBef>
                <a:spcPts val="400"/>
              </a:spcBef>
              <a:spcAft>
                <a:spcPts val="0"/>
              </a:spcAft>
              <a:buSzPts val="2400"/>
              <a:buFont typeface="Arial"/>
              <a:buChar char="•"/>
            </a:pPr>
            <a:r>
              <a:rPr lang="en-US" sz="2400">
                <a:solidFill>
                  <a:schemeClr val="dk1"/>
                </a:solidFill>
              </a:rPr>
              <a:t>One-to-one interviews with several senior managers and technical staff</a:t>
            </a:r>
            <a:endParaRPr/>
          </a:p>
          <a:p>
            <a:pPr marL="384048" lvl="1" indent="-342900" algn="l" rtl="0">
              <a:lnSpc>
                <a:spcPct val="90000"/>
              </a:lnSpc>
              <a:spcBef>
                <a:spcPts val="600"/>
              </a:spcBef>
              <a:spcAft>
                <a:spcPts val="0"/>
              </a:spcAft>
              <a:buSzPts val="2400"/>
              <a:buFont typeface="Arial"/>
              <a:buChar char="•"/>
            </a:pPr>
            <a:r>
              <a:rPr lang="en-US" sz="2400">
                <a:solidFill>
                  <a:schemeClr val="dk1"/>
                </a:solidFill>
              </a:rPr>
              <a:t>Interview by a panel</a:t>
            </a:r>
            <a:endParaRPr/>
          </a:p>
          <a:p>
            <a:pPr marL="384048" lvl="1" indent="-342900" algn="l" rtl="0">
              <a:lnSpc>
                <a:spcPct val="90000"/>
              </a:lnSpc>
              <a:spcBef>
                <a:spcPts val="600"/>
              </a:spcBef>
              <a:spcAft>
                <a:spcPts val="0"/>
              </a:spcAft>
              <a:buSzPts val="2400"/>
              <a:buFont typeface="Arial"/>
              <a:buChar char="•"/>
            </a:pPr>
            <a:r>
              <a:rPr lang="en-US" sz="2400">
                <a:solidFill>
                  <a:schemeClr val="dk1"/>
                </a:solidFill>
              </a:rPr>
              <a:t>Assessment of references</a:t>
            </a:r>
            <a:endParaRPr/>
          </a:p>
          <a:p>
            <a:pPr marL="384048" lvl="1" indent="-342900" algn="l" rtl="0">
              <a:lnSpc>
                <a:spcPct val="90000"/>
              </a:lnSpc>
              <a:spcBef>
                <a:spcPts val="600"/>
              </a:spcBef>
              <a:spcAft>
                <a:spcPts val="0"/>
              </a:spcAft>
              <a:buSzPts val="2400"/>
              <a:buFont typeface="Arial"/>
              <a:buChar char="•"/>
            </a:pPr>
            <a:r>
              <a:rPr lang="en-US" sz="2400">
                <a:solidFill>
                  <a:schemeClr val="dk1"/>
                </a:solidFill>
              </a:rPr>
              <a:t>Aptitude tests</a:t>
            </a:r>
            <a:endParaRPr/>
          </a:p>
          <a:p>
            <a:pPr marL="384048" lvl="1" indent="-342900" algn="l" rtl="0">
              <a:lnSpc>
                <a:spcPct val="90000"/>
              </a:lnSpc>
              <a:spcBef>
                <a:spcPts val="600"/>
              </a:spcBef>
              <a:spcAft>
                <a:spcPts val="0"/>
              </a:spcAft>
              <a:buSzPts val="2400"/>
              <a:buFont typeface="Arial"/>
              <a:buChar char="•"/>
            </a:pPr>
            <a:r>
              <a:rPr lang="en-US" sz="2400">
                <a:solidFill>
                  <a:schemeClr val="dk1"/>
                </a:solidFill>
              </a:rPr>
              <a:t>Situational assessment</a:t>
            </a:r>
            <a:endParaRPr/>
          </a:p>
          <a:p>
            <a:pPr marL="384048" lvl="1" indent="-342900" algn="l" rtl="0">
              <a:lnSpc>
                <a:spcPct val="90000"/>
              </a:lnSpc>
              <a:spcBef>
                <a:spcPts val="600"/>
              </a:spcBef>
              <a:spcAft>
                <a:spcPts val="0"/>
              </a:spcAft>
              <a:buSzPts val="2400"/>
              <a:buFont typeface="Arial"/>
              <a:buChar char="•"/>
            </a:pPr>
            <a:r>
              <a:rPr lang="en-US" sz="2400">
                <a:solidFill>
                  <a:schemeClr val="dk1"/>
                </a:solidFill>
              </a:rPr>
              <a:t>Task assessment</a:t>
            </a:r>
            <a:endParaRPr sz="28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9"/>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Arial"/>
              <a:buNone/>
            </a:pPr>
            <a:endParaRPr/>
          </a:p>
        </p:txBody>
      </p:sp>
      <p:pic>
        <p:nvPicPr>
          <p:cNvPr id="446" name="Google Shape;446;p29"/>
          <p:cNvPicPr preferRelativeResize="0">
            <a:picLocks noGrp="1"/>
          </p:cNvPicPr>
          <p:nvPr>
            <p:ph type="body" idx="1"/>
          </p:nvPr>
        </p:nvPicPr>
        <p:blipFill rotWithShape="1">
          <a:blip r:embed="rId3">
            <a:alphaModFix/>
          </a:blip>
          <a:srcRect t="14285" b="30224"/>
          <a:stretch/>
        </p:blipFill>
        <p:spPr>
          <a:xfrm>
            <a:off x="656592" y="286604"/>
            <a:ext cx="7710168" cy="6022716"/>
          </a:xfrm>
          <a:prstGeom prst="rect">
            <a:avLst/>
          </a:prstGeom>
          <a:noFill/>
          <a:ln>
            <a:noFill/>
          </a:ln>
        </p:spPr>
      </p:pic>
      <p:sp>
        <p:nvSpPr>
          <p:cNvPr id="447" name="Google Shape;447;p29"/>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448" name="Google Shape;448;p29"/>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FAST-NUCES .]</a:t>
            </a:r>
            <a:endParaRPr/>
          </a:p>
        </p:txBody>
      </p:sp>
      <p:sp>
        <p:nvSpPr>
          <p:cNvPr id="449" name="Google Shape;449;p2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000"/>
              <a:buFont typeface="Arial"/>
              <a:buNone/>
            </a:pPr>
            <a:r>
              <a:rPr lang="en-US" sz="4000" b="1"/>
              <a:t>Human Resource Management (HRM)</a:t>
            </a:r>
            <a:endParaRPr/>
          </a:p>
        </p:txBody>
      </p:sp>
      <p:pic>
        <p:nvPicPr>
          <p:cNvPr id="206" name="Google Shape;206;p3"/>
          <p:cNvPicPr preferRelativeResize="0">
            <a:picLocks noGrp="1"/>
          </p:cNvPicPr>
          <p:nvPr>
            <p:ph type="body" idx="1"/>
          </p:nvPr>
        </p:nvPicPr>
        <p:blipFill rotWithShape="1">
          <a:blip r:embed="rId3">
            <a:alphaModFix/>
          </a:blip>
          <a:srcRect/>
          <a:stretch/>
        </p:blipFill>
        <p:spPr>
          <a:xfrm>
            <a:off x="971600" y="1846263"/>
            <a:ext cx="7437763" cy="4319041"/>
          </a:xfrm>
          <a:prstGeom prst="rect">
            <a:avLst/>
          </a:prstGeom>
          <a:noFill/>
          <a:ln>
            <a:noFill/>
          </a:ln>
        </p:spPr>
      </p:pic>
      <p:sp>
        <p:nvSpPr>
          <p:cNvPr id="207" name="Google Shape;207;p3"/>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208" name="Google Shape;208;p3"/>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FAST-NUCES .]</a:t>
            </a:r>
            <a:endParaRPr/>
          </a:p>
        </p:txBody>
      </p:sp>
      <p:sp>
        <p:nvSpPr>
          <p:cNvPr id="209" name="Google Shape;209;p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ransition spd="slow">
    <p:comb/>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0"/>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456" name="Google Shape;456;p30"/>
          <p:cNvSpPr txBox="1">
            <a:spLocks noGrp="1"/>
          </p:cNvSpPr>
          <p:nvPr>
            <p:ph type="ftr" idx="11"/>
          </p:nvPr>
        </p:nvSpPr>
        <p:spPr>
          <a:xfrm>
            <a:off x="2915816" y="6286500"/>
            <a:ext cx="3570709"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1400"/>
              <a:buFont typeface="Noto Sans Symbols"/>
              <a:buNone/>
            </a:pPr>
            <a:r>
              <a:rPr lang="en-US" sz="1400" b="0" i="0" u="none" strike="noStrike" cap="none">
                <a:solidFill>
                  <a:srgbClr val="FFC000"/>
                </a:solidFill>
                <a:latin typeface="Verdana"/>
                <a:ea typeface="Verdana"/>
                <a:cs typeface="Verdana"/>
                <a:sym typeface="Verdana"/>
              </a:rPr>
              <a:t>FAST-NUCES .]</a:t>
            </a:r>
            <a:endParaRPr sz="1400" b="0" i="0" u="none" strike="noStrike" cap="none">
              <a:solidFill>
                <a:srgbClr val="FFC000"/>
              </a:solidFill>
              <a:latin typeface="Verdana"/>
              <a:ea typeface="Verdana"/>
              <a:cs typeface="Verdana"/>
              <a:sym typeface="Verdana"/>
            </a:endParaRPr>
          </a:p>
        </p:txBody>
      </p:sp>
      <p:sp>
        <p:nvSpPr>
          <p:cNvPr id="457" name="Google Shape;457;p30"/>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458" name="Google Shape;458;p30"/>
          <p:cNvSpPr txBox="1">
            <a:spLocks noGrp="1"/>
          </p:cNvSpPr>
          <p:nvPr>
            <p:ph type="title" idx="4294967295"/>
          </p:nvPr>
        </p:nvSpPr>
        <p:spPr>
          <a:xfrm>
            <a:off x="0" y="70247"/>
            <a:ext cx="8197850" cy="615553"/>
          </a:xfrm>
          <a:prstGeom prst="rect">
            <a:avLst/>
          </a:prstGeom>
          <a:noFill/>
          <a:ln>
            <a:noFill/>
          </a:ln>
        </p:spPr>
        <p:txBody>
          <a:bodyPr spcFirstLastPara="1" wrap="square" lIns="91425" tIns="45700" rIns="91425" bIns="45700" anchor="b" anchorCtr="0">
            <a:spAutoFit/>
          </a:bodyPr>
          <a:lstStyle/>
          <a:p>
            <a:pPr marL="0" lvl="0" indent="0" algn="l" rtl="0">
              <a:lnSpc>
                <a:spcPct val="85000"/>
              </a:lnSpc>
              <a:spcBef>
                <a:spcPts val="0"/>
              </a:spcBef>
              <a:spcAft>
                <a:spcPts val="0"/>
              </a:spcAft>
              <a:buClr>
                <a:schemeClr val="dk1"/>
              </a:buClr>
              <a:buSzPts val="4000"/>
              <a:buFont typeface="Arial"/>
              <a:buNone/>
            </a:pPr>
            <a:r>
              <a:rPr lang="en-US" sz="4000">
                <a:solidFill>
                  <a:schemeClr val="dk1"/>
                </a:solidFill>
              </a:rPr>
              <a:t>Staff training and development</a:t>
            </a:r>
            <a:endParaRPr sz="4000">
              <a:solidFill>
                <a:schemeClr val="dk1"/>
              </a:solidFill>
            </a:endParaRPr>
          </a:p>
        </p:txBody>
      </p:sp>
      <p:sp>
        <p:nvSpPr>
          <p:cNvPr id="459" name="Google Shape;459;p30"/>
          <p:cNvSpPr txBox="1">
            <a:spLocks noGrp="1"/>
          </p:cNvSpPr>
          <p:nvPr>
            <p:ph type="body" idx="4294967295"/>
          </p:nvPr>
        </p:nvSpPr>
        <p:spPr>
          <a:xfrm>
            <a:off x="179512" y="855539"/>
            <a:ext cx="8575675" cy="5087937"/>
          </a:xfrm>
          <a:prstGeom prst="rect">
            <a:avLst/>
          </a:prstGeom>
          <a:noFill/>
          <a:ln>
            <a:noFill/>
          </a:ln>
        </p:spPr>
        <p:txBody>
          <a:bodyPr spcFirstLastPara="1" wrap="square" lIns="0" tIns="45700" rIns="0" bIns="45700" anchor="t" anchorCtr="0">
            <a:noAutofit/>
          </a:bodyPr>
          <a:lstStyle/>
          <a:p>
            <a:pPr marL="0" lvl="0" indent="0" algn="just" rtl="0">
              <a:lnSpc>
                <a:spcPct val="90000"/>
              </a:lnSpc>
              <a:spcBef>
                <a:spcPts val="0"/>
              </a:spcBef>
              <a:spcAft>
                <a:spcPts val="0"/>
              </a:spcAft>
              <a:buSzPts val="2800"/>
              <a:buNone/>
            </a:pPr>
            <a:r>
              <a:rPr lang="en-US" sz="2800">
                <a:solidFill>
                  <a:schemeClr val="dk1"/>
                </a:solidFill>
              </a:rPr>
              <a:t>Staff training and development are of particular importance in high technology companies, where failure in this respect can threaten the company’s reputation.</a:t>
            </a:r>
            <a:endParaRPr/>
          </a:p>
          <a:p>
            <a:pPr marL="0" lvl="0" indent="0" algn="just" rtl="0">
              <a:lnSpc>
                <a:spcPct val="90000"/>
              </a:lnSpc>
              <a:spcBef>
                <a:spcPts val="200"/>
              </a:spcBef>
              <a:spcAft>
                <a:spcPts val="0"/>
              </a:spcAft>
              <a:buSzPts val="600"/>
              <a:buNone/>
            </a:pPr>
            <a:endParaRPr sz="600">
              <a:solidFill>
                <a:schemeClr val="dk1"/>
              </a:solidFill>
            </a:endParaRPr>
          </a:p>
          <a:p>
            <a:pPr marL="0" lvl="0" indent="0" algn="just" rtl="0">
              <a:lnSpc>
                <a:spcPct val="90000"/>
              </a:lnSpc>
              <a:spcBef>
                <a:spcPts val="200"/>
              </a:spcBef>
              <a:spcAft>
                <a:spcPts val="0"/>
              </a:spcAft>
              <a:buSzPts val="2800"/>
              <a:buNone/>
            </a:pPr>
            <a:r>
              <a:rPr lang="en-US" sz="2800">
                <a:solidFill>
                  <a:schemeClr val="dk1"/>
                </a:solidFill>
              </a:rPr>
              <a:t>It is unfortunate that, when money is tight, it is often the first thing to be cut.</a:t>
            </a:r>
            <a:endParaRPr/>
          </a:p>
          <a:p>
            <a:pPr marL="0" lvl="0" indent="0" algn="just" rtl="0">
              <a:lnSpc>
                <a:spcPct val="90000"/>
              </a:lnSpc>
              <a:spcBef>
                <a:spcPts val="200"/>
              </a:spcBef>
              <a:spcAft>
                <a:spcPts val="0"/>
              </a:spcAft>
              <a:buSzPts val="600"/>
              <a:buNone/>
            </a:pPr>
            <a:endParaRPr sz="600">
              <a:solidFill>
                <a:schemeClr val="dk1"/>
              </a:solidFill>
            </a:endParaRPr>
          </a:p>
          <a:p>
            <a:pPr marL="0" lvl="0" indent="0" algn="just" rtl="0">
              <a:lnSpc>
                <a:spcPct val="90000"/>
              </a:lnSpc>
              <a:spcBef>
                <a:spcPts val="200"/>
              </a:spcBef>
              <a:spcAft>
                <a:spcPts val="0"/>
              </a:spcAft>
              <a:buSzPts val="2800"/>
              <a:buNone/>
            </a:pPr>
            <a:r>
              <a:rPr lang="en-US" sz="2800">
                <a:solidFill>
                  <a:schemeClr val="dk1"/>
                </a:solidFill>
              </a:rPr>
              <a:t>Companies Identify training &amp; development needs during appraisals/reviews. They give staff a guarantee of at least 10 days training a year.</a:t>
            </a:r>
            <a:endParaRPr/>
          </a:p>
          <a:p>
            <a:pPr marL="0" lvl="0" indent="0" algn="just" rtl="0">
              <a:lnSpc>
                <a:spcPct val="90000"/>
              </a:lnSpc>
              <a:spcBef>
                <a:spcPts val="200"/>
              </a:spcBef>
              <a:spcAft>
                <a:spcPts val="0"/>
              </a:spcAft>
              <a:buSzPts val="500"/>
              <a:buNone/>
            </a:pPr>
            <a:endParaRPr sz="500">
              <a:solidFill>
                <a:schemeClr val="dk1"/>
              </a:solidFill>
            </a:endParaRPr>
          </a:p>
          <a:p>
            <a:pPr marL="384048" lvl="1" indent="-182880" algn="just" rtl="0">
              <a:lnSpc>
                <a:spcPct val="90000"/>
              </a:lnSpc>
              <a:spcBef>
                <a:spcPts val="200"/>
              </a:spcBef>
              <a:spcAft>
                <a:spcPts val="0"/>
              </a:spcAft>
              <a:buSzPts val="2400"/>
              <a:buFont typeface="Noto Sans Symbols"/>
              <a:buChar char="▪"/>
            </a:pPr>
            <a:r>
              <a:rPr lang="en-US" sz="2400">
                <a:solidFill>
                  <a:schemeClr val="dk1"/>
                </a:solidFill>
              </a:rPr>
              <a:t>This training in specific skills is only useful if they can be exercised straightaway</a:t>
            </a:r>
            <a:endParaRPr/>
          </a:p>
          <a:p>
            <a:pPr marL="384048" lvl="1" indent="-182880" algn="just" rtl="0">
              <a:lnSpc>
                <a:spcPct val="90000"/>
              </a:lnSpc>
              <a:spcBef>
                <a:spcPts val="400"/>
              </a:spcBef>
              <a:spcAft>
                <a:spcPts val="0"/>
              </a:spcAft>
              <a:buSzPts val="2400"/>
              <a:buFont typeface="Noto Sans Symbols"/>
              <a:buChar char="▪"/>
            </a:pPr>
            <a:r>
              <a:rPr lang="en-US" sz="2400">
                <a:solidFill>
                  <a:schemeClr val="dk1"/>
                </a:solidFill>
              </a:rPr>
              <a:t>Development/education has long term impact</a:t>
            </a:r>
            <a:endParaRPr/>
          </a:p>
          <a:p>
            <a:pPr marL="384048" lvl="1" indent="-182880" algn="just" rtl="0">
              <a:lnSpc>
                <a:spcPct val="90000"/>
              </a:lnSpc>
              <a:spcBef>
                <a:spcPts val="400"/>
              </a:spcBef>
              <a:spcAft>
                <a:spcPts val="0"/>
              </a:spcAft>
              <a:buSzPts val="2400"/>
              <a:buFont typeface="Noto Sans Symbols"/>
              <a:buChar char="▪"/>
            </a:pPr>
            <a:r>
              <a:rPr lang="en-US" sz="2400">
                <a:solidFill>
                  <a:schemeClr val="dk1"/>
                </a:solidFill>
              </a:rPr>
              <a:t>Can be a good way of keeping staff</a:t>
            </a:r>
            <a:endParaRPr sz="24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1"/>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466" name="Google Shape;466;p31"/>
          <p:cNvSpPr txBox="1">
            <a:spLocks noGrp="1"/>
          </p:cNvSpPr>
          <p:nvPr>
            <p:ph type="ftr" idx="11"/>
          </p:nvPr>
        </p:nvSpPr>
        <p:spPr>
          <a:xfrm>
            <a:off x="2915816" y="6286500"/>
            <a:ext cx="3570709"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1400"/>
              <a:buFont typeface="Noto Sans Symbols"/>
              <a:buNone/>
            </a:pPr>
            <a:r>
              <a:rPr lang="en-US" sz="1400" b="0" i="0" u="none" strike="noStrike" cap="none">
                <a:solidFill>
                  <a:srgbClr val="FFC000"/>
                </a:solidFill>
                <a:latin typeface="Verdana"/>
                <a:ea typeface="Verdana"/>
                <a:cs typeface="Verdana"/>
                <a:sym typeface="Verdana"/>
              </a:rPr>
              <a:t>FAST-NUCES .]</a:t>
            </a:r>
            <a:endParaRPr sz="1400" b="0" i="0" u="none" strike="noStrike" cap="none">
              <a:solidFill>
                <a:srgbClr val="FFC000"/>
              </a:solidFill>
              <a:latin typeface="Verdana"/>
              <a:ea typeface="Verdana"/>
              <a:cs typeface="Verdana"/>
              <a:sym typeface="Verdana"/>
            </a:endParaRPr>
          </a:p>
        </p:txBody>
      </p:sp>
      <p:sp>
        <p:nvSpPr>
          <p:cNvPr id="467" name="Google Shape;467;p3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468" name="Google Shape;468;p31"/>
          <p:cNvSpPr txBox="1">
            <a:spLocks noGrp="1"/>
          </p:cNvSpPr>
          <p:nvPr>
            <p:ph type="title" idx="4294967295"/>
          </p:nvPr>
        </p:nvSpPr>
        <p:spPr>
          <a:xfrm>
            <a:off x="0" y="52916"/>
            <a:ext cx="8196263" cy="720197"/>
          </a:xfrm>
          <a:prstGeom prst="rect">
            <a:avLst/>
          </a:prstGeom>
          <a:noFill/>
          <a:ln>
            <a:noFill/>
          </a:ln>
        </p:spPr>
        <p:txBody>
          <a:bodyPr spcFirstLastPara="1" wrap="square" lIns="91425" tIns="45700" rIns="91425" bIns="45700" anchor="b" anchorCtr="0">
            <a:spAutoFit/>
          </a:bodyPr>
          <a:lstStyle/>
          <a:p>
            <a:pPr marL="0" lvl="0" indent="0" algn="l" rtl="0">
              <a:lnSpc>
                <a:spcPct val="85000"/>
              </a:lnSpc>
              <a:spcBef>
                <a:spcPts val="0"/>
              </a:spcBef>
              <a:spcAft>
                <a:spcPts val="0"/>
              </a:spcAft>
              <a:buClr>
                <a:schemeClr val="dk1"/>
              </a:buClr>
              <a:buSzPts val="4800"/>
              <a:buFont typeface="Arial"/>
              <a:buNone/>
            </a:pPr>
            <a:r>
              <a:rPr lang="en-US">
                <a:solidFill>
                  <a:schemeClr val="dk1"/>
                </a:solidFill>
              </a:rPr>
              <a:t>Remuneration</a:t>
            </a:r>
            <a:r>
              <a:rPr lang="en-US">
                <a:solidFill>
                  <a:schemeClr val="lt1"/>
                </a:solidFill>
              </a:rPr>
              <a:t> policies</a:t>
            </a:r>
            <a:endParaRPr>
              <a:solidFill>
                <a:schemeClr val="lt1"/>
              </a:solidFill>
            </a:endParaRPr>
          </a:p>
        </p:txBody>
      </p:sp>
      <p:sp>
        <p:nvSpPr>
          <p:cNvPr id="469" name="Google Shape;469;p31"/>
          <p:cNvSpPr txBox="1">
            <a:spLocks noGrp="1"/>
          </p:cNvSpPr>
          <p:nvPr>
            <p:ph type="body" idx="4294967295"/>
          </p:nvPr>
        </p:nvSpPr>
        <p:spPr>
          <a:xfrm>
            <a:off x="323528" y="937636"/>
            <a:ext cx="8229600" cy="5133975"/>
          </a:xfrm>
          <a:prstGeom prst="rect">
            <a:avLst/>
          </a:prstGeom>
          <a:noFill/>
          <a:ln>
            <a:noFill/>
          </a:ln>
        </p:spPr>
        <p:txBody>
          <a:bodyPr spcFirstLastPara="1" wrap="square" lIns="0" tIns="45700" rIns="0" bIns="45700" anchor="t" anchorCtr="0">
            <a:normAutofit/>
          </a:bodyPr>
          <a:lstStyle/>
          <a:p>
            <a:pPr marL="0" lvl="0" indent="0" algn="just" rtl="0">
              <a:lnSpc>
                <a:spcPct val="90000"/>
              </a:lnSpc>
              <a:spcBef>
                <a:spcPts val="0"/>
              </a:spcBef>
              <a:spcAft>
                <a:spcPts val="0"/>
              </a:spcAft>
              <a:buSzPts val="2800"/>
              <a:buNone/>
            </a:pPr>
            <a:r>
              <a:rPr lang="en-US" sz="2800">
                <a:solidFill>
                  <a:schemeClr val="dk1"/>
                </a:solidFill>
              </a:rPr>
              <a:t>One of the major sources of staff dissatisfaction in organizations is perceived disparities in remuneration, (Remuneration means salaries + Benefits). </a:t>
            </a:r>
            <a:endParaRPr/>
          </a:p>
          <a:p>
            <a:pPr marL="91440" lvl="0" indent="-91440" algn="just" rtl="0">
              <a:lnSpc>
                <a:spcPct val="90000"/>
              </a:lnSpc>
              <a:spcBef>
                <a:spcPts val="1400"/>
              </a:spcBef>
              <a:spcAft>
                <a:spcPts val="0"/>
              </a:spcAft>
              <a:buSzPts val="1800"/>
              <a:buNone/>
            </a:pPr>
            <a:endParaRPr sz="1800">
              <a:solidFill>
                <a:schemeClr val="dk1"/>
              </a:solidFill>
            </a:endParaRPr>
          </a:p>
          <a:p>
            <a:pPr marL="91440" lvl="0" indent="-91440" algn="l" rtl="0">
              <a:lnSpc>
                <a:spcPct val="90000"/>
              </a:lnSpc>
              <a:spcBef>
                <a:spcPts val="1400"/>
              </a:spcBef>
              <a:spcAft>
                <a:spcPts val="0"/>
              </a:spcAft>
              <a:buSzPts val="2800"/>
              <a:buNone/>
            </a:pPr>
            <a:r>
              <a:rPr lang="en-US" sz="2800">
                <a:solidFill>
                  <a:schemeClr val="dk1"/>
                </a:solidFill>
              </a:rPr>
              <a:t>A good remuneration policy aims are:</a:t>
            </a:r>
            <a:endParaRPr/>
          </a:p>
          <a:p>
            <a:pPr marL="91440" lvl="0" indent="-177800" algn="l" rtl="0">
              <a:lnSpc>
                <a:spcPct val="90000"/>
              </a:lnSpc>
              <a:spcBef>
                <a:spcPts val="1400"/>
              </a:spcBef>
              <a:spcAft>
                <a:spcPts val="0"/>
              </a:spcAft>
              <a:buSzPts val="2800"/>
              <a:buChar char=" "/>
            </a:pPr>
            <a:r>
              <a:rPr lang="en-US" sz="2800">
                <a:solidFill>
                  <a:schemeClr val="dk1"/>
                </a:solidFill>
              </a:rPr>
              <a:t>Staff retention (or controlled loss!)</a:t>
            </a:r>
            <a:endParaRPr sz="2800">
              <a:solidFill>
                <a:schemeClr val="dk1"/>
              </a:solidFill>
            </a:endParaRPr>
          </a:p>
          <a:p>
            <a:pPr marL="91440" lvl="0" indent="-177800" algn="l" rtl="0">
              <a:lnSpc>
                <a:spcPct val="90000"/>
              </a:lnSpc>
              <a:spcBef>
                <a:spcPts val="1400"/>
              </a:spcBef>
              <a:spcAft>
                <a:spcPts val="0"/>
              </a:spcAft>
              <a:buSzPts val="2800"/>
              <a:buChar char=" "/>
            </a:pPr>
            <a:r>
              <a:rPr lang="en-US" sz="2800">
                <a:solidFill>
                  <a:schemeClr val="dk1"/>
                </a:solidFill>
              </a:rPr>
              <a:t>Consistency of treatment within the company, to avoid discontent</a:t>
            </a:r>
            <a:endParaRPr/>
          </a:p>
          <a:p>
            <a:pPr marL="91440" lvl="0" indent="-177800" algn="l" rtl="0">
              <a:lnSpc>
                <a:spcPct val="90000"/>
              </a:lnSpc>
              <a:spcBef>
                <a:spcPts val="1400"/>
              </a:spcBef>
              <a:spcAft>
                <a:spcPts val="0"/>
              </a:spcAft>
              <a:buSzPts val="2800"/>
              <a:buChar char=" "/>
            </a:pPr>
            <a:r>
              <a:rPr lang="en-US" sz="2800">
                <a:solidFill>
                  <a:schemeClr val="dk1"/>
                </a:solidFill>
              </a:rPr>
              <a:t>Comparability with conditions outside the company.</a:t>
            </a:r>
            <a:endParaRPr sz="28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476" name="Google Shape;476;p32"/>
          <p:cNvSpPr txBox="1">
            <a:spLocks noGrp="1"/>
          </p:cNvSpPr>
          <p:nvPr>
            <p:ph type="ftr" idx="11"/>
          </p:nvPr>
        </p:nvSpPr>
        <p:spPr>
          <a:xfrm>
            <a:off x="2915816" y="6286500"/>
            <a:ext cx="3570709"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1400"/>
              <a:buFont typeface="Noto Sans Symbols"/>
              <a:buNone/>
            </a:pPr>
            <a:r>
              <a:rPr lang="en-US" sz="1400" b="0" i="0" u="none" strike="noStrike" cap="none">
                <a:solidFill>
                  <a:srgbClr val="FFC000"/>
                </a:solidFill>
                <a:latin typeface="Verdana"/>
                <a:ea typeface="Verdana"/>
                <a:cs typeface="Verdana"/>
                <a:sym typeface="Verdana"/>
              </a:rPr>
              <a:t>FAST-NUCES .]</a:t>
            </a:r>
            <a:endParaRPr sz="1400" b="0" i="0" u="none" strike="noStrike" cap="none">
              <a:solidFill>
                <a:srgbClr val="FFC000"/>
              </a:solidFill>
              <a:latin typeface="Verdana"/>
              <a:ea typeface="Verdana"/>
              <a:cs typeface="Verdana"/>
              <a:sym typeface="Verdana"/>
            </a:endParaRPr>
          </a:p>
        </p:txBody>
      </p:sp>
      <p:sp>
        <p:nvSpPr>
          <p:cNvPr id="477" name="Google Shape;477;p3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478" name="Google Shape;478;p32"/>
          <p:cNvSpPr txBox="1">
            <a:spLocks noGrp="1"/>
          </p:cNvSpPr>
          <p:nvPr>
            <p:ph type="title" idx="4294967295"/>
          </p:nvPr>
        </p:nvSpPr>
        <p:spPr>
          <a:xfrm>
            <a:off x="0" y="67203"/>
            <a:ext cx="8196263" cy="720197"/>
          </a:xfrm>
          <a:prstGeom prst="rect">
            <a:avLst/>
          </a:prstGeom>
          <a:noFill/>
          <a:ln>
            <a:noFill/>
          </a:ln>
        </p:spPr>
        <p:txBody>
          <a:bodyPr spcFirstLastPara="1" wrap="square" lIns="91425" tIns="45700" rIns="91425" bIns="45700" anchor="b" anchorCtr="0">
            <a:spAutoFit/>
          </a:bodyPr>
          <a:lstStyle/>
          <a:p>
            <a:pPr marL="0" lvl="0" indent="0" algn="l" rtl="0">
              <a:lnSpc>
                <a:spcPct val="85000"/>
              </a:lnSpc>
              <a:spcBef>
                <a:spcPts val="0"/>
              </a:spcBef>
              <a:spcAft>
                <a:spcPts val="0"/>
              </a:spcAft>
              <a:buClr>
                <a:schemeClr val="dk1"/>
              </a:buClr>
              <a:buSzPts val="4800"/>
              <a:buFont typeface="Arial"/>
              <a:buNone/>
            </a:pPr>
            <a:r>
              <a:rPr lang="en-US">
                <a:solidFill>
                  <a:schemeClr val="dk1"/>
                </a:solidFill>
              </a:rPr>
              <a:t>Appraisal schemes</a:t>
            </a:r>
            <a:endParaRPr>
              <a:solidFill>
                <a:schemeClr val="dk1"/>
              </a:solidFill>
            </a:endParaRPr>
          </a:p>
        </p:txBody>
      </p:sp>
      <p:sp>
        <p:nvSpPr>
          <p:cNvPr id="479" name="Google Shape;479;p32"/>
          <p:cNvSpPr txBox="1">
            <a:spLocks noGrp="1"/>
          </p:cNvSpPr>
          <p:nvPr>
            <p:ph type="body" idx="4294967295"/>
          </p:nvPr>
        </p:nvSpPr>
        <p:spPr>
          <a:xfrm>
            <a:off x="179512" y="809251"/>
            <a:ext cx="8569325" cy="5018087"/>
          </a:xfrm>
          <a:prstGeom prst="rect">
            <a:avLst/>
          </a:prstGeom>
          <a:noFill/>
          <a:ln>
            <a:noFill/>
          </a:ln>
        </p:spPr>
        <p:txBody>
          <a:bodyPr spcFirstLastPara="1" wrap="square" lIns="0" tIns="45700" rIns="0" bIns="45700" anchor="t" anchorCtr="0">
            <a:noAutofit/>
          </a:bodyPr>
          <a:lstStyle/>
          <a:p>
            <a:pPr marL="0" lvl="0" indent="0" algn="just" rtl="0">
              <a:lnSpc>
                <a:spcPct val="90000"/>
              </a:lnSpc>
              <a:spcBef>
                <a:spcPts val="0"/>
              </a:spcBef>
              <a:spcAft>
                <a:spcPts val="0"/>
              </a:spcAft>
              <a:buSzPts val="2800"/>
              <a:buNone/>
            </a:pPr>
            <a:r>
              <a:rPr lang="en-US" sz="2800">
                <a:solidFill>
                  <a:schemeClr val="dk1"/>
                </a:solidFill>
              </a:rPr>
              <a:t>It is astonishing that people working for years in a professional job without anyone, colleague or superior, giving them any indication of how well they are doing the job or how they might improve.</a:t>
            </a:r>
            <a:endParaRPr/>
          </a:p>
          <a:p>
            <a:pPr marL="0" lvl="0" indent="0" algn="l" rtl="0">
              <a:lnSpc>
                <a:spcPct val="90000"/>
              </a:lnSpc>
              <a:spcBef>
                <a:spcPts val="1400"/>
              </a:spcBef>
              <a:spcAft>
                <a:spcPts val="0"/>
              </a:spcAft>
              <a:buSzPts val="800"/>
              <a:buNone/>
            </a:pPr>
            <a:endParaRPr sz="800">
              <a:solidFill>
                <a:schemeClr val="dk1"/>
              </a:solidFill>
            </a:endParaRPr>
          </a:p>
          <a:p>
            <a:pPr marL="0" lvl="0" indent="0" algn="just" rtl="0">
              <a:lnSpc>
                <a:spcPct val="90000"/>
              </a:lnSpc>
              <a:spcBef>
                <a:spcPts val="1400"/>
              </a:spcBef>
              <a:spcAft>
                <a:spcPts val="0"/>
              </a:spcAft>
              <a:buSzPts val="2800"/>
              <a:buNone/>
            </a:pPr>
            <a:r>
              <a:rPr lang="en-US" sz="2800">
                <a:solidFill>
                  <a:schemeClr val="dk1"/>
                </a:solidFill>
              </a:rPr>
              <a:t>This was commonly the case for school teachers, university lecturers, many civil servants, and managers in commercial and industrial organizations. </a:t>
            </a:r>
            <a:endParaRPr/>
          </a:p>
          <a:p>
            <a:pPr marL="0" lvl="0" indent="0" algn="just" rtl="0">
              <a:lnSpc>
                <a:spcPct val="90000"/>
              </a:lnSpc>
              <a:spcBef>
                <a:spcPts val="1400"/>
              </a:spcBef>
              <a:spcAft>
                <a:spcPts val="0"/>
              </a:spcAft>
              <a:buSzPts val="600"/>
              <a:buNone/>
            </a:pPr>
            <a:endParaRPr sz="600">
              <a:solidFill>
                <a:schemeClr val="dk1"/>
              </a:solidFill>
            </a:endParaRPr>
          </a:p>
          <a:p>
            <a:pPr marL="0" lvl="0" indent="0" algn="just" rtl="0">
              <a:lnSpc>
                <a:spcPct val="90000"/>
              </a:lnSpc>
              <a:spcBef>
                <a:spcPts val="1400"/>
              </a:spcBef>
              <a:spcAft>
                <a:spcPts val="0"/>
              </a:spcAft>
              <a:buSzPts val="2800"/>
              <a:buNone/>
            </a:pPr>
            <a:r>
              <a:rPr lang="en-US" sz="2800">
                <a:solidFill>
                  <a:schemeClr val="dk1"/>
                </a:solidFill>
              </a:rPr>
              <a:t>It is still true of many doctors, solicitors, architects, etc.</a:t>
            </a:r>
            <a:endParaRPr/>
          </a:p>
          <a:p>
            <a:pPr marL="0" lvl="0" indent="0" algn="just" rtl="0">
              <a:lnSpc>
                <a:spcPct val="90000"/>
              </a:lnSpc>
              <a:spcBef>
                <a:spcPts val="1400"/>
              </a:spcBef>
              <a:spcAft>
                <a:spcPts val="0"/>
              </a:spcAft>
              <a:buSzPts val="400"/>
              <a:buNone/>
            </a:pPr>
            <a:endParaRPr sz="400">
              <a:solidFill>
                <a:schemeClr val="dk1"/>
              </a:solidFill>
            </a:endParaRPr>
          </a:p>
          <a:p>
            <a:pPr marL="0" lvl="0" indent="0" algn="just" rtl="0">
              <a:lnSpc>
                <a:spcPct val="90000"/>
              </a:lnSpc>
              <a:spcBef>
                <a:spcPts val="1400"/>
              </a:spcBef>
              <a:spcAft>
                <a:spcPts val="0"/>
              </a:spcAft>
              <a:buSzPts val="2800"/>
              <a:buNone/>
            </a:pPr>
            <a:r>
              <a:rPr lang="en-US" sz="2800">
                <a:solidFill>
                  <a:schemeClr val="dk1"/>
                </a:solidFill>
              </a:rPr>
              <a:t>Till recently, there were no procedures or regulations that ensured that there was any such feedback</a:t>
            </a:r>
            <a:r>
              <a:rPr lang="en-US" sz="2700">
                <a:solidFill>
                  <a:schemeClr val="dk1"/>
                </a:solidFill>
              </a:rPr>
              <a:t>.</a:t>
            </a:r>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33"/>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486" name="Google Shape;486;p33"/>
          <p:cNvSpPr txBox="1">
            <a:spLocks noGrp="1"/>
          </p:cNvSpPr>
          <p:nvPr>
            <p:ph type="ftr" idx="11"/>
          </p:nvPr>
        </p:nvSpPr>
        <p:spPr>
          <a:xfrm>
            <a:off x="2915816" y="6286500"/>
            <a:ext cx="3570709"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1400"/>
              <a:buFont typeface="Noto Sans Symbols"/>
              <a:buNone/>
            </a:pPr>
            <a:r>
              <a:rPr lang="en-US" sz="1400" b="0" i="0" u="none" strike="noStrike" cap="none">
                <a:solidFill>
                  <a:srgbClr val="FFC000"/>
                </a:solidFill>
                <a:latin typeface="Verdana"/>
                <a:ea typeface="Verdana"/>
                <a:cs typeface="Verdana"/>
                <a:sym typeface="Verdana"/>
              </a:rPr>
              <a:t>FAST-NUCES .]</a:t>
            </a:r>
            <a:endParaRPr sz="1400" b="0" i="0" u="none" strike="noStrike" cap="none">
              <a:solidFill>
                <a:srgbClr val="FFC000"/>
              </a:solidFill>
              <a:latin typeface="Verdana"/>
              <a:ea typeface="Verdana"/>
              <a:cs typeface="Verdana"/>
              <a:sym typeface="Verdana"/>
            </a:endParaRPr>
          </a:p>
        </p:txBody>
      </p:sp>
      <p:sp>
        <p:nvSpPr>
          <p:cNvPr id="487" name="Google Shape;487;p3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488" name="Google Shape;488;p33"/>
          <p:cNvSpPr txBox="1">
            <a:spLocks noGrp="1"/>
          </p:cNvSpPr>
          <p:nvPr>
            <p:ph type="title" idx="4294967295"/>
          </p:nvPr>
        </p:nvSpPr>
        <p:spPr>
          <a:xfrm>
            <a:off x="0" y="67203"/>
            <a:ext cx="8196263" cy="720197"/>
          </a:xfrm>
          <a:prstGeom prst="rect">
            <a:avLst/>
          </a:prstGeom>
          <a:noFill/>
          <a:ln>
            <a:noFill/>
          </a:ln>
        </p:spPr>
        <p:txBody>
          <a:bodyPr spcFirstLastPara="1" wrap="square" lIns="91425" tIns="45700" rIns="91425" bIns="45700" anchor="b" anchorCtr="0">
            <a:spAutoFit/>
          </a:bodyPr>
          <a:lstStyle/>
          <a:p>
            <a:pPr marL="0" lvl="0" indent="0" algn="l" rtl="0">
              <a:lnSpc>
                <a:spcPct val="85000"/>
              </a:lnSpc>
              <a:spcBef>
                <a:spcPts val="0"/>
              </a:spcBef>
              <a:spcAft>
                <a:spcPts val="0"/>
              </a:spcAft>
              <a:buClr>
                <a:schemeClr val="dk1"/>
              </a:buClr>
              <a:buSzPts val="4800"/>
              <a:buFont typeface="Arial"/>
              <a:buNone/>
            </a:pPr>
            <a:r>
              <a:rPr lang="en-US">
                <a:solidFill>
                  <a:schemeClr val="dk1"/>
                </a:solidFill>
              </a:rPr>
              <a:t>Appraisal schemes….</a:t>
            </a:r>
            <a:endParaRPr>
              <a:solidFill>
                <a:schemeClr val="dk1"/>
              </a:solidFill>
            </a:endParaRPr>
          </a:p>
        </p:txBody>
      </p:sp>
      <p:sp>
        <p:nvSpPr>
          <p:cNvPr id="489" name="Google Shape;489;p33"/>
          <p:cNvSpPr txBox="1">
            <a:spLocks noGrp="1"/>
          </p:cNvSpPr>
          <p:nvPr>
            <p:ph type="body" idx="4294967295"/>
          </p:nvPr>
        </p:nvSpPr>
        <p:spPr>
          <a:xfrm>
            <a:off x="323528" y="1055936"/>
            <a:ext cx="8229600" cy="5308600"/>
          </a:xfrm>
          <a:prstGeom prst="rect">
            <a:avLst/>
          </a:prstGeom>
          <a:noFill/>
          <a:ln>
            <a:noFill/>
          </a:ln>
        </p:spPr>
        <p:txBody>
          <a:bodyPr spcFirstLastPara="1" wrap="square" lIns="0" tIns="45700" rIns="0" bIns="45700" anchor="t" anchorCtr="0">
            <a:normAutofit fontScale="55000" lnSpcReduction="20000"/>
          </a:bodyPr>
          <a:lstStyle/>
          <a:p>
            <a:pPr marL="0" lvl="0" indent="0" algn="just" rtl="0">
              <a:lnSpc>
                <a:spcPct val="90000"/>
              </a:lnSpc>
              <a:spcBef>
                <a:spcPts val="0"/>
              </a:spcBef>
              <a:spcAft>
                <a:spcPts val="0"/>
              </a:spcAft>
              <a:buSzPct val="100000"/>
              <a:buNone/>
            </a:pPr>
            <a:r>
              <a:rPr lang="en-US" sz="4500">
                <a:solidFill>
                  <a:schemeClr val="dk1"/>
                </a:solidFill>
              </a:rPr>
              <a:t>It is the job of the human resources management to design procedures to avoid this undesirable situation.</a:t>
            </a:r>
            <a:endParaRPr/>
          </a:p>
          <a:p>
            <a:pPr marL="0" lvl="0" indent="0" algn="just" rtl="0">
              <a:lnSpc>
                <a:spcPct val="90000"/>
              </a:lnSpc>
              <a:spcBef>
                <a:spcPts val="1400"/>
              </a:spcBef>
              <a:spcAft>
                <a:spcPts val="0"/>
              </a:spcAft>
              <a:buSzPct val="100000"/>
              <a:buNone/>
            </a:pPr>
            <a:endParaRPr sz="800">
              <a:solidFill>
                <a:schemeClr val="dk1"/>
              </a:solidFill>
            </a:endParaRPr>
          </a:p>
          <a:p>
            <a:pPr marL="0" lvl="0" indent="0" algn="just" rtl="0">
              <a:lnSpc>
                <a:spcPct val="90000"/>
              </a:lnSpc>
              <a:spcBef>
                <a:spcPts val="1400"/>
              </a:spcBef>
              <a:spcAft>
                <a:spcPts val="0"/>
              </a:spcAft>
              <a:buSzPct val="100000"/>
              <a:buNone/>
            </a:pPr>
            <a:r>
              <a:rPr lang="en-US" sz="4500">
                <a:solidFill>
                  <a:schemeClr val="dk1"/>
                </a:solidFill>
              </a:rPr>
              <a:t>Appraisal schemes are the usual formal way of doing this. They derive from the idea of Management by Objectives (MBO).</a:t>
            </a:r>
            <a:endParaRPr/>
          </a:p>
          <a:p>
            <a:pPr marL="0" lvl="0" indent="0" algn="just" rtl="0">
              <a:lnSpc>
                <a:spcPct val="90000"/>
              </a:lnSpc>
              <a:spcBef>
                <a:spcPts val="1400"/>
              </a:spcBef>
              <a:spcAft>
                <a:spcPts val="0"/>
              </a:spcAft>
              <a:buSzPct val="100000"/>
              <a:buNone/>
            </a:pPr>
            <a:endParaRPr sz="1800">
              <a:solidFill>
                <a:schemeClr val="dk1"/>
              </a:solidFill>
            </a:endParaRPr>
          </a:p>
          <a:p>
            <a:pPr marL="0" lvl="0" indent="0" algn="just" rtl="0">
              <a:lnSpc>
                <a:spcPct val="90000"/>
              </a:lnSpc>
              <a:spcBef>
                <a:spcPts val="1400"/>
              </a:spcBef>
              <a:spcAft>
                <a:spcPts val="0"/>
              </a:spcAft>
              <a:buSzPct val="100000"/>
              <a:buNone/>
            </a:pPr>
            <a:r>
              <a:rPr lang="en-US" sz="4500">
                <a:solidFill>
                  <a:schemeClr val="dk1"/>
                </a:solidFill>
              </a:rPr>
              <a:t>A good appraisal process provides an effective way of fulfilling the requirements of a professional body and It must:</a:t>
            </a:r>
            <a:endParaRPr sz="1100">
              <a:solidFill>
                <a:schemeClr val="dk1"/>
              </a:solidFill>
            </a:endParaRPr>
          </a:p>
          <a:p>
            <a:pPr marL="0" lvl="0" indent="0" algn="l" rtl="0">
              <a:lnSpc>
                <a:spcPct val="90000"/>
              </a:lnSpc>
              <a:spcBef>
                <a:spcPts val="1400"/>
              </a:spcBef>
              <a:spcAft>
                <a:spcPts val="0"/>
              </a:spcAft>
              <a:buSzPct val="100000"/>
              <a:buNone/>
            </a:pPr>
            <a:endParaRPr sz="1000">
              <a:solidFill>
                <a:schemeClr val="dk1"/>
              </a:solidFill>
            </a:endParaRPr>
          </a:p>
          <a:p>
            <a:pPr marL="384048" lvl="1" indent="-182879" algn="l" rtl="0">
              <a:lnSpc>
                <a:spcPct val="90000"/>
              </a:lnSpc>
              <a:spcBef>
                <a:spcPts val="400"/>
              </a:spcBef>
              <a:spcAft>
                <a:spcPts val="0"/>
              </a:spcAft>
              <a:buSzPct val="100000"/>
              <a:buChar char="◦"/>
            </a:pPr>
            <a:r>
              <a:rPr lang="en-US" sz="3800">
                <a:solidFill>
                  <a:schemeClr val="dk1"/>
                </a:solidFill>
              </a:rPr>
              <a:t>Set agreed objectives</a:t>
            </a:r>
            <a:endParaRPr/>
          </a:p>
          <a:p>
            <a:pPr marL="384048" lvl="1" indent="-182879" algn="l" rtl="0">
              <a:lnSpc>
                <a:spcPct val="90000"/>
              </a:lnSpc>
              <a:spcBef>
                <a:spcPts val="600"/>
              </a:spcBef>
              <a:spcAft>
                <a:spcPts val="0"/>
              </a:spcAft>
              <a:buSzPct val="100000"/>
              <a:buChar char="◦"/>
            </a:pPr>
            <a:r>
              <a:rPr lang="en-US" sz="3800">
                <a:solidFill>
                  <a:schemeClr val="dk1"/>
                </a:solidFill>
              </a:rPr>
              <a:t>Monitor and review performance against objectives</a:t>
            </a:r>
            <a:endParaRPr/>
          </a:p>
          <a:p>
            <a:pPr marL="384048" lvl="1" indent="-182879" algn="l" rtl="0">
              <a:lnSpc>
                <a:spcPct val="90000"/>
              </a:lnSpc>
              <a:spcBef>
                <a:spcPts val="600"/>
              </a:spcBef>
              <a:spcAft>
                <a:spcPts val="0"/>
              </a:spcAft>
              <a:buSzPct val="100000"/>
              <a:buChar char="◦"/>
            </a:pPr>
            <a:r>
              <a:rPr lang="en-US" sz="3800">
                <a:solidFill>
                  <a:schemeClr val="dk1"/>
                </a:solidFill>
              </a:rPr>
              <a:t>Set new or modified objectives</a:t>
            </a:r>
            <a:endParaRPr/>
          </a:p>
          <a:p>
            <a:pPr marL="384048" lvl="1" indent="-182879" algn="l" rtl="0">
              <a:lnSpc>
                <a:spcPct val="90000"/>
              </a:lnSpc>
              <a:spcBef>
                <a:spcPts val="600"/>
              </a:spcBef>
              <a:spcAft>
                <a:spcPts val="0"/>
              </a:spcAft>
              <a:buSzPct val="100000"/>
              <a:buChar char="◦"/>
            </a:pPr>
            <a:r>
              <a:rPr lang="en-US" sz="3800">
                <a:solidFill>
                  <a:schemeClr val="dk1"/>
                </a:solidFill>
              </a:rPr>
              <a:t>Assess training needs</a:t>
            </a:r>
            <a:endParaRPr/>
          </a:p>
          <a:p>
            <a:pPr marL="384048" lvl="1" indent="-182879" algn="l" rtl="0">
              <a:lnSpc>
                <a:spcPct val="90000"/>
              </a:lnSpc>
              <a:spcBef>
                <a:spcPts val="600"/>
              </a:spcBef>
              <a:spcAft>
                <a:spcPts val="0"/>
              </a:spcAft>
              <a:buSzPct val="100000"/>
              <a:buChar char="◦"/>
            </a:pPr>
            <a:r>
              <a:rPr lang="en-US" sz="3800">
                <a:solidFill>
                  <a:schemeClr val="dk1"/>
                </a:solidFill>
              </a:rPr>
              <a:t>Discuss career ambitions</a:t>
            </a:r>
            <a:endParaRPr sz="38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5"/>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503" name="Google Shape;503;p35"/>
          <p:cNvSpPr txBox="1">
            <a:spLocks noGrp="1"/>
          </p:cNvSpPr>
          <p:nvPr>
            <p:ph type="ftr" idx="11"/>
          </p:nvPr>
        </p:nvSpPr>
        <p:spPr>
          <a:xfrm>
            <a:off x="2915816" y="6286500"/>
            <a:ext cx="3570709"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1400"/>
              <a:buFont typeface="Noto Sans Symbols"/>
              <a:buNone/>
            </a:pPr>
            <a:r>
              <a:rPr lang="en-US" sz="1400" b="0" i="0" u="none" strike="noStrike" cap="none">
                <a:solidFill>
                  <a:srgbClr val="FFC000"/>
                </a:solidFill>
                <a:latin typeface="Verdana"/>
                <a:ea typeface="Verdana"/>
                <a:cs typeface="Verdana"/>
                <a:sym typeface="Verdana"/>
              </a:rPr>
              <a:t>FAST-NUCES .]</a:t>
            </a:r>
            <a:endParaRPr sz="1400" b="0" i="0" u="none" strike="noStrike" cap="none">
              <a:solidFill>
                <a:srgbClr val="FFC000"/>
              </a:solidFill>
              <a:latin typeface="Verdana"/>
              <a:ea typeface="Verdana"/>
              <a:cs typeface="Verdana"/>
              <a:sym typeface="Verdana"/>
            </a:endParaRPr>
          </a:p>
        </p:txBody>
      </p:sp>
      <p:sp>
        <p:nvSpPr>
          <p:cNvPr id="504" name="Google Shape;504;p3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505" name="Google Shape;505;p35"/>
          <p:cNvSpPr txBox="1">
            <a:spLocks noGrp="1"/>
          </p:cNvSpPr>
          <p:nvPr>
            <p:ph type="title" idx="4294967295"/>
          </p:nvPr>
        </p:nvSpPr>
        <p:spPr>
          <a:xfrm>
            <a:off x="395536" y="212141"/>
            <a:ext cx="8196262" cy="720197"/>
          </a:xfrm>
          <a:prstGeom prst="rect">
            <a:avLst/>
          </a:prstGeom>
          <a:noFill/>
          <a:ln>
            <a:noFill/>
          </a:ln>
        </p:spPr>
        <p:txBody>
          <a:bodyPr spcFirstLastPara="1" wrap="square" lIns="91425" tIns="45700" rIns="91425" bIns="45700" anchor="b" anchorCtr="0">
            <a:spAutoFit/>
          </a:bodyPr>
          <a:lstStyle/>
          <a:p>
            <a:pPr marL="0" lvl="0" indent="0" algn="l" rtl="0">
              <a:lnSpc>
                <a:spcPct val="85000"/>
              </a:lnSpc>
              <a:spcBef>
                <a:spcPts val="0"/>
              </a:spcBef>
              <a:spcAft>
                <a:spcPts val="0"/>
              </a:spcAft>
              <a:buClr>
                <a:schemeClr val="dk1"/>
              </a:buClr>
              <a:buSzPts val="4800"/>
              <a:buFont typeface="Arial"/>
              <a:buNone/>
            </a:pPr>
            <a:r>
              <a:rPr lang="en-US">
                <a:solidFill>
                  <a:schemeClr val="dk1"/>
                </a:solidFill>
              </a:rPr>
              <a:t>Failure of appraisal schemes</a:t>
            </a:r>
            <a:endParaRPr>
              <a:solidFill>
                <a:schemeClr val="dk1"/>
              </a:solidFill>
            </a:endParaRPr>
          </a:p>
        </p:txBody>
      </p:sp>
      <p:sp>
        <p:nvSpPr>
          <p:cNvPr id="506" name="Google Shape;506;p35"/>
          <p:cNvSpPr txBox="1">
            <a:spLocks noGrp="1"/>
          </p:cNvSpPr>
          <p:nvPr>
            <p:ph type="body" idx="4294967295"/>
          </p:nvPr>
        </p:nvSpPr>
        <p:spPr>
          <a:xfrm>
            <a:off x="395536" y="1108921"/>
            <a:ext cx="8362950" cy="4824412"/>
          </a:xfrm>
          <a:prstGeom prst="rect">
            <a:avLst/>
          </a:prstGeom>
          <a:noFill/>
          <a:ln>
            <a:noFill/>
          </a:ln>
        </p:spPr>
        <p:txBody>
          <a:bodyPr spcFirstLastPara="1" wrap="square" lIns="0" tIns="45700" rIns="0" bIns="45700" anchor="t" anchorCtr="0">
            <a:normAutofit lnSpcReduction="10000"/>
          </a:bodyPr>
          <a:lstStyle/>
          <a:p>
            <a:pPr marL="0" lvl="0" indent="0" algn="just" rtl="0">
              <a:lnSpc>
                <a:spcPct val="90000"/>
              </a:lnSpc>
              <a:spcBef>
                <a:spcPts val="0"/>
              </a:spcBef>
              <a:spcAft>
                <a:spcPts val="0"/>
              </a:spcAft>
              <a:buSzPts val="2800"/>
              <a:buNone/>
            </a:pPr>
            <a:r>
              <a:rPr lang="en-US" sz="2800" dirty="0">
                <a:solidFill>
                  <a:schemeClr val="dk1"/>
                </a:solidFill>
              </a:rPr>
              <a:t>However great, appraisal schemes usually fail due to the following reasons:</a:t>
            </a:r>
            <a:endParaRPr sz="2800" dirty="0">
              <a:solidFill>
                <a:schemeClr val="dk1"/>
              </a:solidFill>
            </a:endParaRPr>
          </a:p>
          <a:p>
            <a:pPr marL="91440" lvl="0" indent="-21589" algn="just" rtl="0">
              <a:lnSpc>
                <a:spcPct val="90000"/>
              </a:lnSpc>
              <a:spcBef>
                <a:spcPts val="1400"/>
              </a:spcBef>
              <a:spcAft>
                <a:spcPts val="0"/>
              </a:spcAft>
              <a:buSzPts val="1100"/>
              <a:buNone/>
            </a:pPr>
            <a:endParaRPr sz="1100" dirty="0">
              <a:solidFill>
                <a:schemeClr val="dk1"/>
              </a:solidFill>
            </a:endParaRPr>
          </a:p>
          <a:p>
            <a:pPr marL="91440" lvl="0" indent="-177800" algn="just" rtl="0">
              <a:lnSpc>
                <a:spcPct val="90000"/>
              </a:lnSpc>
              <a:spcBef>
                <a:spcPts val="1400"/>
              </a:spcBef>
              <a:spcAft>
                <a:spcPts val="0"/>
              </a:spcAft>
              <a:buSzPts val="2800"/>
              <a:buChar char=" "/>
            </a:pPr>
            <a:r>
              <a:rPr lang="en-US" sz="2800" dirty="0">
                <a:solidFill>
                  <a:schemeClr val="dk1"/>
                </a:solidFill>
              </a:rPr>
              <a:t>There’s always something more urgent than the appraisal interview.</a:t>
            </a:r>
            <a:endParaRPr dirty="0"/>
          </a:p>
          <a:p>
            <a:pPr marL="91440" lvl="0" indent="-177800" algn="just" rtl="0">
              <a:lnSpc>
                <a:spcPct val="90000"/>
              </a:lnSpc>
              <a:spcBef>
                <a:spcPts val="1400"/>
              </a:spcBef>
              <a:spcAft>
                <a:spcPts val="0"/>
              </a:spcAft>
              <a:buSzPts val="2800"/>
              <a:buChar char=" "/>
            </a:pPr>
            <a:r>
              <a:rPr lang="en-US" sz="2800" dirty="0">
                <a:solidFill>
                  <a:schemeClr val="dk1"/>
                </a:solidFill>
              </a:rPr>
              <a:t>Seen as ineffective – good appraisal reports don’t lead to anything; no one takes any notice of what was agreed.</a:t>
            </a:r>
            <a:endParaRPr dirty="0"/>
          </a:p>
          <a:p>
            <a:pPr marL="91440" lvl="0" indent="-177800" algn="just" rtl="0">
              <a:lnSpc>
                <a:spcPct val="90000"/>
              </a:lnSpc>
              <a:spcBef>
                <a:spcPts val="1400"/>
              </a:spcBef>
              <a:spcAft>
                <a:spcPts val="0"/>
              </a:spcAft>
              <a:buSzPts val="2800"/>
              <a:buChar char=" "/>
            </a:pPr>
            <a:r>
              <a:rPr lang="en-US" sz="2800" dirty="0">
                <a:solidFill>
                  <a:schemeClr val="dk1"/>
                </a:solidFill>
              </a:rPr>
              <a:t>Appraisers who don’t know anything about the appraiser's work.</a:t>
            </a:r>
            <a:endParaRPr dirty="0"/>
          </a:p>
          <a:p>
            <a:pPr marL="91440" lvl="0" indent="-177800" algn="just" rtl="0">
              <a:lnSpc>
                <a:spcPct val="90000"/>
              </a:lnSpc>
              <a:spcBef>
                <a:spcPts val="1400"/>
              </a:spcBef>
              <a:spcAft>
                <a:spcPts val="0"/>
              </a:spcAft>
              <a:buSzPts val="2800"/>
              <a:buChar char=" "/>
            </a:pPr>
            <a:r>
              <a:rPr lang="en-US" sz="2800" dirty="0">
                <a:solidFill>
                  <a:schemeClr val="dk1"/>
                </a:solidFill>
              </a:rPr>
              <a:t>More emphasis on the measurable criteria.</a:t>
            </a:r>
            <a:endParaRPr sz="2800" dirty="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513" name="Google Shape;513;p36"/>
          <p:cNvSpPr txBox="1">
            <a:spLocks noGrp="1"/>
          </p:cNvSpPr>
          <p:nvPr>
            <p:ph type="ftr" idx="11"/>
          </p:nvPr>
        </p:nvSpPr>
        <p:spPr>
          <a:xfrm>
            <a:off x="2915816" y="6286500"/>
            <a:ext cx="3570709"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1400"/>
              <a:buFont typeface="Noto Sans Symbols"/>
              <a:buNone/>
            </a:pPr>
            <a:r>
              <a:rPr lang="en-US" sz="1400" b="0" i="0" u="none" strike="noStrike" cap="none">
                <a:solidFill>
                  <a:srgbClr val="FFC000"/>
                </a:solidFill>
                <a:latin typeface="Verdana"/>
                <a:ea typeface="Verdana"/>
                <a:cs typeface="Verdana"/>
                <a:sym typeface="Verdana"/>
              </a:rPr>
              <a:t>FAST-NUCES .]</a:t>
            </a:r>
            <a:endParaRPr sz="1400" b="0" i="0" u="none" strike="noStrike" cap="none">
              <a:solidFill>
                <a:srgbClr val="FFC000"/>
              </a:solidFill>
              <a:latin typeface="Verdana"/>
              <a:ea typeface="Verdana"/>
              <a:cs typeface="Verdana"/>
              <a:sym typeface="Verdana"/>
            </a:endParaRPr>
          </a:p>
        </p:txBody>
      </p:sp>
      <p:sp>
        <p:nvSpPr>
          <p:cNvPr id="514" name="Google Shape;514;p3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
        <p:nvSpPr>
          <p:cNvPr id="515" name="Google Shape;515;p36"/>
          <p:cNvSpPr txBox="1">
            <a:spLocks noGrp="1"/>
          </p:cNvSpPr>
          <p:nvPr>
            <p:ph type="title" idx="4294967295"/>
          </p:nvPr>
        </p:nvSpPr>
        <p:spPr>
          <a:xfrm>
            <a:off x="0" y="41803"/>
            <a:ext cx="8196263" cy="720197"/>
          </a:xfrm>
          <a:prstGeom prst="rect">
            <a:avLst/>
          </a:prstGeom>
          <a:noFill/>
          <a:ln>
            <a:noFill/>
          </a:ln>
        </p:spPr>
        <p:txBody>
          <a:bodyPr spcFirstLastPara="1" wrap="square" lIns="91425" tIns="45700" rIns="91425" bIns="45700" anchor="b" anchorCtr="0">
            <a:spAutoFit/>
          </a:bodyPr>
          <a:lstStyle/>
          <a:p>
            <a:pPr marL="0" lvl="0" indent="0" algn="l" rtl="0">
              <a:lnSpc>
                <a:spcPct val="85000"/>
              </a:lnSpc>
              <a:spcBef>
                <a:spcPts val="0"/>
              </a:spcBef>
              <a:spcAft>
                <a:spcPts val="0"/>
              </a:spcAft>
              <a:buClr>
                <a:schemeClr val="dk1"/>
              </a:buClr>
              <a:buSzPts val="4800"/>
              <a:buFont typeface="Arial"/>
              <a:buNone/>
            </a:pPr>
            <a:r>
              <a:rPr lang="en-US">
                <a:solidFill>
                  <a:schemeClr val="dk1"/>
                </a:solidFill>
              </a:rPr>
              <a:t>Redundancy and dismissal</a:t>
            </a:r>
            <a:endParaRPr>
              <a:solidFill>
                <a:schemeClr val="dk1"/>
              </a:solidFill>
            </a:endParaRPr>
          </a:p>
        </p:txBody>
      </p:sp>
      <p:sp>
        <p:nvSpPr>
          <p:cNvPr id="516" name="Google Shape;516;p36"/>
          <p:cNvSpPr txBox="1">
            <a:spLocks noGrp="1"/>
          </p:cNvSpPr>
          <p:nvPr>
            <p:ph type="body" idx="4294967295"/>
          </p:nvPr>
        </p:nvSpPr>
        <p:spPr>
          <a:xfrm>
            <a:off x="251520" y="762000"/>
            <a:ext cx="8348662" cy="4751387"/>
          </a:xfrm>
          <a:prstGeom prst="rect">
            <a:avLst/>
          </a:prstGeom>
          <a:noFill/>
          <a:ln>
            <a:noFill/>
          </a:ln>
        </p:spPr>
        <p:txBody>
          <a:bodyPr spcFirstLastPara="1" wrap="square" lIns="0" tIns="45700" rIns="0" bIns="45700" anchor="t" anchorCtr="0">
            <a:noAutofit/>
          </a:bodyPr>
          <a:lstStyle/>
          <a:p>
            <a:pPr marL="0" lvl="0" indent="0" algn="just" rtl="0">
              <a:lnSpc>
                <a:spcPct val="90000"/>
              </a:lnSpc>
              <a:spcBef>
                <a:spcPts val="0"/>
              </a:spcBef>
              <a:spcAft>
                <a:spcPts val="0"/>
              </a:spcAft>
              <a:buSzPts val="2800"/>
              <a:buNone/>
            </a:pPr>
            <a:r>
              <a:rPr lang="en-US" sz="2800" i="1" dirty="0">
                <a:solidFill>
                  <a:schemeClr val="dk1"/>
                </a:solidFill>
              </a:rPr>
              <a:t>Redundancy</a:t>
            </a:r>
            <a:r>
              <a:rPr lang="en-US" sz="2800" dirty="0">
                <a:solidFill>
                  <a:schemeClr val="dk1"/>
                </a:solidFill>
              </a:rPr>
              <a:t> occurs when staff are fired because there is insufficient work for them. They may be eligible for compensation.</a:t>
            </a:r>
            <a:endParaRPr sz="1600" dirty="0">
              <a:solidFill>
                <a:schemeClr val="dk1"/>
              </a:solidFill>
            </a:endParaRPr>
          </a:p>
          <a:p>
            <a:pPr marL="0" lvl="0" indent="0" algn="just" rtl="0">
              <a:lnSpc>
                <a:spcPct val="90000"/>
              </a:lnSpc>
              <a:spcBef>
                <a:spcPts val="1400"/>
              </a:spcBef>
              <a:spcAft>
                <a:spcPts val="0"/>
              </a:spcAft>
              <a:buSzPts val="1400"/>
              <a:buNone/>
            </a:pPr>
            <a:endParaRPr sz="1400" dirty="0">
              <a:solidFill>
                <a:schemeClr val="dk1"/>
              </a:solidFill>
            </a:endParaRPr>
          </a:p>
          <a:p>
            <a:pPr marL="0" lvl="0" indent="0" algn="just" rtl="0">
              <a:lnSpc>
                <a:spcPct val="90000"/>
              </a:lnSpc>
              <a:spcBef>
                <a:spcPts val="1400"/>
              </a:spcBef>
              <a:spcAft>
                <a:spcPts val="0"/>
              </a:spcAft>
              <a:buSzPts val="2800"/>
              <a:buNone/>
            </a:pPr>
            <a:r>
              <a:rPr lang="en-US" sz="2800" i="1" dirty="0">
                <a:solidFill>
                  <a:schemeClr val="dk1"/>
                </a:solidFill>
              </a:rPr>
              <a:t>Dismissal</a:t>
            </a:r>
            <a:r>
              <a:rPr lang="en-US" sz="2800" dirty="0">
                <a:solidFill>
                  <a:schemeClr val="dk1"/>
                </a:solidFill>
              </a:rPr>
              <a:t> means firing staff because there work is unsatisfactory.</a:t>
            </a:r>
            <a:endParaRPr sz="1200" dirty="0">
              <a:solidFill>
                <a:schemeClr val="dk1"/>
              </a:solidFill>
            </a:endParaRPr>
          </a:p>
          <a:p>
            <a:pPr marL="0" lvl="0" indent="0" algn="just" rtl="0">
              <a:lnSpc>
                <a:spcPct val="90000"/>
              </a:lnSpc>
              <a:spcBef>
                <a:spcPts val="1400"/>
              </a:spcBef>
              <a:spcAft>
                <a:spcPts val="0"/>
              </a:spcAft>
              <a:buSzPts val="1400"/>
              <a:buNone/>
            </a:pPr>
            <a:endParaRPr sz="1400" dirty="0">
              <a:solidFill>
                <a:schemeClr val="dk1"/>
              </a:solidFill>
            </a:endParaRPr>
          </a:p>
          <a:p>
            <a:pPr marL="0" lvl="0" indent="0" algn="just" rtl="0">
              <a:lnSpc>
                <a:spcPct val="90000"/>
              </a:lnSpc>
              <a:spcBef>
                <a:spcPts val="1400"/>
              </a:spcBef>
              <a:spcAft>
                <a:spcPts val="0"/>
              </a:spcAft>
              <a:buSzPts val="2800"/>
              <a:buNone/>
            </a:pPr>
            <a:r>
              <a:rPr lang="en-US" sz="2800" dirty="0">
                <a:solidFill>
                  <a:schemeClr val="dk1"/>
                </a:solidFill>
              </a:rPr>
              <a:t>In both cases it is important to have procedures and to follow them, in order to avoid litigation/legal action.</a:t>
            </a:r>
            <a:endParaRPr sz="1600" dirty="0">
              <a:solidFill>
                <a:schemeClr val="dk1"/>
              </a:solidFill>
            </a:endParaRPr>
          </a:p>
          <a:p>
            <a:pPr marL="0" lvl="0" indent="0" algn="just" rtl="0">
              <a:lnSpc>
                <a:spcPct val="90000"/>
              </a:lnSpc>
              <a:spcBef>
                <a:spcPts val="1400"/>
              </a:spcBef>
              <a:spcAft>
                <a:spcPts val="0"/>
              </a:spcAft>
              <a:buSzPts val="2800"/>
              <a:buNone/>
            </a:pPr>
            <a:r>
              <a:rPr lang="en-US" sz="2800" dirty="0">
                <a:solidFill>
                  <a:schemeClr val="dk1"/>
                </a:solidFill>
              </a:rPr>
              <a:t>The HRM department is responsible for setting up these procedures and advising the company on how to use them.</a:t>
            </a:r>
            <a:endParaRPr dirty="0"/>
          </a:p>
          <a:p>
            <a:pPr marL="91440" lvl="0" indent="0" algn="l" rtl="0">
              <a:lnSpc>
                <a:spcPct val="90000"/>
              </a:lnSpc>
              <a:spcBef>
                <a:spcPts val="1400"/>
              </a:spcBef>
              <a:spcAft>
                <a:spcPts val="0"/>
              </a:spcAft>
              <a:buSzPts val="2000"/>
              <a:buNone/>
            </a:pPr>
            <a:endParaRPr dirty="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37"/>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522" name="Google Shape;522;p37"/>
          <p:cNvSpPr txBox="1">
            <a:spLocks noGrp="1"/>
          </p:cNvSpPr>
          <p:nvPr>
            <p:ph type="ftr" idx="11"/>
          </p:nvPr>
        </p:nvSpPr>
        <p:spPr>
          <a:xfrm>
            <a:off x="2915816" y="6286500"/>
            <a:ext cx="3570709"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1400"/>
              <a:buFont typeface="Noto Sans Symbols"/>
              <a:buNone/>
            </a:pPr>
            <a:r>
              <a:rPr lang="en-US" sz="1400" b="0" i="0" u="none" strike="noStrike" cap="none">
                <a:solidFill>
                  <a:srgbClr val="FFC000"/>
                </a:solidFill>
                <a:latin typeface="Verdana"/>
                <a:ea typeface="Verdana"/>
                <a:cs typeface="Verdana"/>
                <a:sym typeface="Verdana"/>
              </a:rPr>
              <a:t>FAST-NUCES .]</a:t>
            </a:r>
            <a:endParaRPr sz="1400" b="0" i="0" u="none" strike="noStrike" cap="none">
              <a:solidFill>
                <a:srgbClr val="FFC000"/>
              </a:solidFill>
              <a:latin typeface="Verdana"/>
              <a:ea typeface="Verdana"/>
              <a:cs typeface="Verdana"/>
              <a:sym typeface="Verdana"/>
            </a:endParaRPr>
          </a:p>
        </p:txBody>
      </p:sp>
      <p:sp>
        <p:nvSpPr>
          <p:cNvPr id="523" name="Google Shape;523;p3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r>
              <a:rPr lang="en-US"/>
              <a:t>[E-1]</a:t>
            </a:r>
            <a:endParaRPr/>
          </a:p>
        </p:txBody>
      </p:sp>
      <p:sp>
        <p:nvSpPr>
          <p:cNvPr id="524" name="Google Shape;524;p37"/>
          <p:cNvSpPr txBox="1">
            <a:spLocks noGrp="1"/>
          </p:cNvSpPr>
          <p:nvPr>
            <p:ph type="title" idx="4294967295"/>
          </p:nvPr>
        </p:nvSpPr>
        <p:spPr>
          <a:xfrm>
            <a:off x="0" y="41803"/>
            <a:ext cx="8196263" cy="720197"/>
          </a:xfrm>
          <a:prstGeom prst="rect">
            <a:avLst/>
          </a:prstGeom>
          <a:noFill/>
          <a:ln>
            <a:noFill/>
          </a:ln>
        </p:spPr>
        <p:txBody>
          <a:bodyPr spcFirstLastPara="1" wrap="square" lIns="91425" tIns="45700" rIns="91425" bIns="45700" anchor="b" anchorCtr="0">
            <a:spAutoFit/>
          </a:bodyPr>
          <a:lstStyle/>
          <a:p>
            <a:pPr marL="0" lvl="0" indent="0" algn="l" rtl="0">
              <a:lnSpc>
                <a:spcPct val="85000"/>
              </a:lnSpc>
              <a:spcBef>
                <a:spcPts val="0"/>
              </a:spcBef>
              <a:spcAft>
                <a:spcPts val="0"/>
              </a:spcAft>
              <a:buClr>
                <a:schemeClr val="dk1"/>
              </a:buClr>
              <a:buSzPts val="4800"/>
              <a:buFont typeface="Arial"/>
              <a:buNone/>
            </a:pPr>
            <a:r>
              <a:rPr lang="en-US">
                <a:solidFill>
                  <a:schemeClr val="dk1"/>
                </a:solidFill>
              </a:rPr>
              <a:t>Dismissal Procedures</a:t>
            </a:r>
            <a:endParaRPr/>
          </a:p>
        </p:txBody>
      </p:sp>
      <p:sp>
        <p:nvSpPr>
          <p:cNvPr id="525" name="Google Shape;525;p37"/>
          <p:cNvSpPr txBox="1">
            <a:spLocks noGrp="1"/>
          </p:cNvSpPr>
          <p:nvPr>
            <p:ph type="body" idx="4294967295"/>
          </p:nvPr>
        </p:nvSpPr>
        <p:spPr>
          <a:xfrm>
            <a:off x="210742" y="970087"/>
            <a:ext cx="8229600" cy="5281612"/>
          </a:xfrm>
          <a:prstGeom prst="rect">
            <a:avLst/>
          </a:prstGeom>
          <a:noFill/>
          <a:ln>
            <a:noFill/>
          </a:ln>
        </p:spPr>
        <p:txBody>
          <a:bodyPr spcFirstLastPara="1" wrap="square" lIns="0" tIns="45700" rIns="0" bIns="45700" anchor="t" anchorCtr="0">
            <a:normAutofit lnSpcReduction="10000"/>
          </a:bodyPr>
          <a:lstStyle/>
          <a:p>
            <a:pPr marL="0" lvl="0" indent="0" algn="l" rtl="0">
              <a:lnSpc>
                <a:spcPct val="80000"/>
              </a:lnSpc>
              <a:spcBef>
                <a:spcPts val="0"/>
              </a:spcBef>
              <a:spcAft>
                <a:spcPts val="0"/>
              </a:spcAft>
              <a:buSzPts val="2800"/>
              <a:buNone/>
            </a:pPr>
            <a:r>
              <a:rPr lang="en-US" sz="2800">
                <a:solidFill>
                  <a:schemeClr val="dk1"/>
                </a:solidFill>
              </a:rPr>
              <a:t>Following are the dismissal procedures:</a:t>
            </a:r>
            <a:endParaRPr/>
          </a:p>
          <a:p>
            <a:pPr marL="384048" lvl="1" indent="-182880" algn="l" rtl="0">
              <a:lnSpc>
                <a:spcPct val="80000"/>
              </a:lnSpc>
              <a:spcBef>
                <a:spcPts val="400"/>
              </a:spcBef>
              <a:spcAft>
                <a:spcPts val="0"/>
              </a:spcAft>
              <a:buSzPts val="2400"/>
              <a:buChar char="◦"/>
            </a:pPr>
            <a:r>
              <a:rPr lang="en-US" sz="2400">
                <a:solidFill>
                  <a:schemeClr val="dk1"/>
                </a:solidFill>
              </a:rPr>
              <a:t>employer must give employee a written statement of why dismissal is being considered;</a:t>
            </a:r>
            <a:endParaRPr/>
          </a:p>
          <a:p>
            <a:pPr marL="384048" lvl="1" indent="-182880" algn="l" rtl="0">
              <a:lnSpc>
                <a:spcPct val="80000"/>
              </a:lnSpc>
              <a:spcBef>
                <a:spcPts val="600"/>
              </a:spcBef>
              <a:spcAft>
                <a:spcPts val="0"/>
              </a:spcAft>
              <a:buSzPts val="2400"/>
              <a:buChar char="◦"/>
            </a:pPr>
            <a:r>
              <a:rPr lang="en-US" sz="2400">
                <a:solidFill>
                  <a:schemeClr val="dk1"/>
                </a:solidFill>
              </a:rPr>
              <a:t>employer must arrange a meeting at which both sides can state their case;</a:t>
            </a:r>
            <a:endParaRPr/>
          </a:p>
          <a:p>
            <a:pPr marL="384048" lvl="1" indent="-182880" algn="l" rtl="0">
              <a:lnSpc>
                <a:spcPct val="80000"/>
              </a:lnSpc>
              <a:spcBef>
                <a:spcPts val="600"/>
              </a:spcBef>
              <a:spcAft>
                <a:spcPts val="0"/>
              </a:spcAft>
              <a:buSzPts val="2400"/>
              <a:buChar char="◦"/>
            </a:pPr>
            <a:r>
              <a:rPr lang="en-US" sz="2400">
                <a:solidFill>
                  <a:schemeClr val="dk1"/>
                </a:solidFill>
              </a:rPr>
              <a:t>employer must inform employee of decision, in writing;</a:t>
            </a:r>
            <a:endParaRPr/>
          </a:p>
          <a:p>
            <a:pPr marL="384048" lvl="1" indent="-182880" algn="l" rtl="0">
              <a:lnSpc>
                <a:spcPct val="80000"/>
              </a:lnSpc>
              <a:spcBef>
                <a:spcPts val="600"/>
              </a:spcBef>
              <a:spcAft>
                <a:spcPts val="0"/>
              </a:spcAft>
              <a:buSzPts val="2400"/>
              <a:buChar char="◦"/>
            </a:pPr>
            <a:r>
              <a:rPr lang="en-US" sz="2400">
                <a:solidFill>
                  <a:schemeClr val="dk1"/>
                </a:solidFill>
              </a:rPr>
              <a:t>employee must have right to appeal to a more senior manager, where this is practicable.</a:t>
            </a:r>
            <a:br>
              <a:rPr lang="en-US" sz="2400">
                <a:solidFill>
                  <a:schemeClr val="dk1"/>
                </a:solidFill>
              </a:rPr>
            </a:br>
            <a:endParaRPr sz="800">
              <a:solidFill>
                <a:schemeClr val="dk1"/>
              </a:solidFill>
            </a:endParaRPr>
          </a:p>
          <a:p>
            <a:pPr marL="91440" lvl="0" indent="-21589" algn="l" rtl="0">
              <a:lnSpc>
                <a:spcPct val="80000"/>
              </a:lnSpc>
              <a:spcBef>
                <a:spcPts val="1600"/>
              </a:spcBef>
              <a:spcAft>
                <a:spcPts val="0"/>
              </a:spcAft>
              <a:buSzPts val="1100"/>
              <a:buNone/>
            </a:pPr>
            <a:endParaRPr sz="1100">
              <a:solidFill>
                <a:schemeClr val="dk1"/>
              </a:solidFill>
            </a:endParaRPr>
          </a:p>
          <a:p>
            <a:pPr marL="0" lvl="0" indent="0" algn="just" rtl="0">
              <a:lnSpc>
                <a:spcPct val="80000"/>
              </a:lnSpc>
              <a:spcBef>
                <a:spcPts val="1400"/>
              </a:spcBef>
              <a:spcAft>
                <a:spcPts val="0"/>
              </a:spcAft>
              <a:buSzPts val="2800"/>
              <a:buFont typeface="Noto Sans Symbols"/>
              <a:buNone/>
            </a:pPr>
            <a:r>
              <a:rPr lang="en-US" sz="2800">
                <a:solidFill>
                  <a:schemeClr val="dk1"/>
                </a:solidFill>
              </a:rPr>
              <a:t>Any dismissal that does not follow or incorporate this procedure will automatically be considered unfair.</a:t>
            </a:r>
            <a:endParaRPr/>
          </a:p>
          <a:p>
            <a:pPr marL="91440" lvl="0" indent="-91440" algn="just" rtl="0">
              <a:lnSpc>
                <a:spcPct val="80000"/>
              </a:lnSpc>
              <a:spcBef>
                <a:spcPts val="1400"/>
              </a:spcBef>
              <a:spcAft>
                <a:spcPts val="0"/>
              </a:spcAft>
              <a:buSzPts val="1600"/>
              <a:buFont typeface="Noto Sans Symbols"/>
              <a:buNone/>
            </a:pPr>
            <a:endParaRPr sz="1600">
              <a:solidFill>
                <a:schemeClr val="dk1"/>
              </a:solidFill>
            </a:endParaRPr>
          </a:p>
          <a:p>
            <a:pPr marL="0" lvl="0" indent="0" algn="just" rtl="0">
              <a:lnSpc>
                <a:spcPct val="80000"/>
              </a:lnSpc>
              <a:spcBef>
                <a:spcPts val="1400"/>
              </a:spcBef>
              <a:spcAft>
                <a:spcPts val="0"/>
              </a:spcAft>
              <a:buSzPts val="2800"/>
              <a:buFont typeface="Noto Sans Symbols"/>
              <a:buNone/>
            </a:pPr>
            <a:r>
              <a:rPr lang="en-US" sz="2800">
                <a:solidFill>
                  <a:schemeClr val="dk1"/>
                </a:solidFill>
              </a:rPr>
              <a:t>Simply following the procedure does not, however, automatically make the dismissal fair.</a:t>
            </a:r>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8"/>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532" name="Google Shape;532;p38"/>
          <p:cNvSpPr txBox="1">
            <a:spLocks noGrp="1"/>
          </p:cNvSpPr>
          <p:nvPr>
            <p:ph type="ftr" idx="11"/>
          </p:nvPr>
        </p:nvSpPr>
        <p:spPr>
          <a:xfrm>
            <a:off x="2915816" y="6286500"/>
            <a:ext cx="3570709"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1400"/>
              <a:buFont typeface="Noto Sans Symbols"/>
              <a:buNone/>
            </a:pPr>
            <a:r>
              <a:rPr lang="en-US" sz="1400" b="0" i="0" u="none" strike="noStrike" cap="none">
                <a:solidFill>
                  <a:srgbClr val="FFC000"/>
                </a:solidFill>
                <a:latin typeface="Verdana"/>
                <a:ea typeface="Verdana"/>
                <a:cs typeface="Verdana"/>
                <a:sym typeface="Verdana"/>
              </a:rPr>
              <a:t>FAST-NUCES .]</a:t>
            </a:r>
            <a:endParaRPr sz="1400" b="0" i="0" u="none" strike="noStrike" cap="none">
              <a:solidFill>
                <a:srgbClr val="FFC000"/>
              </a:solidFill>
              <a:latin typeface="Verdana"/>
              <a:ea typeface="Verdana"/>
              <a:cs typeface="Verdana"/>
              <a:sym typeface="Verdana"/>
            </a:endParaRPr>
          </a:p>
        </p:txBody>
      </p:sp>
      <p:sp>
        <p:nvSpPr>
          <p:cNvPr id="533" name="Google Shape;533;p3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
        <p:nvSpPr>
          <p:cNvPr id="534" name="Google Shape;534;p38"/>
          <p:cNvSpPr txBox="1">
            <a:spLocks noGrp="1"/>
          </p:cNvSpPr>
          <p:nvPr>
            <p:ph type="title" idx="4294967295"/>
          </p:nvPr>
        </p:nvSpPr>
        <p:spPr>
          <a:xfrm>
            <a:off x="0" y="10053"/>
            <a:ext cx="8196263" cy="720197"/>
          </a:xfrm>
          <a:prstGeom prst="rect">
            <a:avLst/>
          </a:prstGeom>
          <a:noFill/>
          <a:ln>
            <a:noFill/>
          </a:ln>
        </p:spPr>
        <p:txBody>
          <a:bodyPr spcFirstLastPara="1" wrap="square" lIns="91425" tIns="45700" rIns="91425" bIns="45700" anchor="b" anchorCtr="0">
            <a:spAutoFit/>
          </a:bodyPr>
          <a:lstStyle/>
          <a:p>
            <a:pPr marL="0" lvl="0" indent="0" algn="l" rtl="0">
              <a:lnSpc>
                <a:spcPct val="85000"/>
              </a:lnSpc>
              <a:spcBef>
                <a:spcPts val="0"/>
              </a:spcBef>
              <a:spcAft>
                <a:spcPts val="0"/>
              </a:spcAft>
              <a:buClr>
                <a:schemeClr val="dk1"/>
              </a:buClr>
              <a:buSzPts val="4800"/>
              <a:buFont typeface="Arial"/>
              <a:buNone/>
            </a:pPr>
            <a:r>
              <a:rPr lang="en-US">
                <a:solidFill>
                  <a:schemeClr val="dk1"/>
                </a:solidFill>
              </a:rPr>
              <a:t>Contracts</a:t>
            </a:r>
            <a:r>
              <a:rPr lang="en-US" b="1">
                <a:solidFill>
                  <a:schemeClr val="dk1"/>
                </a:solidFill>
              </a:rPr>
              <a:t> </a:t>
            </a:r>
            <a:r>
              <a:rPr lang="en-US">
                <a:solidFill>
                  <a:schemeClr val="dk1"/>
                </a:solidFill>
              </a:rPr>
              <a:t>of Employment</a:t>
            </a:r>
            <a:endParaRPr>
              <a:solidFill>
                <a:schemeClr val="dk1"/>
              </a:solidFill>
            </a:endParaRPr>
          </a:p>
        </p:txBody>
      </p:sp>
      <p:sp>
        <p:nvSpPr>
          <p:cNvPr id="535" name="Google Shape;535;p38"/>
          <p:cNvSpPr txBox="1">
            <a:spLocks noGrp="1"/>
          </p:cNvSpPr>
          <p:nvPr>
            <p:ph type="body" idx="4294967295"/>
          </p:nvPr>
        </p:nvSpPr>
        <p:spPr>
          <a:xfrm>
            <a:off x="395536" y="1095183"/>
            <a:ext cx="8218487" cy="4943475"/>
          </a:xfrm>
          <a:prstGeom prst="rect">
            <a:avLst/>
          </a:prstGeom>
          <a:noFill/>
          <a:ln>
            <a:noFill/>
          </a:ln>
        </p:spPr>
        <p:txBody>
          <a:bodyPr spcFirstLastPara="1" wrap="square" lIns="0" tIns="45700" rIns="0" bIns="45700" anchor="t" anchorCtr="0">
            <a:normAutofit fontScale="92500" lnSpcReduction="10000"/>
          </a:bodyPr>
          <a:lstStyle/>
          <a:p>
            <a:pPr marL="0" lvl="0" indent="0" algn="just" rtl="0">
              <a:lnSpc>
                <a:spcPct val="90000"/>
              </a:lnSpc>
              <a:spcBef>
                <a:spcPts val="0"/>
              </a:spcBef>
              <a:spcAft>
                <a:spcPts val="0"/>
              </a:spcAft>
              <a:buSzPct val="100000"/>
              <a:buNone/>
            </a:pPr>
            <a:r>
              <a:rPr lang="en-US" sz="2800">
                <a:solidFill>
                  <a:schemeClr val="dk1"/>
                </a:solidFill>
              </a:rPr>
              <a:t>According to Law, every employee must have a contract of employment.</a:t>
            </a:r>
            <a:endParaRPr sz="1200">
              <a:solidFill>
                <a:schemeClr val="dk1"/>
              </a:solidFill>
            </a:endParaRPr>
          </a:p>
          <a:p>
            <a:pPr marL="0" lvl="0" indent="0" algn="just" rtl="0">
              <a:lnSpc>
                <a:spcPct val="90000"/>
              </a:lnSpc>
              <a:spcBef>
                <a:spcPts val="1400"/>
              </a:spcBef>
              <a:spcAft>
                <a:spcPts val="0"/>
              </a:spcAft>
              <a:buSzPct val="100000"/>
              <a:buNone/>
            </a:pPr>
            <a:endParaRPr sz="1100">
              <a:solidFill>
                <a:schemeClr val="dk1"/>
              </a:solidFill>
            </a:endParaRPr>
          </a:p>
          <a:p>
            <a:pPr marL="0" lvl="0" indent="0" algn="just" rtl="0">
              <a:lnSpc>
                <a:spcPct val="90000"/>
              </a:lnSpc>
              <a:spcBef>
                <a:spcPts val="1400"/>
              </a:spcBef>
              <a:spcAft>
                <a:spcPts val="0"/>
              </a:spcAft>
              <a:buSzPct val="100000"/>
              <a:buNone/>
            </a:pPr>
            <a:r>
              <a:rPr lang="en-US" sz="2800">
                <a:solidFill>
                  <a:schemeClr val="dk1"/>
                </a:solidFill>
              </a:rPr>
              <a:t>What this means is that the agreement between an employee and their employer can be enforced in a court of law. </a:t>
            </a:r>
            <a:endParaRPr/>
          </a:p>
          <a:p>
            <a:pPr marL="0" lvl="0" indent="0" algn="just" rtl="0">
              <a:lnSpc>
                <a:spcPct val="90000"/>
              </a:lnSpc>
              <a:spcBef>
                <a:spcPts val="1400"/>
              </a:spcBef>
              <a:spcAft>
                <a:spcPts val="0"/>
              </a:spcAft>
              <a:buSzPct val="100000"/>
              <a:buNone/>
            </a:pPr>
            <a:endParaRPr sz="100">
              <a:solidFill>
                <a:schemeClr val="dk1"/>
              </a:solidFill>
            </a:endParaRPr>
          </a:p>
          <a:p>
            <a:pPr marL="0" lvl="0" indent="0" algn="just" rtl="0">
              <a:lnSpc>
                <a:spcPct val="90000"/>
              </a:lnSpc>
              <a:spcBef>
                <a:spcPts val="1400"/>
              </a:spcBef>
              <a:spcAft>
                <a:spcPts val="0"/>
              </a:spcAft>
              <a:buSzPct val="100000"/>
              <a:buNone/>
            </a:pPr>
            <a:r>
              <a:rPr lang="en-US" sz="2800">
                <a:solidFill>
                  <a:schemeClr val="dk1"/>
                </a:solidFill>
              </a:rPr>
              <a:t>A good contract of employment should be written in terms that are easily understood and should avoid legal jargon. </a:t>
            </a:r>
            <a:endParaRPr sz="1800">
              <a:solidFill>
                <a:schemeClr val="dk1"/>
              </a:solidFill>
            </a:endParaRPr>
          </a:p>
          <a:p>
            <a:pPr marL="0" lvl="0" indent="0" algn="just" rtl="0">
              <a:lnSpc>
                <a:spcPct val="90000"/>
              </a:lnSpc>
              <a:spcBef>
                <a:spcPts val="1400"/>
              </a:spcBef>
              <a:spcAft>
                <a:spcPts val="0"/>
              </a:spcAft>
              <a:buSzPct val="100000"/>
              <a:buNone/>
            </a:pPr>
            <a:endParaRPr sz="900">
              <a:solidFill>
                <a:schemeClr val="dk1"/>
              </a:solidFill>
            </a:endParaRPr>
          </a:p>
          <a:p>
            <a:pPr marL="0" lvl="0" indent="0" algn="just" rtl="0">
              <a:lnSpc>
                <a:spcPct val="90000"/>
              </a:lnSpc>
              <a:spcBef>
                <a:spcPts val="1400"/>
              </a:spcBef>
              <a:spcAft>
                <a:spcPts val="0"/>
              </a:spcAft>
              <a:buSzPct val="100000"/>
              <a:buNone/>
            </a:pPr>
            <a:r>
              <a:rPr lang="en-US" sz="2800">
                <a:solidFill>
                  <a:schemeClr val="dk1"/>
                </a:solidFill>
              </a:rPr>
              <a:t>Prospective employees should not need to consult a lawyer in order to understand it. They should, however, read it carefully before signing it.</a:t>
            </a:r>
            <a:endParaRPr sz="28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39"/>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542" name="Google Shape;542;p39"/>
          <p:cNvSpPr txBox="1">
            <a:spLocks noGrp="1"/>
          </p:cNvSpPr>
          <p:nvPr>
            <p:ph type="ftr" idx="11"/>
          </p:nvPr>
        </p:nvSpPr>
        <p:spPr>
          <a:xfrm>
            <a:off x="2915816" y="6286500"/>
            <a:ext cx="3570709"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1400"/>
              <a:buFont typeface="Noto Sans Symbols"/>
              <a:buNone/>
            </a:pPr>
            <a:r>
              <a:rPr lang="en-US" sz="1400" b="0" i="0" u="none" strike="noStrike" cap="none">
                <a:solidFill>
                  <a:srgbClr val="FFC000"/>
                </a:solidFill>
                <a:latin typeface="Verdana"/>
                <a:ea typeface="Verdana"/>
                <a:cs typeface="Verdana"/>
                <a:sym typeface="Verdana"/>
              </a:rPr>
              <a:t>FAST-NUCES .]</a:t>
            </a:r>
            <a:endParaRPr sz="1400" b="0" i="0" u="none" strike="noStrike" cap="none">
              <a:solidFill>
                <a:srgbClr val="FFC000"/>
              </a:solidFill>
              <a:latin typeface="Verdana"/>
              <a:ea typeface="Verdana"/>
              <a:cs typeface="Verdana"/>
              <a:sym typeface="Verdana"/>
            </a:endParaRPr>
          </a:p>
        </p:txBody>
      </p:sp>
      <p:sp>
        <p:nvSpPr>
          <p:cNvPr id="543" name="Google Shape;543;p3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
        <p:nvSpPr>
          <p:cNvPr id="544" name="Google Shape;544;p39"/>
          <p:cNvSpPr txBox="1">
            <a:spLocks noGrp="1"/>
          </p:cNvSpPr>
          <p:nvPr>
            <p:ph type="title" idx="4294967295"/>
          </p:nvPr>
        </p:nvSpPr>
        <p:spPr>
          <a:xfrm>
            <a:off x="0" y="10053"/>
            <a:ext cx="8196263" cy="720197"/>
          </a:xfrm>
          <a:prstGeom prst="rect">
            <a:avLst/>
          </a:prstGeom>
          <a:noFill/>
          <a:ln>
            <a:noFill/>
          </a:ln>
        </p:spPr>
        <p:txBody>
          <a:bodyPr spcFirstLastPara="1" wrap="square" lIns="91425" tIns="45700" rIns="91425" bIns="45700" anchor="b" anchorCtr="0">
            <a:spAutoFit/>
          </a:bodyPr>
          <a:lstStyle/>
          <a:p>
            <a:pPr marL="0" lvl="0" indent="0" algn="l" rtl="0">
              <a:lnSpc>
                <a:spcPct val="85000"/>
              </a:lnSpc>
              <a:spcBef>
                <a:spcPts val="0"/>
              </a:spcBef>
              <a:spcAft>
                <a:spcPts val="0"/>
              </a:spcAft>
              <a:buClr>
                <a:schemeClr val="dk1"/>
              </a:buClr>
              <a:buSzPts val="4800"/>
              <a:buFont typeface="Arial"/>
              <a:buNone/>
            </a:pPr>
            <a:r>
              <a:rPr lang="en-US">
                <a:solidFill>
                  <a:schemeClr val="dk1"/>
                </a:solidFill>
              </a:rPr>
              <a:t>Human resource planning</a:t>
            </a:r>
            <a:endParaRPr>
              <a:solidFill>
                <a:schemeClr val="dk1"/>
              </a:solidFill>
            </a:endParaRPr>
          </a:p>
        </p:txBody>
      </p:sp>
      <p:sp>
        <p:nvSpPr>
          <p:cNvPr id="545" name="Google Shape;545;p39"/>
          <p:cNvSpPr txBox="1">
            <a:spLocks noGrp="1"/>
          </p:cNvSpPr>
          <p:nvPr>
            <p:ph type="body" idx="4294967295"/>
          </p:nvPr>
        </p:nvSpPr>
        <p:spPr>
          <a:xfrm>
            <a:off x="395536" y="1117645"/>
            <a:ext cx="8218487" cy="4752975"/>
          </a:xfrm>
          <a:prstGeom prst="rect">
            <a:avLst/>
          </a:prstGeom>
          <a:noFill/>
          <a:ln>
            <a:noFill/>
          </a:ln>
        </p:spPr>
        <p:txBody>
          <a:bodyPr spcFirstLastPara="1" wrap="square" lIns="0" tIns="45700" rIns="0" bIns="45700" anchor="t" anchorCtr="0">
            <a:normAutofit lnSpcReduction="10000"/>
          </a:bodyPr>
          <a:lstStyle/>
          <a:p>
            <a:pPr marL="0" lvl="0" indent="0" algn="just" rtl="0">
              <a:lnSpc>
                <a:spcPct val="90000"/>
              </a:lnSpc>
              <a:spcBef>
                <a:spcPts val="0"/>
              </a:spcBef>
              <a:spcAft>
                <a:spcPts val="0"/>
              </a:spcAft>
              <a:buSzPts val="2800"/>
              <a:buNone/>
            </a:pPr>
            <a:r>
              <a:rPr lang="en-US" sz="2800">
                <a:solidFill>
                  <a:schemeClr val="dk1"/>
                </a:solidFill>
              </a:rPr>
              <a:t>If the human resources department wants to ensure  that the organization always has the staff available it needs, it must be able to forecast the needs some time ahead. </a:t>
            </a:r>
            <a:endParaRPr/>
          </a:p>
          <a:p>
            <a:pPr marL="0" lvl="0" indent="0" algn="just" rtl="0">
              <a:lnSpc>
                <a:spcPct val="90000"/>
              </a:lnSpc>
              <a:spcBef>
                <a:spcPts val="1400"/>
              </a:spcBef>
              <a:spcAft>
                <a:spcPts val="0"/>
              </a:spcAft>
              <a:buSzPts val="1400"/>
              <a:buNone/>
            </a:pPr>
            <a:endParaRPr sz="1400">
              <a:solidFill>
                <a:schemeClr val="dk1"/>
              </a:solidFill>
            </a:endParaRPr>
          </a:p>
          <a:p>
            <a:pPr marL="0" lvl="0" indent="0" algn="just" rtl="0">
              <a:lnSpc>
                <a:spcPct val="90000"/>
              </a:lnSpc>
              <a:spcBef>
                <a:spcPts val="1400"/>
              </a:spcBef>
              <a:spcAft>
                <a:spcPts val="0"/>
              </a:spcAft>
              <a:buSzPts val="2800"/>
              <a:buNone/>
            </a:pPr>
            <a:r>
              <a:rPr lang="en-US" sz="2800">
                <a:solidFill>
                  <a:schemeClr val="dk1"/>
                </a:solidFill>
              </a:rPr>
              <a:t>This is extremely difficult, particularly in software companies.</a:t>
            </a:r>
            <a:endParaRPr/>
          </a:p>
          <a:p>
            <a:pPr marL="0" lvl="0" indent="0" algn="just" rtl="0">
              <a:lnSpc>
                <a:spcPct val="90000"/>
              </a:lnSpc>
              <a:spcBef>
                <a:spcPts val="1400"/>
              </a:spcBef>
              <a:spcAft>
                <a:spcPts val="0"/>
              </a:spcAft>
              <a:buSzPts val="900"/>
              <a:buNone/>
            </a:pPr>
            <a:endParaRPr sz="900">
              <a:solidFill>
                <a:schemeClr val="dk1"/>
              </a:solidFill>
            </a:endParaRPr>
          </a:p>
          <a:p>
            <a:pPr marL="0" lvl="0" indent="0" algn="just" rtl="0">
              <a:lnSpc>
                <a:spcPct val="90000"/>
              </a:lnSpc>
              <a:spcBef>
                <a:spcPts val="1400"/>
              </a:spcBef>
              <a:spcAft>
                <a:spcPts val="0"/>
              </a:spcAft>
              <a:buSzPts val="2800"/>
              <a:buNone/>
            </a:pPr>
            <a:r>
              <a:rPr lang="en-US" sz="2800">
                <a:solidFill>
                  <a:schemeClr val="dk1"/>
                </a:solidFill>
              </a:rPr>
              <a:t>From software houses through banking, manufacturing and retailing the uncertainty is always present, but it can be reduced to possibly predict staff needs much more precisely.</a:t>
            </a:r>
            <a:endParaRPr sz="28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0"/>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552" name="Google Shape;552;p40"/>
          <p:cNvSpPr txBox="1">
            <a:spLocks noGrp="1"/>
          </p:cNvSpPr>
          <p:nvPr>
            <p:ph type="ftr" idx="11"/>
          </p:nvPr>
        </p:nvSpPr>
        <p:spPr>
          <a:xfrm>
            <a:off x="2915816" y="6286500"/>
            <a:ext cx="3570709"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1400"/>
              <a:buFont typeface="Noto Sans Symbols"/>
              <a:buNone/>
            </a:pPr>
            <a:r>
              <a:rPr lang="en-US" sz="1400" b="0" i="0" u="none" strike="noStrike" cap="none">
                <a:solidFill>
                  <a:srgbClr val="FFC000"/>
                </a:solidFill>
                <a:latin typeface="Verdana"/>
                <a:ea typeface="Verdana"/>
                <a:cs typeface="Verdana"/>
                <a:sym typeface="Verdana"/>
              </a:rPr>
              <a:t>FAST-NUCES .]</a:t>
            </a:r>
            <a:endParaRPr sz="1400" b="0" i="0" u="none" strike="noStrike" cap="none">
              <a:solidFill>
                <a:srgbClr val="FFC000"/>
              </a:solidFill>
              <a:latin typeface="Verdana"/>
              <a:ea typeface="Verdana"/>
              <a:cs typeface="Verdana"/>
              <a:sym typeface="Verdana"/>
            </a:endParaRPr>
          </a:p>
        </p:txBody>
      </p:sp>
      <p:sp>
        <p:nvSpPr>
          <p:cNvPr id="553" name="Google Shape;553;p40"/>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
        <p:nvSpPr>
          <p:cNvPr id="554" name="Google Shape;554;p40"/>
          <p:cNvSpPr txBox="1">
            <a:spLocks noGrp="1"/>
          </p:cNvSpPr>
          <p:nvPr>
            <p:ph type="title" idx="4294967295"/>
          </p:nvPr>
        </p:nvSpPr>
        <p:spPr>
          <a:xfrm>
            <a:off x="0" y="10053"/>
            <a:ext cx="8196263" cy="720197"/>
          </a:xfrm>
          <a:prstGeom prst="rect">
            <a:avLst/>
          </a:prstGeom>
          <a:noFill/>
          <a:ln>
            <a:noFill/>
          </a:ln>
        </p:spPr>
        <p:txBody>
          <a:bodyPr spcFirstLastPara="1" wrap="square" lIns="91425" tIns="45700" rIns="91425" bIns="45700" anchor="b" anchorCtr="0">
            <a:spAutoFit/>
          </a:bodyPr>
          <a:lstStyle/>
          <a:p>
            <a:pPr marL="0" lvl="0" indent="0" algn="l" rtl="0">
              <a:lnSpc>
                <a:spcPct val="85000"/>
              </a:lnSpc>
              <a:spcBef>
                <a:spcPts val="0"/>
              </a:spcBef>
              <a:spcAft>
                <a:spcPts val="0"/>
              </a:spcAft>
              <a:buClr>
                <a:schemeClr val="dk1"/>
              </a:buClr>
              <a:buSzPts val="4800"/>
              <a:buFont typeface="Arial"/>
              <a:buNone/>
            </a:pPr>
            <a:r>
              <a:rPr lang="en-US">
                <a:solidFill>
                  <a:schemeClr val="dk1"/>
                </a:solidFill>
              </a:rPr>
              <a:t>Human resource planning…</a:t>
            </a:r>
            <a:endParaRPr>
              <a:solidFill>
                <a:schemeClr val="dk1"/>
              </a:solidFill>
            </a:endParaRPr>
          </a:p>
        </p:txBody>
      </p:sp>
      <p:sp>
        <p:nvSpPr>
          <p:cNvPr id="555" name="Google Shape;555;p40"/>
          <p:cNvSpPr txBox="1">
            <a:spLocks noGrp="1"/>
          </p:cNvSpPr>
          <p:nvPr>
            <p:ph type="body" idx="4294967295"/>
          </p:nvPr>
        </p:nvSpPr>
        <p:spPr>
          <a:xfrm>
            <a:off x="251520" y="1131887"/>
            <a:ext cx="8424862" cy="4752975"/>
          </a:xfrm>
          <a:prstGeom prst="rect">
            <a:avLst/>
          </a:prstGeom>
          <a:noFill/>
          <a:ln>
            <a:noFill/>
          </a:ln>
        </p:spPr>
        <p:txBody>
          <a:bodyPr spcFirstLastPara="1" wrap="square" lIns="0" tIns="45700" rIns="0" bIns="45700" anchor="t" anchorCtr="0">
            <a:normAutofit lnSpcReduction="10000"/>
          </a:bodyPr>
          <a:lstStyle/>
          <a:p>
            <a:pPr marL="0" lvl="0" indent="0" algn="just" rtl="0">
              <a:lnSpc>
                <a:spcPct val="90000"/>
              </a:lnSpc>
              <a:spcBef>
                <a:spcPts val="0"/>
              </a:spcBef>
              <a:spcAft>
                <a:spcPts val="0"/>
              </a:spcAft>
              <a:buSzPts val="2800"/>
              <a:buNone/>
            </a:pPr>
            <a:r>
              <a:rPr lang="en-US" sz="2800">
                <a:solidFill>
                  <a:schemeClr val="dk1"/>
                </a:solidFill>
              </a:rPr>
              <a:t>In a software house, there are three inputs to the human resource planning process:</a:t>
            </a:r>
            <a:endParaRPr/>
          </a:p>
          <a:p>
            <a:pPr marL="0" lvl="0" indent="0" algn="just" rtl="0">
              <a:lnSpc>
                <a:spcPct val="90000"/>
              </a:lnSpc>
              <a:spcBef>
                <a:spcPts val="1400"/>
              </a:spcBef>
              <a:spcAft>
                <a:spcPts val="0"/>
              </a:spcAft>
              <a:buSzPts val="700"/>
              <a:buNone/>
            </a:pPr>
            <a:endParaRPr sz="700">
              <a:solidFill>
                <a:schemeClr val="dk1"/>
              </a:solidFill>
            </a:endParaRPr>
          </a:p>
          <a:p>
            <a:pPr marL="384048" lvl="1" indent="-182880" algn="just" rtl="0">
              <a:lnSpc>
                <a:spcPct val="90000"/>
              </a:lnSpc>
              <a:spcBef>
                <a:spcPts val="400"/>
              </a:spcBef>
              <a:spcAft>
                <a:spcPts val="0"/>
              </a:spcAft>
              <a:buSzPts val="2500"/>
              <a:buChar char="◦"/>
            </a:pPr>
            <a:r>
              <a:rPr lang="en-US" sz="2500">
                <a:solidFill>
                  <a:schemeClr val="dk1"/>
                </a:solidFill>
              </a:rPr>
              <a:t>Human resource plans from existing projects, showing how many staff of each grade and with which specialized skills will be required in each of the following months.</a:t>
            </a:r>
            <a:endParaRPr/>
          </a:p>
          <a:p>
            <a:pPr marL="384048" lvl="1" indent="-113029" algn="just" rtl="0">
              <a:lnSpc>
                <a:spcPct val="90000"/>
              </a:lnSpc>
              <a:spcBef>
                <a:spcPts val="600"/>
              </a:spcBef>
              <a:spcAft>
                <a:spcPts val="0"/>
              </a:spcAft>
              <a:buSzPts val="1100"/>
              <a:buNone/>
            </a:pPr>
            <a:endParaRPr sz="1100">
              <a:solidFill>
                <a:schemeClr val="dk1"/>
              </a:solidFill>
            </a:endParaRPr>
          </a:p>
          <a:p>
            <a:pPr marL="384048" lvl="1" indent="-182880" algn="just" rtl="0">
              <a:lnSpc>
                <a:spcPct val="90000"/>
              </a:lnSpc>
              <a:spcBef>
                <a:spcPts val="600"/>
              </a:spcBef>
              <a:spcAft>
                <a:spcPts val="0"/>
              </a:spcAft>
              <a:buSzPts val="2500"/>
              <a:buChar char="◦"/>
            </a:pPr>
            <a:r>
              <a:rPr lang="en-US" sz="2500">
                <a:solidFill>
                  <a:schemeClr val="dk1"/>
                </a:solidFill>
              </a:rPr>
              <a:t>Sales forecasts: These are subject both to the unexpected behavior of potential clients and the judgement, good or otherwise, of the sales staff</a:t>
            </a:r>
            <a:r>
              <a:rPr lang="en-US" sz="2400">
                <a:solidFill>
                  <a:schemeClr val="dk1"/>
                </a:solidFill>
              </a:rPr>
              <a:t>.</a:t>
            </a:r>
            <a:endParaRPr sz="1200">
              <a:solidFill>
                <a:schemeClr val="dk1"/>
              </a:solidFill>
            </a:endParaRPr>
          </a:p>
          <a:p>
            <a:pPr marL="384048" lvl="1" indent="-113029" algn="just" rtl="0">
              <a:lnSpc>
                <a:spcPct val="90000"/>
              </a:lnSpc>
              <a:spcBef>
                <a:spcPts val="600"/>
              </a:spcBef>
              <a:spcAft>
                <a:spcPts val="0"/>
              </a:spcAft>
              <a:buSzPts val="1100"/>
              <a:buNone/>
            </a:pPr>
            <a:endParaRPr sz="1100">
              <a:solidFill>
                <a:schemeClr val="dk1"/>
              </a:solidFill>
            </a:endParaRPr>
          </a:p>
          <a:p>
            <a:pPr marL="384048" lvl="1" indent="-182880" algn="just" rtl="0">
              <a:lnSpc>
                <a:spcPct val="90000"/>
              </a:lnSpc>
              <a:spcBef>
                <a:spcPts val="600"/>
              </a:spcBef>
              <a:spcAft>
                <a:spcPts val="0"/>
              </a:spcAft>
              <a:buSzPts val="2500"/>
              <a:buChar char="◦"/>
            </a:pPr>
            <a:r>
              <a:rPr lang="en-US" sz="2500">
                <a:solidFill>
                  <a:schemeClr val="dk1"/>
                </a:solidFill>
              </a:rPr>
              <a:t>Forecasts of the likely staff losses in the coming months: In the software business this depends very much on the buoyancy of the market for software developers.</a:t>
            </a:r>
            <a:endParaRPr sz="25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
          <p:cNvSpPr txBox="1">
            <a:spLocks noGrp="1"/>
          </p:cNvSpPr>
          <p:nvPr>
            <p:ph type="title"/>
          </p:nvPr>
        </p:nvSpPr>
        <p:spPr>
          <a:xfrm>
            <a:off x="539552" y="286604"/>
            <a:ext cx="7827208"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400"/>
              <a:buFont typeface="Arial"/>
              <a:buNone/>
            </a:pPr>
            <a:r>
              <a:rPr lang="en-US" sz="4400"/>
              <a:t>Human Resource Management (HRM)</a:t>
            </a:r>
            <a:endParaRPr/>
          </a:p>
        </p:txBody>
      </p:sp>
      <p:sp>
        <p:nvSpPr>
          <p:cNvPr id="215" name="Google Shape;215;p4"/>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rmAutofit/>
          </a:bodyPr>
          <a:lstStyle/>
          <a:p>
            <a:pPr marL="91440" lvl="0" indent="-152400" algn="just" rtl="0">
              <a:lnSpc>
                <a:spcPct val="90000"/>
              </a:lnSpc>
              <a:spcBef>
                <a:spcPts val="0"/>
              </a:spcBef>
              <a:spcAft>
                <a:spcPts val="0"/>
              </a:spcAft>
              <a:buSzPts val="2400"/>
              <a:buChar char=" "/>
            </a:pPr>
            <a:r>
              <a:rPr lang="en-US" sz="2400">
                <a:solidFill>
                  <a:schemeClr val="dk1"/>
                </a:solidFill>
              </a:rPr>
              <a:t>Human Resource Management (HRM) is the term used to describe formal systems devised for the management of people within an organization.</a:t>
            </a:r>
            <a:endParaRPr/>
          </a:p>
          <a:p>
            <a:pPr marL="91440" lvl="0" indent="0" algn="just" rtl="0">
              <a:lnSpc>
                <a:spcPct val="90000"/>
              </a:lnSpc>
              <a:spcBef>
                <a:spcPts val="1400"/>
              </a:spcBef>
              <a:spcAft>
                <a:spcPts val="0"/>
              </a:spcAft>
              <a:buSzPts val="2400"/>
              <a:buNone/>
            </a:pPr>
            <a:endParaRPr sz="2400">
              <a:solidFill>
                <a:schemeClr val="dk1"/>
              </a:solidFill>
            </a:endParaRPr>
          </a:p>
          <a:p>
            <a:pPr marL="1471400" lvl="8" indent="0" algn="just" rtl="0">
              <a:lnSpc>
                <a:spcPct val="90000"/>
              </a:lnSpc>
              <a:spcBef>
                <a:spcPts val="400"/>
              </a:spcBef>
              <a:spcAft>
                <a:spcPts val="0"/>
              </a:spcAft>
              <a:buSzPts val="1800"/>
              <a:buNone/>
            </a:pPr>
            <a:r>
              <a:rPr lang="en-US" sz="1800">
                <a:solidFill>
                  <a:schemeClr val="dk1"/>
                </a:solidFill>
              </a:rPr>
              <a:t>		       OR</a:t>
            </a:r>
            <a:endParaRPr/>
          </a:p>
          <a:p>
            <a:pPr marL="91440" lvl="0" indent="-152400" algn="just" rtl="0">
              <a:lnSpc>
                <a:spcPct val="90000"/>
              </a:lnSpc>
              <a:spcBef>
                <a:spcPts val="1600"/>
              </a:spcBef>
              <a:spcAft>
                <a:spcPts val="0"/>
              </a:spcAft>
              <a:buSzPts val="2400"/>
              <a:buChar char=" "/>
            </a:pPr>
            <a:r>
              <a:rPr lang="en-US" sz="2400">
                <a:solidFill>
                  <a:schemeClr val="dk1"/>
                </a:solidFill>
              </a:rPr>
              <a:t>Human resources is used to describe both the people who work for a company or organization and the department responsible for managing resources related to employees. </a:t>
            </a:r>
            <a:endParaRPr sz="2400">
              <a:solidFill>
                <a:schemeClr val="dk1"/>
              </a:solidFill>
            </a:endParaRPr>
          </a:p>
          <a:p>
            <a:pPr marL="91440" lvl="0" indent="-152400" algn="just" rtl="0">
              <a:lnSpc>
                <a:spcPct val="90000"/>
              </a:lnSpc>
              <a:spcBef>
                <a:spcPts val="1400"/>
              </a:spcBef>
              <a:spcAft>
                <a:spcPts val="0"/>
              </a:spcAft>
              <a:buSzPts val="2400"/>
              <a:buChar char=" "/>
            </a:pPr>
            <a:r>
              <a:rPr lang="en-US" sz="2400"/>
              <a:t> </a:t>
            </a:r>
            <a:endParaRPr/>
          </a:p>
        </p:txBody>
      </p:sp>
      <p:sp>
        <p:nvSpPr>
          <p:cNvPr id="216" name="Google Shape;216;p4"/>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217" name="Google Shape;217;p4"/>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FAST-NUCES .]</a:t>
            </a:r>
            <a:endParaRPr/>
          </a:p>
        </p:txBody>
      </p:sp>
      <p:sp>
        <p:nvSpPr>
          <p:cNvPr id="218" name="Google Shape;218;p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transition spd="slow">
    <p:comb/>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41"/>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562" name="Google Shape;562;p41"/>
          <p:cNvSpPr txBox="1">
            <a:spLocks noGrp="1"/>
          </p:cNvSpPr>
          <p:nvPr>
            <p:ph type="ftr" idx="11"/>
          </p:nvPr>
        </p:nvSpPr>
        <p:spPr>
          <a:xfrm>
            <a:off x="2915816" y="6286500"/>
            <a:ext cx="3570709"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1400"/>
              <a:buFont typeface="Noto Sans Symbols"/>
              <a:buNone/>
            </a:pPr>
            <a:r>
              <a:rPr lang="en-US" sz="1400" b="0" i="0" u="none" strike="noStrike" cap="none">
                <a:solidFill>
                  <a:srgbClr val="FFC000"/>
                </a:solidFill>
                <a:latin typeface="Verdana"/>
                <a:ea typeface="Verdana"/>
                <a:cs typeface="Verdana"/>
                <a:sym typeface="Verdana"/>
              </a:rPr>
              <a:t>FAST-NUCES .]</a:t>
            </a:r>
            <a:endParaRPr sz="1400" b="0" i="0" u="none" strike="noStrike" cap="none">
              <a:solidFill>
                <a:srgbClr val="FFC000"/>
              </a:solidFill>
              <a:latin typeface="Verdana"/>
              <a:ea typeface="Verdana"/>
              <a:cs typeface="Verdana"/>
              <a:sym typeface="Verdana"/>
            </a:endParaRPr>
          </a:p>
        </p:txBody>
      </p:sp>
      <p:sp>
        <p:nvSpPr>
          <p:cNvPr id="563" name="Google Shape;563;p4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
        <p:nvSpPr>
          <p:cNvPr id="564" name="Google Shape;564;p41"/>
          <p:cNvSpPr txBox="1">
            <a:spLocks noGrp="1"/>
          </p:cNvSpPr>
          <p:nvPr>
            <p:ph type="title" idx="4294967295"/>
          </p:nvPr>
        </p:nvSpPr>
        <p:spPr>
          <a:xfrm>
            <a:off x="0" y="10053"/>
            <a:ext cx="8196263" cy="720197"/>
          </a:xfrm>
          <a:prstGeom prst="rect">
            <a:avLst/>
          </a:prstGeom>
          <a:noFill/>
          <a:ln>
            <a:noFill/>
          </a:ln>
        </p:spPr>
        <p:txBody>
          <a:bodyPr spcFirstLastPara="1" wrap="square" lIns="91425" tIns="45700" rIns="91425" bIns="45700" anchor="b" anchorCtr="0">
            <a:spAutoFit/>
          </a:bodyPr>
          <a:lstStyle/>
          <a:p>
            <a:pPr marL="0" lvl="0" indent="0" algn="l" rtl="0">
              <a:lnSpc>
                <a:spcPct val="85000"/>
              </a:lnSpc>
              <a:spcBef>
                <a:spcPts val="0"/>
              </a:spcBef>
              <a:spcAft>
                <a:spcPts val="0"/>
              </a:spcAft>
              <a:buClr>
                <a:schemeClr val="dk1"/>
              </a:buClr>
              <a:buSzPts val="4800"/>
              <a:buFont typeface="Arial"/>
              <a:buNone/>
            </a:pPr>
            <a:r>
              <a:rPr lang="en-US">
                <a:solidFill>
                  <a:schemeClr val="dk1"/>
                </a:solidFill>
              </a:rPr>
              <a:t>Human resource planning…</a:t>
            </a:r>
            <a:endParaRPr>
              <a:solidFill>
                <a:schemeClr val="dk1"/>
              </a:solidFill>
            </a:endParaRPr>
          </a:p>
        </p:txBody>
      </p:sp>
      <p:sp>
        <p:nvSpPr>
          <p:cNvPr id="565" name="Google Shape;565;p41"/>
          <p:cNvSpPr txBox="1">
            <a:spLocks noGrp="1"/>
          </p:cNvSpPr>
          <p:nvPr>
            <p:ph type="body" idx="4294967295"/>
          </p:nvPr>
        </p:nvSpPr>
        <p:spPr>
          <a:xfrm>
            <a:off x="251520" y="1045245"/>
            <a:ext cx="8351837" cy="4752975"/>
          </a:xfrm>
          <a:prstGeom prst="rect">
            <a:avLst/>
          </a:prstGeom>
          <a:noFill/>
          <a:ln>
            <a:noFill/>
          </a:ln>
        </p:spPr>
        <p:txBody>
          <a:bodyPr spcFirstLastPara="1" wrap="square" lIns="0" tIns="45700" rIns="0" bIns="45700" anchor="t" anchorCtr="0">
            <a:normAutofit fontScale="92500" lnSpcReduction="10000"/>
          </a:bodyPr>
          <a:lstStyle/>
          <a:p>
            <a:pPr marL="0" lvl="0" indent="0" algn="just" rtl="0">
              <a:lnSpc>
                <a:spcPct val="90000"/>
              </a:lnSpc>
              <a:spcBef>
                <a:spcPts val="0"/>
              </a:spcBef>
              <a:spcAft>
                <a:spcPts val="0"/>
              </a:spcAft>
              <a:buSzPct val="100000"/>
              <a:buNone/>
            </a:pPr>
            <a:r>
              <a:rPr lang="en-US" sz="3000">
                <a:solidFill>
                  <a:schemeClr val="dk1"/>
                </a:solidFill>
              </a:rPr>
              <a:t>From these inputs, it can be predicted as to how many staff will be required each month, and how many will be available. </a:t>
            </a:r>
            <a:endParaRPr/>
          </a:p>
          <a:p>
            <a:pPr marL="0" lvl="0" indent="0" algn="just" rtl="0">
              <a:lnSpc>
                <a:spcPct val="90000"/>
              </a:lnSpc>
              <a:spcBef>
                <a:spcPts val="1400"/>
              </a:spcBef>
              <a:spcAft>
                <a:spcPts val="0"/>
              </a:spcAft>
              <a:buSzPct val="100000"/>
              <a:buNone/>
            </a:pPr>
            <a:endParaRPr sz="1300">
              <a:solidFill>
                <a:schemeClr val="dk1"/>
              </a:solidFill>
            </a:endParaRPr>
          </a:p>
          <a:p>
            <a:pPr marL="0" lvl="0" indent="0" algn="just" rtl="0">
              <a:lnSpc>
                <a:spcPct val="90000"/>
              </a:lnSpc>
              <a:spcBef>
                <a:spcPts val="1400"/>
              </a:spcBef>
              <a:spcAft>
                <a:spcPts val="0"/>
              </a:spcAft>
              <a:buSzPct val="100000"/>
              <a:buNone/>
            </a:pPr>
            <a:r>
              <a:rPr lang="en-US" sz="3000">
                <a:solidFill>
                  <a:schemeClr val="dk1"/>
                </a:solidFill>
              </a:rPr>
              <a:t>In practice, human resource prediction in project-based companies never works very well and there are good statistical reasons why it never will. </a:t>
            </a:r>
            <a:endParaRPr/>
          </a:p>
          <a:p>
            <a:pPr marL="0" lvl="0" indent="0" algn="just" rtl="0">
              <a:lnSpc>
                <a:spcPct val="90000"/>
              </a:lnSpc>
              <a:spcBef>
                <a:spcPts val="1400"/>
              </a:spcBef>
              <a:spcAft>
                <a:spcPts val="0"/>
              </a:spcAft>
              <a:buSzPct val="100000"/>
              <a:buNone/>
            </a:pPr>
            <a:endParaRPr sz="1300">
              <a:solidFill>
                <a:schemeClr val="dk1"/>
              </a:solidFill>
            </a:endParaRPr>
          </a:p>
          <a:p>
            <a:pPr marL="0" lvl="0" indent="0" algn="just" rtl="0">
              <a:lnSpc>
                <a:spcPct val="90000"/>
              </a:lnSpc>
              <a:spcBef>
                <a:spcPts val="1400"/>
              </a:spcBef>
              <a:spcAft>
                <a:spcPts val="0"/>
              </a:spcAft>
              <a:buSzPct val="100000"/>
              <a:buNone/>
            </a:pPr>
            <a:r>
              <a:rPr lang="en-US" sz="3000">
                <a:solidFill>
                  <a:schemeClr val="dk1"/>
                </a:solidFill>
              </a:rPr>
              <a:t>If we are summing 1,000 weighted predictions, the uncertainty in the sum will be quite small, even though the uncertainty in each prediction may be quite large; this is called the Law of Large Numbers.</a:t>
            </a:r>
            <a:endParaRPr sz="26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4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572" name="Google Shape;572;p42"/>
          <p:cNvSpPr txBox="1">
            <a:spLocks noGrp="1"/>
          </p:cNvSpPr>
          <p:nvPr>
            <p:ph type="ftr" idx="11"/>
          </p:nvPr>
        </p:nvSpPr>
        <p:spPr>
          <a:xfrm>
            <a:off x="2915816" y="6286500"/>
            <a:ext cx="3570709"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1400"/>
              <a:buFont typeface="Noto Sans Symbols"/>
              <a:buNone/>
            </a:pPr>
            <a:r>
              <a:rPr lang="en-US" sz="1400" b="0" i="0" u="none" strike="noStrike" cap="none">
                <a:solidFill>
                  <a:srgbClr val="FFC000"/>
                </a:solidFill>
                <a:latin typeface="Verdana"/>
                <a:ea typeface="Verdana"/>
                <a:cs typeface="Verdana"/>
                <a:sym typeface="Verdana"/>
              </a:rPr>
              <a:t>FAST-NUCES .]</a:t>
            </a:r>
            <a:endParaRPr sz="1400" b="0" i="0" u="none" strike="noStrike" cap="none">
              <a:solidFill>
                <a:srgbClr val="FFC000"/>
              </a:solidFill>
              <a:latin typeface="Verdana"/>
              <a:ea typeface="Verdana"/>
              <a:cs typeface="Verdana"/>
              <a:sym typeface="Verdana"/>
            </a:endParaRPr>
          </a:p>
        </p:txBody>
      </p:sp>
      <p:sp>
        <p:nvSpPr>
          <p:cNvPr id="573" name="Google Shape;573;p4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
        <p:nvSpPr>
          <p:cNvPr id="574" name="Google Shape;574;p42"/>
          <p:cNvSpPr txBox="1">
            <a:spLocks noGrp="1"/>
          </p:cNvSpPr>
          <p:nvPr>
            <p:ph type="title" idx="4294967295"/>
          </p:nvPr>
        </p:nvSpPr>
        <p:spPr>
          <a:xfrm>
            <a:off x="0" y="41803"/>
            <a:ext cx="8196263" cy="720197"/>
          </a:xfrm>
          <a:prstGeom prst="rect">
            <a:avLst/>
          </a:prstGeom>
          <a:noFill/>
          <a:ln>
            <a:noFill/>
          </a:ln>
        </p:spPr>
        <p:txBody>
          <a:bodyPr spcFirstLastPara="1" wrap="square" lIns="91425" tIns="45700" rIns="91425" bIns="45700" anchor="b" anchorCtr="0">
            <a:spAutoFit/>
          </a:bodyPr>
          <a:lstStyle/>
          <a:p>
            <a:pPr marL="0" lvl="0" indent="0" algn="l" rtl="0">
              <a:lnSpc>
                <a:spcPct val="85000"/>
              </a:lnSpc>
              <a:spcBef>
                <a:spcPts val="0"/>
              </a:spcBef>
              <a:spcAft>
                <a:spcPts val="0"/>
              </a:spcAft>
              <a:buClr>
                <a:schemeClr val="dk1"/>
              </a:buClr>
              <a:buSzPts val="4800"/>
              <a:buFont typeface="Arial"/>
              <a:buNone/>
            </a:pPr>
            <a:r>
              <a:rPr lang="en-US">
                <a:solidFill>
                  <a:schemeClr val="dk1"/>
                </a:solidFill>
              </a:rPr>
              <a:t>Job Design</a:t>
            </a:r>
            <a:endParaRPr>
              <a:solidFill>
                <a:schemeClr val="dk1"/>
              </a:solidFill>
            </a:endParaRPr>
          </a:p>
        </p:txBody>
      </p:sp>
      <p:sp>
        <p:nvSpPr>
          <p:cNvPr id="575" name="Google Shape;575;p42"/>
          <p:cNvSpPr txBox="1">
            <a:spLocks noGrp="1"/>
          </p:cNvSpPr>
          <p:nvPr>
            <p:ph type="body" idx="4294967295"/>
          </p:nvPr>
        </p:nvSpPr>
        <p:spPr>
          <a:xfrm>
            <a:off x="323528" y="1086664"/>
            <a:ext cx="8229600" cy="4752975"/>
          </a:xfrm>
          <a:prstGeom prst="rect">
            <a:avLst/>
          </a:prstGeom>
          <a:noFill/>
          <a:ln>
            <a:noFill/>
          </a:ln>
        </p:spPr>
        <p:txBody>
          <a:bodyPr spcFirstLastPara="1" wrap="square" lIns="0" tIns="45700" rIns="0" bIns="45700" anchor="t" anchorCtr="0">
            <a:normAutofit fontScale="85000" lnSpcReduction="10000"/>
          </a:bodyPr>
          <a:lstStyle/>
          <a:p>
            <a:pPr marL="0" lvl="0" indent="0" algn="just" rtl="0">
              <a:lnSpc>
                <a:spcPct val="90000"/>
              </a:lnSpc>
              <a:spcBef>
                <a:spcPts val="0"/>
              </a:spcBef>
              <a:spcAft>
                <a:spcPts val="0"/>
              </a:spcAft>
              <a:buSzPct val="100000"/>
              <a:buNone/>
            </a:pPr>
            <a:r>
              <a:rPr lang="en-US" sz="3000">
                <a:solidFill>
                  <a:schemeClr val="dk1"/>
                </a:solidFill>
              </a:rPr>
              <a:t>Setting up an organizational structure implies designing jobs. As soon as a one-person organization becomes a two-person organization, it has to decide who does what; in other words it has to design jobs. </a:t>
            </a:r>
            <a:endParaRPr/>
          </a:p>
          <a:p>
            <a:pPr marL="0" lvl="0" indent="0" algn="just" rtl="0">
              <a:lnSpc>
                <a:spcPct val="90000"/>
              </a:lnSpc>
              <a:spcBef>
                <a:spcPts val="1400"/>
              </a:spcBef>
              <a:spcAft>
                <a:spcPts val="0"/>
              </a:spcAft>
              <a:buSzPct val="100000"/>
              <a:buNone/>
            </a:pPr>
            <a:endParaRPr sz="3000">
              <a:solidFill>
                <a:schemeClr val="dk1"/>
              </a:solidFill>
            </a:endParaRPr>
          </a:p>
          <a:p>
            <a:pPr marL="0" lvl="0" indent="0" algn="just" rtl="0">
              <a:lnSpc>
                <a:spcPct val="90000"/>
              </a:lnSpc>
              <a:spcBef>
                <a:spcPts val="1400"/>
              </a:spcBef>
              <a:spcAft>
                <a:spcPts val="0"/>
              </a:spcAft>
              <a:buSzPct val="100000"/>
              <a:buNone/>
            </a:pPr>
            <a:r>
              <a:rPr lang="en-US" sz="3000">
                <a:solidFill>
                  <a:schemeClr val="dk1"/>
                </a:solidFill>
              </a:rPr>
              <a:t>In project-based organizations, jobs get designed when the project team is set up and when the project plan is produced.</a:t>
            </a:r>
            <a:endParaRPr/>
          </a:p>
          <a:p>
            <a:pPr marL="0" lvl="0" indent="0" algn="just" rtl="0">
              <a:lnSpc>
                <a:spcPct val="90000"/>
              </a:lnSpc>
              <a:spcBef>
                <a:spcPts val="1400"/>
              </a:spcBef>
              <a:spcAft>
                <a:spcPts val="0"/>
              </a:spcAft>
              <a:buSzPct val="100000"/>
              <a:buNone/>
            </a:pPr>
            <a:endParaRPr sz="3000">
              <a:solidFill>
                <a:schemeClr val="dk1"/>
              </a:solidFill>
            </a:endParaRPr>
          </a:p>
          <a:p>
            <a:pPr marL="0" lvl="0" indent="0" algn="just" rtl="0">
              <a:lnSpc>
                <a:spcPct val="90000"/>
              </a:lnSpc>
              <a:spcBef>
                <a:spcPts val="1400"/>
              </a:spcBef>
              <a:spcAft>
                <a:spcPts val="0"/>
              </a:spcAft>
              <a:buSzPct val="100000"/>
              <a:buNone/>
            </a:pPr>
            <a:r>
              <a:rPr lang="en-US" sz="3000">
                <a:solidFill>
                  <a:schemeClr val="dk1"/>
                </a:solidFill>
              </a:rPr>
              <a:t>The jobs are temporary – they last only as long as the project – and the technical nature of the project determines exactly what tasks the jobs have to cover.</a:t>
            </a:r>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43"/>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582" name="Google Shape;582;p43"/>
          <p:cNvSpPr txBox="1">
            <a:spLocks noGrp="1"/>
          </p:cNvSpPr>
          <p:nvPr>
            <p:ph type="ftr" idx="11"/>
          </p:nvPr>
        </p:nvSpPr>
        <p:spPr>
          <a:xfrm>
            <a:off x="2915816" y="6286500"/>
            <a:ext cx="3570709"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1400"/>
              <a:buFont typeface="Noto Sans Symbols"/>
              <a:buNone/>
            </a:pPr>
            <a:r>
              <a:rPr lang="en-US" sz="1400" b="0" i="0" u="none" strike="noStrike" cap="none">
                <a:solidFill>
                  <a:srgbClr val="FFC000"/>
                </a:solidFill>
                <a:latin typeface="Verdana"/>
                <a:ea typeface="Verdana"/>
                <a:cs typeface="Verdana"/>
                <a:sym typeface="Verdana"/>
              </a:rPr>
              <a:t>FAST-NUCES .]</a:t>
            </a:r>
            <a:endParaRPr sz="1400" b="0" i="0" u="none" strike="noStrike" cap="none">
              <a:solidFill>
                <a:srgbClr val="FFC000"/>
              </a:solidFill>
              <a:latin typeface="Verdana"/>
              <a:ea typeface="Verdana"/>
              <a:cs typeface="Verdana"/>
              <a:sym typeface="Verdana"/>
            </a:endParaRPr>
          </a:p>
        </p:txBody>
      </p:sp>
      <p:sp>
        <p:nvSpPr>
          <p:cNvPr id="583" name="Google Shape;583;p4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
        <p:nvSpPr>
          <p:cNvPr id="584" name="Google Shape;584;p43"/>
          <p:cNvSpPr txBox="1">
            <a:spLocks noGrp="1"/>
          </p:cNvSpPr>
          <p:nvPr>
            <p:ph type="title" idx="4294967295"/>
          </p:nvPr>
        </p:nvSpPr>
        <p:spPr>
          <a:xfrm>
            <a:off x="0" y="41803"/>
            <a:ext cx="8196263" cy="720197"/>
          </a:xfrm>
          <a:prstGeom prst="rect">
            <a:avLst/>
          </a:prstGeom>
          <a:noFill/>
          <a:ln>
            <a:noFill/>
          </a:ln>
        </p:spPr>
        <p:txBody>
          <a:bodyPr spcFirstLastPara="1" wrap="square" lIns="91425" tIns="45700" rIns="91425" bIns="45700" anchor="b" anchorCtr="0">
            <a:spAutoFit/>
          </a:bodyPr>
          <a:lstStyle/>
          <a:p>
            <a:pPr marL="0" lvl="0" indent="0" algn="l" rtl="0">
              <a:lnSpc>
                <a:spcPct val="85000"/>
              </a:lnSpc>
              <a:spcBef>
                <a:spcPts val="0"/>
              </a:spcBef>
              <a:spcAft>
                <a:spcPts val="0"/>
              </a:spcAft>
              <a:buClr>
                <a:schemeClr val="dk1"/>
              </a:buClr>
              <a:buSzPts val="4800"/>
              <a:buFont typeface="Arial"/>
              <a:buNone/>
            </a:pPr>
            <a:r>
              <a:rPr lang="en-US">
                <a:solidFill>
                  <a:schemeClr val="dk1"/>
                </a:solidFill>
              </a:rPr>
              <a:t>Job Design…</a:t>
            </a:r>
            <a:endParaRPr>
              <a:solidFill>
                <a:schemeClr val="dk1"/>
              </a:solidFill>
            </a:endParaRPr>
          </a:p>
        </p:txBody>
      </p:sp>
      <p:sp>
        <p:nvSpPr>
          <p:cNvPr id="585" name="Google Shape;585;p43"/>
          <p:cNvSpPr txBox="1">
            <a:spLocks noGrp="1"/>
          </p:cNvSpPr>
          <p:nvPr>
            <p:ph type="body" idx="4294967295"/>
          </p:nvPr>
        </p:nvSpPr>
        <p:spPr>
          <a:xfrm>
            <a:off x="199088" y="1234405"/>
            <a:ext cx="8229600" cy="4752975"/>
          </a:xfrm>
          <a:prstGeom prst="rect">
            <a:avLst/>
          </a:prstGeom>
          <a:noFill/>
          <a:ln>
            <a:noFill/>
          </a:ln>
        </p:spPr>
        <p:txBody>
          <a:bodyPr spcFirstLastPara="1" wrap="square" lIns="0" tIns="45700" rIns="0" bIns="45700" anchor="t" anchorCtr="0">
            <a:noAutofit/>
          </a:bodyPr>
          <a:lstStyle/>
          <a:p>
            <a:pPr marL="0" lvl="0" indent="0" algn="just" rtl="0">
              <a:lnSpc>
                <a:spcPct val="90000"/>
              </a:lnSpc>
              <a:spcBef>
                <a:spcPts val="0"/>
              </a:spcBef>
              <a:spcAft>
                <a:spcPts val="0"/>
              </a:spcAft>
              <a:buSzPts val="2800"/>
              <a:buNone/>
            </a:pPr>
            <a:r>
              <a:rPr lang="en-US" sz="2800">
                <a:solidFill>
                  <a:schemeClr val="dk1"/>
                </a:solidFill>
              </a:rPr>
              <a:t>The job design in IT companies is done within an established framework: </a:t>
            </a:r>
            <a:endParaRPr/>
          </a:p>
          <a:p>
            <a:pPr marL="623888" lvl="1" indent="-276225" algn="just" rtl="0">
              <a:lnSpc>
                <a:spcPct val="90000"/>
              </a:lnSpc>
              <a:spcBef>
                <a:spcPts val="400"/>
              </a:spcBef>
              <a:spcAft>
                <a:spcPts val="0"/>
              </a:spcAft>
              <a:buSzPts val="2600"/>
              <a:buChar char="◦"/>
            </a:pPr>
            <a:r>
              <a:rPr lang="en-US" sz="2600">
                <a:solidFill>
                  <a:schemeClr val="dk1"/>
                </a:solidFill>
              </a:rPr>
              <a:t>a project-based organization will have procedures in which project teams are to be structured </a:t>
            </a:r>
            <a:endParaRPr/>
          </a:p>
          <a:p>
            <a:pPr marL="290513" lvl="1" indent="0" algn="just" rtl="0">
              <a:lnSpc>
                <a:spcPct val="90000"/>
              </a:lnSpc>
              <a:spcBef>
                <a:spcPts val="600"/>
              </a:spcBef>
              <a:spcAft>
                <a:spcPts val="0"/>
              </a:spcAft>
              <a:buSzPts val="2600"/>
              <a:buNone/>
            </a:pPr>
            <a:r>
              <a:rPr lang="en-US" sz="2600">
                <a:solidFill>
                  <a:schemeClr val="dk1"/>
                </a:solidFill>
              </a:rPr>
              <a:t>Such procedures may mandate the use of chief programmer teams in certain circumstances, or specify the maximum span of control and the responsibilities of team leaders, and project quality assurance (QA) staff in a hierarchically organized project.</a:t>
            </a:r>
            <a:endParaRPr/>
          </a:p>
          <a:p>
            <a:pPr marL="290513" lvl="1" indent="0" algn="just" rtl="0">
              <a:lnSpc>
                <a:spcPct val="90000"/>
              </a:lnSpc>
              <a:spcBef>
                <a:spcPts val="600"/>
              </a:spcBef>
              <a:spcAft>
                <a:spcPts val="0"/>
              </a:spcAft>
              <a:buSzPts val="1200"/>
              <a:buNone/>
            </a:pPr>
            <a:endParaRPr sz="1200">
              <a:solidFill>
                <a:schemeClr val="dk1"/>
              </a:solidFill>
            </a:endParaRPr>
          </a:p>
          <a:p>
            <a:pPr marL="0" lvl="0" indent="0" algn="just" rtl="0">
              <a:lnSpc>
                <a:spcPct val="90000"/>
              </a:lnSpc>
              <a:spcBef>
                <a:spcPts val="1600"/>
              </a:spcBef>
              <a:spcAft>
                <a:spcPts val="0"/>
              </a:spcAft>
              <a:buSzPts val="2800"/>
              <a:buNone/>
            </a:pPr>
            <a:r>
              <a:rPr lang="en-US" sz="2800">
                <a:solidFill>
                  <a:schemeClr val="dk1"/>
                </a:solidFill>
              </a:rPr>
              <a:t>The tasks to be carried out will be defined by the development methodology that the company uses.</a:t>
            </a:r>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4"/>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592" name="Google Shape;592;p44"/>
          <p:cNvSpPr txBox="1">
            <a:spLocks noGrp="1"/>
          </p:cNvSpPr>
          <p:nvPr>
            <p:ph type="ftr" idx="11"/>
          </p:nvPr>
        </p:nvSpPr>
        <p:spPr>
          <a:xfrm>
            <a:off x="2915816" y="6286500"/>
            <a:ext cx="3570709"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1400"/>
              <a:buFont typeface="Noto Sans Symbols"/>
              <a:buNone/>
            </a:pPr>
            <a:r>
              <a:rPr lang="en-US" sz="1400" b="0" i="0" u="none" strike="noStrike" cap="none">
                <a:solidFill>
                  <a:srgbClr val="FFC000"/>
                </a:solidFill>
                <a:latin typeface="Verdana"/>
                <a:ea typeface="Verdana"/>
                <a:cs typeface="Verdana"/>
                <a:sym typeface="Verdana"/>
              </a:rPr>
              <a:t>FAST-NUCES .]</a:t>
            </a:r>
            <a:endParaRPr sz="1400" b="0" i="0" u="none" strike="noStrike" cap="none">
              <a:solidFill>
                <a:srgbClr val="FFC000"/>
              </a:solidFill>
              <a:latin typeface="Verdana"/>
              <a:ea typeface="Verdana"/>
              <a:cs typeface="Verdana"/>
              <a:sym typeface="Verdana"/>
            </a:endParaRPr>
          </a:p>
        </p:txBody>
      </p:sp>
      <p:sp>
        <p:nvSpPr>
          <p:cNvPr id="593" name="Google Shape;593;p4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
        <p:nvSpPr>
          <p:cNvPr id="594" name="Google Shape;594;p44"/>
          <p:cNvSpPr txBox="1">
            <a:spLocks noGrp="1"/>
          </p:cNvSpPr>
          <p:nvPr>
            <p:ph type="title" idx="4294967295"/>
          </p:nvPr>
        </p:nvSpPr>
        <p:spPr>
          <a:xfrm>
            <a:off x="0" y="41803"/>
            <a:ext cx="8196263" cy="720197"/>
          </a:xfrm>
          <a:prstGeom prst="rect">
            <a:avLst/>
          </a:prstGeom>
          <a:noFill/>
          <a:ln>
            <a:noFill/>
          </a:ln>
        </p:spPr>
        <p:txBody>
          <a:bodyPr spcFirstLastPara="1" wrap="square" lIns="91425" tIns="45700" rIns="91425" bIns="45700" anchor="b" anchorCtr="0">
            <a:spAutoFit/>
          </a:bodyPr>
          <a:lstStyle/>
          <a:p>
            <a:pPr marL="0" lvl="0" indent="0" algn="l" rtl="0">
              <a:lnSpc>
                <a:spcPct val="85000"/>
              </a:lnSpc>
              <a:spcBef>
                <a:spcPts val="0"/>
              </a:spcBef>
              <a:spcAft>
                <a:spcPts val="0"/>
              </a:spcAft>
              <a:buClr>
                <a:schemeClr val="dk1"/>
              </a:buClr>
              <a:buSzPts val="4800"/>
              <a:buFont typeface="Arial"/>
              <a:buNone/>
            </a:pPr>
            <a:r>
              <a:rPr lang="en-US">
                <a:solidFill>
                  <a:schemeClr val="dk1"/>
                </a:solidFill>
              </a:rPr>
              <a:t>Job Design…</a:t>
            </a:r>
            <a:endParaRPr>
              <a:solidFill>
                <a:schemeClr val="dk1"/>
              </a:solidFill>
            </a:endParaRPr>
          </a:p>
        </p:txBody>
      </p:sp>
      <p:sp>
        <p:nvSpPr>
          <p:cNvPr id="595" name="Google Shape;595;p44"/>
          <p:cNvSpPr txBox="1">
            <a:spLocks noGrp="1"/>
          </p:cNvSpPr>
          <p:nvPr>
            <p:ph type="body" idx="4294967295"/>
          </p:nvPr>
        </p:nvSpPr>
        <p:spPr>
          <a:xfrm>
            <a:off x="179763" y="1175083"/>
            <a:ext cx="8229600" cy="4752975"/>
          </a:xfrm>
          <a:prstGeom prst="rect">
            <a:avLst/>
          </a:prstGeom>
          <a:noFill/>
          <a:ln>
            <a:noFill/>
          </a:ln>
        </p:spPr>
        <p:txBody>
          <a:bodyPr spcFirstLastPara="1" wrap="square" lIns="0" tIns="45700" rIns="0" bIns="45700" anchor="t" anchorCtr="0">
            <a:noAutofit/>
          </a:bodyPr>
          <a:lstStyle/>
          <a:p>
            <a:pPr marL="0" lvl="0" indent="0" algn="just" rtl="0">
              <a:lnSpc>
                <a:spcPct val="90000"/>
              </a:lnSpc>
              <a:spcBef>
                <a:spcPts val="0"/>
              </a:spcBef>
              <a:spcAft>
                <a:spcPts val="0"/>
              </a:spcAft>
              <a:buSzPts val="2800"/>
              <a:buNone/>
            </a:pPr>
            <a:r>
              <a:rPr lang="en-US" sz="2800">
                <a:solidFill>
                  <a:schemeClr val="dk1"/>
                </a:solidFill>
              </a:rPr>
              <a:t>In many large organizations structured along bureaucratic lines, job specialization leads to very narrow and tightly defined jobs. </a:t>
            </a:r>
            <a:endParaRPr/>
          </a:p>
          <a:p>
            <a:pPr marL="0" lvl="0" indent="0" algn="just" rtl="0">
              <a:lnSpc>
                <a:spcPct val="90000"/>
              </a:lnSpc>
              <a:spcBef>
                <a:spcPts val="1400"/>
              </a:spcBef>
              <a:spcAft>
                <a:spcPts val="0"/>
              </a:spcAft>
              <a:buSzPts val="1200"/>
              <a:buNone/>
            </a:pPr>
            <a:endParaRPr sz="1200">
              <a:solidFill>
                <a:schemeClr val="dk1"/>
              </a:solidFill>
            </a:endParaRPr>
          </a:p>
          <a:p>
            <a:pPr marL="0" lvl="0" indent="0" algn="just" rtl="0">
              <a:lnSpc>
                <a:spcPct val="90000"/>
              </a:lnSpc>
              <a:spcBef>
                <a:spcPts val="1400"/>
              </a:spcBef>
              <a:spcAft>
                <a:spcPts val="0"/>
              </a:spcAft>
              <a:buSzPts val="2800"/>
              <a:buNone/>
            </a:pPr>
            <a:r>
              <a:rPr lang="en-US" sz="2800">
                <a:solidFill>
                  <a:schemeClr val="dk1"/>
                </a:solidFill>
              </a:rPr>
              <a:t>As a result, the people carrying out those jobs find them dull and unsatisfying. This in turn leads to poor performance and high turnover. </a:t>
            </a:r>
            <a:endParaRPr/>
          </a:p>
          <a:p>
            <a:pPr marL="0" lvl="0" indent="0" algn="just" rtl="0">
              <a:lnSpc>
                <a:spcPct val="90000"/>
              </a:lnSpc>
              <a:spcBef>
                <a:spcPts val="1400"/>
              </a:spcBef>
              <a:spcAft>
                <a:spcPts val="0"/>
              </a:spcAft>
              <a:buSzPts val="1600"/>
              <a:buNone/>
            </a:pPr>
            <a:endParaRPr sz="1600">
              <a:solidFill>
                <a:schemeClr val="dk1"/>
              </a:solidFill>
            </a:endParaRPr>
          </a:p>
          <a:p>
            <a:pPr marL="0" lvl="0" indent="0" algn="just" rtl="0">
              <a:lnSpc>
                <a:spcPct val="90000"/>
              </a:lnSpc>
              <a:spcBef>
                <a:spcPts val="1400"/>
              </a:spcBef>
              <a:spcAft>
                <a:spcPts val="0"/>
              </a:spcAft>
              <a:buSzPts val="2800"/>
              <a:buNone/>
            </a:pPr>
            <a:r>
              <a:rPr lang="en-US" sz="2800">
                <a:solidFill>
                  <a:schemeClr val="dk1"/>
                </a:solidFill>
              </a:rPr>
              <a:t>In an effort to alleviate this problem, companies have tried three different ways to provide more interesting and satisfying jobs: </a:t>
            </a:r>
            <a:r>
              <a:rPr lang="en-US" sz="2800" i="1">
                <a:solidFill>
                  <a:srgbClr val="0070C0"/>
                </a:solidFill>
              </a:rPr>
              <a:t>job rotation</a:t>
            </a:r>
            <a:r>
              <a:rPr lang="en-US" sz="2800">
                <a:solidFill>
                  <a:srgbClr val="0070C0"/>
                </a:solidFill>
              </a:rPr>
              <a:t>, </a:t>
            </a:r>
            <a:r>
              <a:rPr lang="en-US" sz="2800" i="1">
                <a:solidFill>
                  <a:srgbClr val="0070C0"/>
                </a:solidFill>
              </a:rPr>
              <a:t>job enlargement</a:t>
            </a:r>
            <a:r>
              <a:rPr lang="en-US" sz="2800">
                <a:solidFill>
                  <a:srgbClr val="0070C0"/>
                </a:solidFill>
              </a:rPr>
              <a:t>, and </a:t>
            </a:r>
            <a:r>
              <a:rPr lang="en-US" sz="2800" i="1">
                <a:solidFill>
                  <a:srgbClr val="0070C0"/>
                </a:solidFill>
              </a:rPr>
              <a:t>job enrichment</a:t>
            </a:r>
            <a:r>
              <a:rPr lang="en-US" sz="2800">
                <a:solidFill>
                  <a:srgbClr val="0070C0"/>
                </a:solidFill>
              </a:rPr>
              <a:t>.</a:t>
            </a:r>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45"/>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602" name="Google Shape;602;p45"/>
          <p:cNvSpPr txBox="1">
            <a:spLocks noGrp="1"/>
          </p:cNvSpPr>
          <p:nvPr>
            <p:ph type="ftr" idx="11"/>
          </p:nvPr>
        </p:nvSpPr>
        <p:spPr>
          <a:xfrm>
            <a:off x="2915816" y="6286500"/>
            <a:ext cx="3570709"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1400"/>
              <a:buFont typeface="Noto Sans Symbols"/>
              <a:buNone/>
            </a:pPr>
            <a:r>
              <a:rPr lang="en-US" sz="1400" b="0" i="0" u="none" strike="noStrike" cap="none">
                <a:solidFill>
                  <a:srgbClr val="FFC000"/>
                </a:solidFill>
                <a:latin typeface="Verdana"/>
                <a:ea typeface="Verdana"/>
                <a:cs typeface="Verdana"/>
                <a:sym typeface="Verdana"/>
              </a:rPr>
              <a:t>FAST-NUCES .]</a:t>
            </a:r>
            <a:endParaRPr sz="1400" b="0" i="0" u="none" strike="noStrike" cap="none">
              <a:solidFill>
                <a:srgbClr val="FFC000"/>
              </a:solidFill>
              <a:latin typeface="Verdana"/>
              <a:ea typeface="Verdana"/>
              <a:cs typeface="Verdana"/>
              <a:sym typeface="Verdana"/>
            </a:endParaRPr>
          </a:p>
        </p:txBody>
      </p:sp>
      <p:sp>
        <p:nvSpPr>
          <p:cNvPr id="603" name="Google Shape;603;p4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
        <p:nvSpPr>
          <p:cNvPr id="604" name="Google Shape;604;p45"/>
          <p:cNvSpPr txBox="1">
            <a:spLocks noGrp="1"/>
          </p:cNvSpPr>
          <p:nvPr>
            <p:ph type="title" idx="4294967295"/>
          </p:nvPr>
        </p:nvSpPr>
        <p:spPr>
          <a:xfrm>
            <a:off x="0" y="52916"/>
            <a:ext cx="8196263" cy="720197"/>
          </a:xfrm>
          <a:prstGeom prst="rect">
            <a:avLst/>
          </a:prstGeom>
          <a:noFill/>
          <a:ln>
            <a:noFill/>
          </a:ln>
        </p:spPr>
        <p:txBody>
          <a:bodyPr spcFirstLastPara="1" wrap="square" lIns="91425" tIns="45700" rIns="91425" bIns="45700" anchor="b" anchorCtr="0">
            <a:spAutoFit/>
          </a:bodyPr>
          <a:lstStyle/>
          <a:p>
            <a:pPr marL="0" lvl="0" indent="0" algn="l" rtl="0">
              <a:lnSpc>
                <a:spcPct val="85000"/>
              </a:lnSpc>
              <a:spcBef>
                <a:spcPts val="0"/>
              </a:spcBef>
              <a:spcAft>
                <a:spcPts val="0"/>
              </a:spcAft>
              <a:buClr>
                <a:schemeClr val="dk1"/>
              </a:buClr>
              <a:buSzPts val="4800"/>
              <a:buFont typeface="Arial"/>
              <a:buNone/>
            </a:pPr>
            <a:r>
              <a:rPr lang="en-US">
                <a:solidFill>
                  <a:schemeClr val="dk1"/>
                </a:solidFill>
              </a:rPr>
              <a:t>Scenario</a:t>
            </a:r>
            <a:endParaRPr>
              <a:solidFill>
                <a:schemeClr val="dk1"/>
              </a:solidFill>
            </a:endParaRPr>
          </a:p>
        </p:txBody>
      </p:sp>
      <p:sp>
        <p:nvSpPr>
          <p:cNvPr id="605" name="Google Shape;605;p45"/>
          <p:cNvSpPr txBox="1">
            <a:spLocks noGrp="1"/>
          </p:cNvSpPr>
          <p:nvPr>
            <p:ph type="body" idx="4294967295"/>
          </p:nvPr>
        </p:nvSpPr>
        <p:spPr>
          <a:xfrm>
            <a:off x="323528" y="1153319"/>
            <a:ext cx="8229600" cy="4752975"/>
          </a:xfrm>
          <a:prstGeom prst="rect">
            <a:avLst/>
          </a:prstGeom>
          <a:noFill/>
          <a:ln>
            <a:noFill/>
          </a:ln>
        </p:spPr>
        <p:txBody>
          <a:bodyPr spcFirstLastPara="1" wrap="square" lIns="0" tIns="45700" rIns="0" bIns="45700" anchor="t" anchorCtr="0">
            <a:normAutofit fontScale="92500"/>
          </a:bodyPr>
          <a:lstStyle/>
          <a:p>
            <a:pPr marL="0" lvl="0" indent="0" algn="just" rtl="0">
              <a:lnSpc>
                <a:spcPct val="90000"/>
              </a:lnSpc>
              <a:spcBef>
                <a:spcPts val="0"/>
              </a:spcBef>
              <a:spcAft>
                <a:spcPts val="0"/>
              </a:spcAft>
              <a:buSzPct val="100000"/>
              <a:buNone/>
            </a:pPr>
            <a:r>
              <a:rPr lang="en-US" sz="2800" i="1">
                <a:solidFill>
                  <a:schemeClr val="dk1"/>
                </a:solidFill>
              </a:rPr>
              <a:t>Job rotation</a:t>
            </a:r>
            <a:r>
              <a:rPr lang="en-US" sz="2800">
                <a:solidFill>
                  <a:schemeClr val="dk1"/>
                </a:solidFill>
              </a:rPr>
              <a:t> is rotating staff through series of jobs, is the most obvious way of preventing employees from becoming bored with a very narrow and specialized task.</a:t>
            </a:r>
            <a:endParaRPr/>
          </a:p>
          <a:p>
            <a:pPr marL="0" lvl="0" indent="0" algn="just" rtl="0">
              <a:lnSpc>
                <a:spcPct val="90000"/>
              </a:lnSpc>
              <a:spcBef>
                <a:spcPts val="1400"/>
              </a:spcBef>
              <a:spcAft>
                <a:spcPts val="0"/>
              </a:spcAft>
              <a:buSzPct val="100000"/>
              <a:buNone/>
            </a:pPr>
            <a:endParaRPr sz="1300">
              <a:solidFill>
                <a:schemeClr val="dk1"/>
              </a:solidFill>
            </a:endParaRPr>
          </a:p>
          <a:p>
            <a:pPr marL="0" lvl="0" indent="0" algn="just" rtl="0">
              <a:lnSpc>
                <a:spcPct val="90000"/>
              </a:lnSpc>
              <a:spcBef>
                <a:spcPts val="1400"/>
              </a:spcBef>
              <a:spcAft>
                <a:spcPts val="0"/>
              </a:spcAft>
              <a:buSzPct val="100000"/>
              <a:buNone/>
            </a:pPr>
            <a:r>
              <a:rPr lang="en-US" sz="2800">
                <a:solidFill>
                  <a:schemeClr val="dk1"/>
                </a:solidFill>
              </a:rPr>
              <a:t>Consider handling of creditor’s invoices in a large accounts department with a very specialized regime.</a:t>
            </a:r>
            <a:endParaRPr/>
          </a:p>
          <a:p>
            <a:pPr marL="0" lvl="0" indent="0" algn="just" rtl="0">
              <a:lnSpc>
                <a:spcPct val="90000"/>
              </a:lnSpc>
              <a:spcBef>
                <a:spcPts val="1400"/>
              </a:spcBef>
              <a:spcAft>
                <a:spcPts val="0"/>
              </a:spcAft>
              <a:buSzPct val="100000"/>
              <a:buNone/>
            </a:pPr>
            <a:endParaRPr sz="1200">
              <a:solidFill>
                <a:schemeClr val="dk1"/>
              </a:solidFill>
            </a:endParaRPr>
          </a:p>
          <a:p>
            <a:pPr marL="0" lvl="0" indent="0" algn="just" rtl="0">
              <a:lnSpc>
                <a:spcPct val="90000"/>
              </a:lnSpc>
              <a:spcBef>
                <a:spcPts val="1400"/>
              </a:spcBef>
              <a:spcAft>
                <a:spcPts val="0"/>
              </a:spcAft>
              <a:buSzPct val="100000"/>
              <a:buNone/>
            </a:pPr>
            <a:r>
              <a:rPr lang="en-US" sz="2800">
                <a:solidFill>
                  <a:schemeClr val="dk1"/>
                </a:solidFill>
              </a:rPr>
              <a:t>An analysis of the process might identify the following tasks, which then might be allocated to the individuals named: Freda, Gareth, John, Peter, Julie.</a:t>
            </a:r>
            <a:endParaRPr sz="2800">
              <a:solidFill>
                <a:schemeClr val="dk1"/>
              </a:solidFill>
            </a:endParaRPr>
          </a:p>
          <a:p>
            <a:pPr marL="0" lvl="0" indent="0" algn="l" rtl="0">
              <a:lnSpc>
                <a:spcPct val="90000"/>
              </a:lnSpc>
              <a:spcBef>
                <a:spcPts val="1400"/>
              </a:spcBef>
              <a:spcAft>
                <a:spcPts val="0"/>
              </a:spcAft>
              <a:buSzPct val="100000"/>
              <a:buNone/>
            </a:pPr>
            <a:endParaRPr>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4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612" name="Google Shape;612;p46"/>
          <p:cNvSpPr txBox="1">
            <a:spLocks noGrp="1"/>
          </p:cNvSpPr>
          <p:nvPr>
            <p:ph type="ftr" idx="11"/>
          </p:nvPr>
        </p:nvSpPr>
        <p:spPr>
          <a:xfrm>
            <a:off x="2915816" y="6286500"/>
            <a:ext cx="3570709"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1400"/>
              <a:buFont typeface="Noto Sans Symbols"/>
              <a:buNone/>
            </a:pPr>
            <a:r>
              <a:rPr lang="en-US" sz="1400" b="0" i="0" u="none" strike="noStrike" cap="none">
                <a:solidFill>
                  <a:srgbClr val="FFC000"/>
                </a:solidFill>
                <a:latin typeface="Verdana"/>
                <a:ea typeface="Verdana"/>
                <a:cs typeface="Verdana"/>
                <a:sym typeface="Verdana"/>
              </a:rPr>
              <a:t>FAST-NUCES .]</a:t>
            </a:r>
            <a:endParaRPr sz="1400" b="0" i="0" u="none" strike="noStrike" cap="none">
              <a:solidFill>
                <a:srgbClr val="FFC000"/>
              </a:solidFill>
              <a:latin typeface="Verdana"/>
              <a:ea typeface="Verdana"/>
              <a:cs typeface="Verdana"/>
              <a:sym typeface="Verdana"/>
            </a:endParaRPr>
          </a:p>
        </p:txBody>
      </p:sp>
      <p:sp>
        <p:nvSpPr>
          <p:cNvPr id="613" name="Google Shape;613;p4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
        <p:nvSpPr>
          <p:cNvPr id="614" name="Google Shape;614;p46"/>
          <p:cNvSpPr txBox="1">
            <a:spLocks noGrp="1"/>
          </p:cNvSpPr>
          <p:nvPr>
            <p:ph type="title" idx="4294967295"/>
          </p:nvPr>
        </p:nvSpPr>
        <p:spPr>
          <a:xfrm>
            <a:off x="0" y="41803"/>
            <a:ext cx="8196263" cy="720197"/>
          </a:xfrm>
          <a:prstGeom prst="rect">
            <a:avLst/>
          </a:prstGeom>
          <a:noFill/>
          <a:ln>
            <a:noFill/>
          </a:ln>
        </p:spPr>
        <p:txBody>
          <a:bodyPr spcFirstLastPara="1" wrap="square" lIns="91425" tIns="45700" rIns="91425" bIns="45700" anchor="b" anchorCtr="0">
            <a:spAutoFit/>
          </a:bodyPr>
          <a:lstStyle/>
          <a:p>
            <a:pPr marL="0" lvl="0" indent="0" algn="l" rtl="0">
              <a:lnSpc>
                <a:spcPct val="85000"/>
              </a:lnSpc>
              <a:spcBef>
                <a:spcPts val="0"/>
              </a:spcBef>
              <a:spcAft>
                <a:spcPts val="0"/>
              </a:spcAft>
              <a:buClr>
                <a:schemeClr val="dk1"/>
              </a:buClr>
              <a:buSzPts val="4800"/>
              <a:buFont typeface="Arial"/>
              <a:buNone/>
            </a:pPr>
            <a:r>
              <a:rPr lang="en-US">
                <a:solidFill>
                  <a:schemeClr val="dk1"/>
                </a:solidFill>
              </a:rPr>
              <a:t>Tasks</a:t>
            </a:r>
            <a:endParaRPr>
              <a:solidFill>
                <a:schemeClr val="dk1"/>
              </a:solidFill>
            </a:endParaRPr>
          </a:p>
        </p:txBody>
      </p:sp>
      <p:sp>
        <p:nvSpPr>
          <p:cNvPr id="615" name="Google Shape;615;p46"/>
          <p:cNvSpPr txBox="1">
            <a:spLocks noGrp="1"/>
          </p:cNvSpPr>
          <p:nvPr>
            <p:ph type="body" idx="4294967295"/>
          </p:nvPr>
        </p:nvSpPr>
        <p:spPr>
          <a:xfrm>
            <a:off x="261871" y="762000"/>
            <a:ext cx="8134350" cy="4752975"/>
          </a:xfrm>
          <a:prstGeom prst="rect">
            <a:avLst/>
          </a:prstGeom>
          <a:noFill/>
          <a:ln>
            <a:noFill/>
          </a:ln>
        </p:spPr>
        <p:txBody>
          <a:bodyPr spcFirstLastPara="1" wrap="square" lIns="0" tIns="45700" rIns="0" bIns="45700" anchor="t" anchorCtr="0">
            <a:noAutofit/>
          </a:bodyPr>
          <a:lstStyle/>
          <a:p>
            <a:pPr marL="406400" lvl="0" indent="-347663" algn="just" rtl="0">
              <a:lnSpc>
                <a:spcPct val="90000"/>
              </a:lnSpc>
              <a:spcBef>
                <a:spcPts val="0"/>
              </a:spcBef>
              <a:spcAft>
                <a:spcPts val="0"/>
              </a:spcAft>
              <a:buSzPts val="2800"/>
              <a:buNone/>
            </a:pPr>
            <a:r>
              <a:rPr lang="en-US" sz="2800">
                <a:solidFill>
                  <a:schemeClr val="dk1"/>
                </a:solidFill>
              </a:rPr>
              <a:t>1. Receive incoming invoice and match to purchase order (Freda)</a:t>
            </a:r>
            <a:endParaRPr/>
          </a:p>
          <a:p>
            <a:pPr marL="533400" lvl="0" indent="-488950" algn="just" rtl="0">
              <a:lnSpc>
                <a:spcPct val="90000"/>
              </a:lnSpc>
              <a:spcBef>
                <a:spcPts val="800"/>
              </a:spcBef>
              <a:spcAft>
                <a:spcPts val="0"/>
              </a:spcAft>
              <a:buSzPts val="700"/>
              <a:buFont typeface="Arial"/>
              <a:buNone/>
            </a:pPr>
            <a:endParaRPr sz="700">
              <a:solidFill>
                <a:schemeClr val="dk1"/>
              </a:solidFill>
            </a:endParaRPr>
          </a:p>
          <a:p>
            <a:pPr marL="347663" lvl="0" indent="-347663" algn="just" rtl="0">
              <a:lnSpc>
                <a:spcPct val="90000"/>
              </a:lnSpc>
              <a:spcBef>
                <a:spcPts val="800"/>
              </a:spcBef>
              <a:spcAft>
                <a:spcPts val="0"/>
              </a:spcAft>
              <a:buSzPts val="2800"/>
              <a:buNone/>
            </a:pPr>
            <a:r>
              <a:rPr lang="en-US" sz="2800">
                <a:solidFill>
                  <a:schemeClr val="dk1"/>
                </a:solidFill>
              </a:rPr>
              <a:t>2. Confirm price calculations and despatch to receiving Department for confirmation that goods or services have been received (Gareth)</a:t>
            </a:r>
            <a:endParaRPr/>
          </a:p>
          <a:p>
            <a:pPr marL="533400" lvl="0" indent="-476250" algn="just" rtl="0">
              <a:lnSpc>
                <a:spcPct val="90000"/>
              </a:lnSpc>
              <a:spcBef>
                <a:spcPts val="800"/>
              </a:spcBef>
              <a:spcAft>
                <a:spcPts val="0"/>
              </a:spcAft>
              <a:buSzPts val="900"/>
              <a:buFont typeface="Arial"/>
              <a:buNone/>
            </a:pPr>
            <a:endParaRPr sz="900">
              <a:solidFill>
                <a:schemeClr val="dk1"/>
              </a:solidFill>
            </a:endParaRPr>
          </a:p>
          <a:p>
            <a:pPr marL="347663" lvl="0" indent="-347663" algn="just" rtl="0">
              <a:lnSpc>
                <a:spcPct val="90000"/>
              </a:lnSpc>
              <a:spcBef>
                <a:spcPts val="800"/>
              </a:spcBef>
              <a:spcAft>
                <a:spcPts val="0"/>
              </a:spcAft>
              <a:buSzPts val="2800"/>
              <a:buNone/>
            </a:pPr>
            <a:r>
              <a:rPr lang="en-US" sz="2800">
                <a:solidFill>
                  <a:schemeClr val="dk1"/>
                </a:solidFill>
              </a:rPr>
              <a:t>3. Receive confirmation from department and pass for payment (John)</a:t>
            </a:r>
            <a:endParaRPr/>
          </a:p>
          <a:p>
            <a:pPr marL="0" lvl="0" indent="0" algn="just" rtl="0">
              <a:lnSpc>
                <a:spcPct val="90000"/>
              </a:lnSpc>
              <a:spcBef>
                <a:spcPts val="800"/>
              </a:spcBef>
              <a:spcAft>
                <a:spcPts val="0"/>
              </a:spcAft>
              <a:buSzPts val="900"/>
              <a:buNone/>
            </a:pPr>
            <a:r>
              <a:rPr lang="en-US" sz="900">
                <a:solidFill>
                  <a:schemeClr val="dk1"/>
                </a:solidFill>
              </a:rPr>
              <a:t> </a:t>
            </a:r>
            <a:endParaRPr/>
          </a:p>
          <a:p>
            <a:pPr marL="0" lvl="0" indent="0" algn="just" rtl="0">
              <a:lnSpc>
                <a:spcPct val="90000"/>
              </a:lnSpc>
              <a:spcBef>
                <a:spcPts val="800"/>
              </a:spcBef>
              <a:spcAft>
                <a:spcPts val="0"/>
              </a:spcAft>
              <a:buSzPts val="2800"/>
              <a:buNone/>
            </a:pPr>
            <a:r>
              <a:rPr lang="en-US" sz="2800">
                <a:solidFill>
                  <a:schemeClr val="dk1"/>
                </a:solidFill>
              </a:rPr>
              <a:t>4. Produce payment (Peter)</a:t>
            </a:r>
            <a:endParaRPr/>
          </a:p>
          <a:p>
            <a:pPr marL="533400" lvl="0" indent="-466725" algn="just" rtl="0">
              <a:lnSpc>
                <a:spcPct val="90000"/>
              </a:lnSpc>
              <a:spcBef>
                <a:spcPts val="800"/>
              </a:spcBef>
              <a:spcAft>
                <a:spcPts val="0"/>
              </a:spcAft>
              <a:buSzPts val="1050"/>
              <a:buFont typeface="Arial"/>
              <a:buNone/>
            </a:pPr>
            <a:endParaRPr sz="1050">
              <a:solidFill>
                <a:schemeClr val="dk1"/>
              </a:solidFill>
            </a:endParaRPr>
          </a:p>
          <a:p>
            <a:pPr marL="347663" lvl="0" indent="-347663" algn="just" rtl="0">
              <a:lnSpc>
                <a:spcPct val="90000"/>
              </a:lnSpc>
              <a:spcBef>
                <a:spcPts val="800"/>
              </a:spcBef>
              <a:spcAft>
                <a:spcPts val="0"/>
              </a:spcAft>
              <a:buSzPts val="2800"/>
              <a:buNone/>
            </a:pPr>
            <a:r>
              <a:rPr lang="en-US" sz="2800">
                <a:solidFill>
                  <a:schemeClr val="dk1"/>
                </a:solidFill>
              </a:rPr>
              <a:t>5. Handle queries arising at any of the above stages (Julie)</a:t>
            </a:r>
            <a:endParaRPr sz="28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47"/>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622" name="Google Shape;622;p47"/>
          <p:cNvSpPr txBox="1">
            <a:spLocks noGrp="1"/>
          </p:cNvSpPr>
          <p:nvPr>
            <p:ph type="ftr" idx="11"/>
          </p:nvPr>
        </p:nvSpPr>
        <p:spPr>
          <a:xfrm>
            <a:off x="2915816" y="6286500"/>
            <a:ext cx="3570709"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1400"/>
              <a:buFont typeface="Noto Sans Symbols"/>
              <a:buNone/>
            </a:pPr>
            <a:r>
              <a:rPr lang="en-US" sz="1400" b="0" i="0" u="none" strike="noStrike" cap="none">
                <a:solidFill>
                  <a:srgbClr val="FFC000"/>
                </a:solidFill>
                <a:latin typeface="Verdana"/>
                <a:ea typeface="Verdana"/>
                <a:cs typeface="Verdana"/>
                <a:sym typeface="Verdana"/>
              </a:rPr>
              <a:t>FAST-NUCES .]</a:t>
            </a:r>
            <a:endParaRPr sz="1400" b="0" i="0" u="none" strike="noStrike" cap="none">
              <a:solidFill>
                <a:srgbClr val="FFC000"/>
              </a:solidFill>
              <a:latin typeface="Verdana"/>
              <a:ea typeface="Verdana"/>
              <a:cs typeface="Verdana"/>
              <a:sym typeface="Verdana"/>
            </a:endParaRPr>
          </a:p>
        </p:txBody>
      </p:sp>
      <p:sp>
        <p:nvSpPr>
          <p:cNvPr id="623" name="Google Shape;623;p4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
        <p:nvSpPr>
          <p:cNvPr id="624" name="Google Shape;624;p47"/>
          <p:cNvSpPr txBox="1">
            <a:spLocks noGrp="1"/>
          </p:cNvSpPr>
          <p:nvPr>
            <p:ph type="title" idx="4294967295"/>
          </p:nvPr>
        </p:nvSpPr>
        <p:spPr>
          <a:xfrm>
            <a:off x="0" y="41803"/>
            <a:ext cx="8196263" cy="720197"/>
          </a:xfrm>
          <a:prstGeom prst="rect">
            <a:avLst/>
          </a:prstGeom>
          <a:noFill/>
          <a:ln>
            <a:noFill/>
          </a:ln>
        </p:spPr>
        <p:txBody>
          <a:bodyPr spcFirstLastPara="1" wrap="square" lIns="91425" tIns="45700" rIns="91425" bIns="45700" anchor="b" anchorCtr="0">
            <a:spAutoFit/>
          </a:bodyPr>
          <a:lstStyle/>
          <a:p>
            <a:pPr marL="0" lvl="0" indent="0" algn="l" rtl="0">
              <a:lnSpc>
                <a:spcPct val="85000"/>
              </a:lnSpc>
              <a:spcBef>
                <a:spcPts val="0"/>
              </a:spcBef>
              <a:spcAft>
                <a:spcPts val="0"/>
              </a:spcAft>
              <a:buClr>
                <a:schemeClr val="dk1"/>
              </a:buClr>
              <a:buSzPts val="4800"/>
              <a:buFont typeface="Arial"/>
              <a:buNone/>
            </a:pPr>
            <a:r>
              <a:rPr lang="en-US">
                <a:solidFill>
                  <a:schemeClr val="dk1"/>
                </a:solidFill>
              </a:rPr>
              <a:t>Job rotation</a:t>
            </a:r>
            <a:endParaRPr>
              <a:solidFill>
                <a:schemeClr val="dk1"/>
              </a:solidFill>
            </a:endParaRPr>
          </a:p>
        </p:txBody>
      </p:sp>
      <p:sp>
        <p:nvSpPr>
          <p:cNvPr id="625" name="Google Shape;625;p47"/>
          <p:cNvSpPr txBox="1">
            <a:spLocks noGrp="1"/>
          </p:cNvSpPr>
          <p:nvPr>
            <p:ph type="body" idx="4294967295"/>
          </p:nvPr>
        </p:nvSpPr>
        <p:spPr>
          <a:xfrm>
            <a:off x="203249" y="1061120"/>
            <a:ext cx="8229600" cy="4752975"/>
          </a:xfrm>
          <a:prstGeom prst="rect">
            <a:avLst/>
          </a:prstGeom>
          <a:noFill/>
          <a:ln>
            <a:noFill/>
          </a:ln>
        </p:spPr>
        <p:txBody>
          <a:bodyPr spcFirstLastPara="1" wrap="square" lIns="0" tIns="45700" rIns="0" bIns="45700" anchor="t" anchorCtr="0">
            <a:normAutofit/>
          </a:bodyPr>
          <a:lstStyle/>
          <a:p>
            <a:pPr marL="0" lvl="0" indent="0" algn="just" rtl="0">
              <a:lnSpc>
                <a:spcPct val="90000"/>
              </a:lnSpc>
              <a:spcBef>
                <a:spcPts val="0"/>
              </a:spcBef>
              <a:spcAft>
                <a:spcPts val="0"/>
              </a:spcAft>
              <a:buSzPts val="2400"/>
              <a:buNone/>
            </a:pPr>
            <a:r>
              <a:rPr lang="en-US" sz="2400">
                <a:solidFill>
                  <a:schemeClr val="dk1"/>
                </a:solidFill>
              </a:rPr>
              <a:t>Freda, Gareth, John and Peter move round every week.</a:t>
            </a:r>
            <a:endParaRPr/>
          </a:p>
          <a:p>
            <a:pPr marL="91440" lvl="0" indent="-152400" algn="just" rtl="0">
              <a:lnSpc>
                <a:spcPct val="90000"/>
              </a:lnSpc>
              <a:spcBef>
                <a:spcPts val="1400"/>
              </a:spcBef>
              <a:spcAft>
                <a:spcPts val="0"/>
              </a:spcAft>
              <a:buSzPts val="2400"/>
              <a:buChar char=" "/>
            </a:pPr>
            <a:r>
              <a:rPr lang="en-US" sz="2400">
                <a:solidFill>
                  <a:schemeClr val="dk1"/>
                </a:solidFill>
              </a:rPr>
              <a:t>It gives staff a greater variety.</a:t>
            </a:r>
            <a:endParaRPr/>
          </a:p>
          <a:p>
            <a:pPr marL="91440" lvl="0" indent="-152400" algn="just" rtl="0">
              <a:lnSpc>
                <a:spcPct val="90000"/>
              </a:lnSpc>
              <a:spcBef>
                <a:spcPts val="1400"/>
              </a:spcBef>
              <a:spcAft>
                <a:spcPts val="0"/>
              </a:spcAft>
              <a:buSzPts val="2400"/>
              <a:buChar char=" "/>
            </a:pPr>
            <a:r>
              <a:rPr lang="en-US" sz="2400">
                <a:solidFill>
                  <a:schemeClr val="dk1"/>
                </a:solidFill>
              </a:rPr>
              <a:t>It gives department greater resilience or elasticity in the case of sickness, holiday or resignation.</a:t>
            </a:r>
            <a:endParaRPr sz="24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48"/>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632" name="Google Shape;632;p48"/>
          <p:cNvSpPr txBox="1">
            <a:spLocks noGrp="1"/>
          </p:cNvSpPr>
          <p:nvPr>
            <p:ph type="ftr" idx="11"/>
          </p:nvPr>
        </p:nvSpPr>
        <p:spPr>
          <a:xfrm>
            <a:off x="2915816" y="6286500"/>
            <a:ext cx="3570709"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1400"/>
              <a:buFont typeface="Noto Sans Symbols"/>
              <a:buNone/>
            </a:pPr>
            <a:r>
              <a:rPr lang="en-US" sz="1400" b="0" i="0" u="none" strike="noStrike" cap="none">
                <a:solidFill>
                  <a:srgbClr val="FFC000"/>
                </a:solidFill>
                <a:latin typeface="Verdana"/>
                <a:ea typeface="Verdana"/>
                <a:cs typeface="Verdana"/>
                <a:sym typeface="Verdana"/>
              </a:rPr>
              <a:t>FAST-NUCES .]</a:t>
            </a:r>
            <a:endParaRPr sz="1400" b="0" i="0" u="none" strike="noStrike" cap="none">
              <a:solidFill>
                <a:srgbClr val="FFC000"/>
              </a:solidFill>
              <a:latin typeface="Verdana"/>
              <a:ea typeface="Verdana"/>
              <a:cs typeface="Verdana"/>
              <a:sym typeface="Verdana"/>
            </a:endParaRPr>
          </a:p>
        </p:txBody>
      </p:sp>
      <p:sp>
        <p:nvSpPr>
          <p:cNvPr id="633" name="Google Shape;633;p4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47</a:t>
            </a:fld>
            <a:endParaRPr/>
          </a:p>
        </p:txBody>
      </p:sp>
      <p:sp>
        <p:nvSpPr>
          <p:cNvPr id="634" name="Google Shape;634;p48"/>
          <p:cNvSpPr txBox="1">
            <a:spLocks noGrp="1"/>
          </p:cNvSpPr>
          <p:nvPr>
            <p:ph type="title" idx="4294967295"/>
          </p:nvPr>
        </p:nvSpPr>
        <p:spPr>
          <a:xfrm>
            <a:off x="0" y="41803"/>
            <a:ext cx="8196263" cy="720197"/>
          </a:xfrm>
          <a:prstGeom prst="rect">
            <a:avLst/>
          </a:prstGeom>
          <a:noFill/>
          <a:ln>
            <a:noFill/>
          </a:ln>
        </p:spPr>
        <p:txBody>
          <a:bodyPr spcFirstLastPara="1" wrap="square" lIns="91425" tIns="45700" rIns="91425" bIns="45700" anchor="b" anchorCtr="0">
            <a:spAutoFit/>
          </a:bodyPr>
          <a:lstStyle/>
          <a:p>
            <a:pPr marL="0" lvl="0" indent="0" algn="l" rtl="0">
              <a:lnSpc>
                <a:spcPct val="85000"/>
              </a:lnSpc>
              <a:spcBef>
                <a:spcPts val="0"/>
              </a:spcBef>
              <a:spcAft>
                <a:spcPts val="0"/>
              </a:spcAft>
              <a:buClr>
                <a:schemeClr val="dk1"/>
              </a:buClr>
              <a:buSzPts val="4800"/>
              <a:buFont typeface="Arial"/>
              <a:buNone/>
            </a:pPr>
            <a:r>
              <a:rPr lang="en-US">
                <a:solidFill>
                  <a:schemeClr val="dk1"/>
                </a:solidFill>
              </a:rPr>
              <a:t>Job enlargement</a:t>
            </a:r>
            <a:endParaRPr>
              <a:solidFill>
                <a:schemeClr val="dk1"/>
              </a:solidFill>
            </a:endParaRPr>
          </a:p>
        </p:txBody>
      </p:sp>
      <p:sp>
        <p:nvSpPr>
          <p:cNvPr id="635" name="Google Shape;635;p48"/>
          <p:cNvSpPr txBox="1">
            <a:spLocks noGrp="1"/>
          </p:cNvSpPr>
          <p:nvPr>
            <p:ph type="body" idx="4294967295"/>
          </p:nvPr>
        </p:nvSpPr>
        <p:spPr>
          <a:xfrm>
            <a:off x="395536" y="1116930"/>
            <a:ext cx="8229600" cy="4752975"/>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0"/>
              </a:spcBef>
              <a:spcAft>
                <a:spcPts val="0"/>
              </a:spcAft>
              <a:buSzPts val="2400"/>
              <a:buNone/>
            </a:pPr>
            <a:r>
              <a:rPr lang="en-US" sz="2400" i="1">
                <a:solidFill>
                  <a:schemeClr val="dk1"/>
                </a:solidFill>
              </a:rPr>
              <a:t>Job enlargement </a:t>
            </a:r>
            <a:r>
              <a:rPr lang="en-US" sz="2400">
                <a:solidFill>
                  <a:schemeClr val="dk1"/>
                </a:solidFill>
              </a:rPr>
              <a:t>means each of these members does tasks 1 to 4 for a particular group of invoices (e.g. particular suppliers or particular divisions).</a:t>
            </a:r>
            <a:endParaRPr/>
          </a:p>
          <a:p>
            <a:pPr marL="91440" lvl="0" indent="-152400" algn="l" rtl="0">
              <a:lnSpc>
                <a:spcPct val="90000"/>
              </a:lnSpc>
              <a:spcBef>
                <a:spcPts val="1400"/>
              </a:spcBef>
              <a:spcAft>
                <a:spcPts val="0"/>
              </a:spcAft>
              <a:buSzPts val="2400"/>
              <a:buChar char=" "/>
            </a:pPr>
            <a:r>
              <a:rPr lang="en-US" sz="2400">
                <a:solidFill>
                  <a:schemeClr val="dk1"/>
                </a:solidFill>
              </a:rPr>
              <a:t>It adds variety and interest, and may increase pride in job.</a:t>
            </a:r>
            <a:endParaRPr/>
          </a:p>
          <a:p>
            <a:pPr marL="91440" lvl="0" indent="-152400" algn="l" rtl="0">
              <a:lnSpc>
                <a:spcPct val="90000"/>
              </a:lnSpc>
              <a:spcBef>
                <a:spcPts val="1400"/>
              </a:spcBef>
              <a:spcAft>
                <a:spcPts val="0"/>
              </a:spcAft>
              <a:buSzPts val="2400"/>
              <a:buChar char=" "/>
            </a:pPr>
            <a:r>
              <a:rPr lang="en-US" sz="2400">
                <a:solidFill>
                  <a:schemeClr val="dk1"/>
                </a:solidFill>
              </a:rPr>
              <a:t>It may not be consistent with separation of responsibilities in financial matters.</a:t>
            </a:r>
            <a:endParaRPr/>
          </a:p>
          <a:p>
            <a:pPr marL="91440" lvl="0" indent="0" algn="just" rtl="0">
              <a:lnSpc>
                <a:spcPct val="90000"/>
              </a:lnSpc>
              <a:spcBef>
                <a:spcPts val="1400"/>
              </a:spcBef>
              <a:spcAft>
                <a:spcPts val="0"/>
              </a:spcAft>
              <a:buSzPts val="2400"/>
              <a:buNone/>
            </a:pPr>
            <a:endParaRPr sz="24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49"/>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642" name="Google Shape;642;p49"/>
          <p:cNvSpPr txBox="1">
            <a:spLocks noGrp="1"/>
          </p:cNvSpPr>
          <p:nvPr>
            <p:ph type="ftr" idx="11"/>
          </p:nvPr>
        </p:nvSpPr>
        <p:spPr>
          <a:xfrm>
            <a:off x="2915816" y="6286500"/>
            <a:ext cx="3570709"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1400"/>
              <a:buFont typeface="Noto Sans Symbols"/>
              <a:buNone/>
            </a:pPr>
            <a:r>
              <a:rPr lang="en-US" sz="1400" b="0" i="0" u="none" strike="noStrike" cap="none">
                <a:solidFill>
                  <a:srgbClr val="FFC000"/>
                </a:solidFill>
                <a:latin typeface="Verdana"/>
                <a:ea typeface="Verdana"/>
                <a:cs typeface="Verdana"/>
                <a:sym typeface="Verdana"/>
              </a:rPr>
              <a:t>FAST-NUCES .]</a:t>
            </a:r>
            <a:endParaRPr sz="1400" b="0" i="0" u="none" strike="noStrike" cap="none">
              <a:solidFill>
                <a:srgbClr val="FFC000"/>
              </a:solidFill>
              <a:latin typeface="Verdana"/>
              <a:ea typeface="Verdana"/>
              <a:cs typeface="Verdana"/>
              <a:sym typeface="Verdana"/>
            </a:endParaRPr>
          </a:p>
        </p:txBody>
      </p:sp>
      <p:sp>
        <p:nvSpPr>
          <p:cNvPr id="643" name="Google Shape;643;p4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48</a:t>
            </a:fld>
            <a:endParaRPr/>
          </a:p>
        </p:txBody>
      </p:sp>
      <p:sp>
        <p:nvSpPr>
          <p:cNvPr id="644" name="Google Shape;644;p49"/>
          <p:cNvSpPr txBox="1">
            <a:spLocks noGrp="1"/>
          </p:cNvSpPr>
          <p:nvPr>
            <p:ph type="title" idx="4294967295"/>
          </p:nvPr>
        </p:nvSpPr>
        <p:spPr>
          <a:xfrm>
            <a:off x="43566" y="185612"/>
            <a:ext cx="8196262" cy="720197"/>
          </a:xfrm>
          <a:prstGeom prst="rect">
            <a:avLst/>
          </a:prstGeom>
          <a:noFill/>
          <a:ln>
            <a:noFill/>
          </a:ln>
        </p:spPr>
        <p:txBody>
          <a:bodyPr spcFirstLastPara="1" wrap="square" lIns="91425" tIns="45700" rIns="91425" bIns="45700" anchor="b" anchorCtr="0">
            <a:spAutoFit/>
          </a:bodyPr>
          <a:lstStyle/>
          <a:p>
            <a:pPr marL="0" lvl="0" indent="0" algn="l" rtl="0">
              <a:lnSpc>
                <a:spcPct val="85000"/>
              </a:lnSpc>
              <a:spcBef>
                <a:spcPts val="0"/>
              </a:spcBef>
              <a:spcAft>
                <a:spcPts val="0"/>
              </a:spcAft>
              <a:buClr>
                <a:schemeClr val="dk1"/>
              </a:buClr>
              <a:buSzPts val="4800"/>
              <a:buFont typeface="Arial"/>
              <a:buNone/>
            </a:pPr>
            <a:r>
              <a:rPr lang="en-US">
                <a:solidFill>
                  <a:schemeClr val="dk1"/>
                </a:solidFill>
              </a:rPr>
              <a:t>Job enrichment</a:t>
            </a:r>
            <a:endParaRPr>
              <a:solidFill>
                <a:schemeClr val="dk1"/>
              </a:solidFill>
            </a:endParaRPr>
          </a:p>
        </p:txBody>
      </p:sp>
      <p:sp>
        <p:nvSpPr>
          <p:cNvPr id="645" name="Google Shape;645;p49"/>
          <p:cNvSpPr txBox="1">
            <a:spLocks noGrp="1"/>
          </p:cNvSpPr>
          <p:nvPr>
            <p:ph type="body" idx="4294967295"/>
          </p:nvPr>
        </p:nvSpPr>
        <p:spPr>
          <a:xfrm>
            <a:off x="179763" y="1306310"/>
            <a:ext cx="8229600" cy="4752975"/>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0"/>
              </a:spcBef>
              <a:spcAft>
                <a:spcPts val="0"/>
              </a:spcAft>
              <a:buSzPts val="2800"/>
              <a:buNone/>
            </a:pPr>
            <a:r>
              <a:rPr lang="en-US" sz="2800" i="1">
                <a:solidFill>
                  <a:schemeClr val="dk1"/>
                </a:solidFill>
              </a:rPr>
              <a:t>Job enrichment </a:t>
            </a:r>
            <a:r>
              <a:rPr lang="en-US" sz="2800">
                <a:solidFill>
                  <a:schemeClr val="dk1"/>
                </a:solidFill>
              </a:rPr>
              <a:t>means adding more responsibilities, to say, Julie’s job.</a:t>
            </a:r>
            <a:endParaRPr/>
          </a:p>
          <a:p>
            <a:pPr marL="91440" lvl="0" indent="-177800" algn="l" rtl="0">
              <a:lnSpc>
                <a:spcPct val="90000"/>
              </a:lnSpc>
              <a:spcBef>
                <a:spcPts val="1400"/>
              </a:spcBef>
              <a:spcAft>
                <a:spcPts val="0"/>
              </a:spcAft>
              <a:buSzPts val="2800"/>
              <a:buChar char=" "/>
            </a:pPr>
            <a:r>
              <a:rPr lang="en-US" sz="2800">
                <a:solidFill>
                  <a:schemeClr val="dk1"/>
                </a:solidFill>
              </a:rPr>
              <a:t>It is very effective for some staff members.</a:t>
            </a:r>
            <a:endParaRPr/>
          </a:p>
          <a:p>
            <a:pPr marL="91440" lvl="0" indent="-177800" algn="l" rtl="0">
              <a:lnSpc>
                <a:spcPct val="90000"/>
              </a:lnSpc>
              <a:spcBef>
                <a:spcPts val="1400"/>
              </a:spcBef>
              <a:spcAft>
                <a:spcPts val="0"/>
              </a:spcAft>
              <a:buSzPts val="2800"/>
              <a:buChar char=" "/>
            </a:pPr>
            <a:r>
              <a:rPr lang="en-US" sz="2800">
                <a:solidFill>
                  <a:schemeClr val="dk1"/>
                </a:solidFill>
              </a:rPr>
              <a:t>Others may not want too much responsibility.</a:t>
            </a:r>
            <a:endParaRPr sz="28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225" name="Google Shape;225;p5"/>
          <p:cNvSpPr txBox="1">
            <a:spLocks noGrp="1"/>
          </p:cNvSpPr>
          <p:nvPr>
            <p:ph type="ftr" idx="11"/>
          </p:nvPr>
        </p:nvSpPr>
        <p:spPr>
          <a:xfrm>
            <a:off x="2915816" y="6286500"/>
            <a:ext cx="3570709" cy="457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1400"/>
              <a:buFont typeface="Noto Sans Symbols"/>
              <a:buNone/>
            </a:pPr>
            <a:r>
              <a:rPr lang="en-US" sz="1400" b="0" i="0" u="none" strike="noStrike" cap="none">
                <a:solidFill>
                  <a:srgbClr val="FFC000"/>
                </a:solidFill>
                <a:latin typeface="Verdana"/>
                <a:ea typeface="Verdana"/>
                <a:cs typeface="Verdana"/>
                <a:sym typeface="Verdana"/>
              </a:rPr>
              <a:t>FAST-NUCES .]</a:t>
            </a:r>
            <a:endParaRPr sz="1400" b="0" i="0" u="none" strike="noStrike" cap="none">
              <a:solidFill>
                <a:srgbClr val="FFC000"/>
              </a:solidFill>
              <a:latin typeface="Verdana"/>
              <a:ea typeface="Verdana"/>
              <a:cs typeface="Verdana"/>
              <a:sym typeface="Verdana"/>
            </a:endParaRPr>
          </a:p>
        </p:txBody>
      </p:sp>
      <p:sp>
        <p:nvSpPr>
          <p:cNvPr id="226" name="Google Shape;226;p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27" name="Google Shape;227;p5"/>
          <p:cNvSpPr txBox="1">
            <a:spLocks noGrp="1"/>
          </p:cNvSpPr>
          <p:nvPr>
            <p:ph type="title" idx="4294967295"/>
          </p:nvPr>
        </p:nvSpPr>
        <p:spPr>
          <a:xfrm>
            <a:off x="0" y="342109"/>
            <a:ext cx="8196263" cy="720197"/>
          </a:xfrm>
          <a:prstGeom prst="rect">
            <a:avLst/>
          </a:prstGeom>
          <a:noFill/>
          <a:ln>
            <a:noFill/>
          </a:ln>
        </p:spPr>
        <p:txBody>
          <a:bodyPr spcFirstLastPara="1" wrap="square" lIns="91425" tIns="45700" rIns="91425" bIns="45700" anchor="b" anchorCtr="0">
            <a:spAutoFit/>
          </a:bodyPr>
          <a:lstStyle/>
          <a:p>
            <a:pPr marL="0" lvl="0" indent="0" algn="l" rtl="0">
              <a:lnSpc>
                <a:spcPct val="85000"/>
              </a:lnSpc>
              <a:spcBef>
                <a:spcPts val="0"/>
              </a:spcBef>
              <a:spcAft>
                <a:spcPts val="0"/>
              </a:spcAft>
              <a:buClr>
                <a:schemeClr val="dk1"/>
              </a:buClr>
              <a:buSzPts val="4800"/>
              <a:buFont typeface="Arial"/>
              <a:buNone/>
            </a:pPr>
            <a:r>
              <a:rPr lang="en-US">
                <a:solidFill>
                  <a:schemeClr val="dk1"/>
                </a:solidFill>
              </a:rPr>
              <a:t>Aim of HRM</a:t>
            </a:r>
            <a:endParaRPr>
              <a:solidFill>
                <a:schemeClr val="dk1"/>
              </a:solidFill>
            </a:endParaRPr>
          </a:p>
        </p:txBody>
      </p:sp>
      <p:sp>
        <p:nvSpPr>
          <p:cNvPr id="228" name="Google Shape;228;p5"/>
          <p:cNvSpPr txBox="1">
            <a:spLocks noGrp="1"/>
          </p:cNvSpPr>
          <p:nvPr>
            <p:ph type="body" idx="4294967295"/>
          </p:nvPr>
        </p:nvSpPr>
        <p:spPr>
          <a:xfrm>
            <a:off x="323528" y="1131579"/>
            <a:ext cx="8351837" cy="4751387"/>
          </a:xfrm>
          <a:prstGeom prst="rect">
            <a:avLst/>
          </a:prstGeom>
          <a:noFill/>
          <a:ln>
            <a:noFill/>
          </a:ln>
        </p:spPr>
        <p:txBody>
          <a:bodyPr spcFirstLastPara="1" wrap="square" lIns="0" tIns="45700" rIns="0" bIns="45700" anchor="t" anchorCtr="0">
            <a:noAutofit/>
          </a:bodyPr>
          <a:lstStyle/>
          <a:p>
            <a:pPr marL="0" lvl="0" indent="0" algn="just" rtl="0">
              <a:lnSpc>
                <a:spcPct val="90000"/>
              </a:lnSpc>
              <a:spcBef>
                <a:spcPts val="0"/>
              </a:spcBef>
              <a:spcAft>
                <a:spcPts val="0"/>
              </a:spcAft>
              <a:buSzPts val="2800"/>
              <a:buNone/>
            </a:pPr>
            <a:r>
              <a:rPr lang="en-US" sz="2800">
                <a:solidFill>
                  <a:schemeClr val="dk1"/>
                </a:solidFill>
              </a:rPr>
              <a:t>The term ‘</a:t>
            </a:r>
            <a:r>
              <a:rPr lang="en-US" sz="2800" i="1">
                <a:solidFill>
                  <a:schemeClr val="dk1"/>
                </a:solidFill>
              </a:rPr>
              <a:t>human resources</a:t>
            </a:r>
            <a:r>
              <a:rPr lang="en-US" sz="2800">
                <a:solidFill>
                  <a:schemeClr val="dk1"/>
                </a:solidFill>
              </a:rPr>
              <a:t>’ emphasizes the fact that the people who work for an organization are an indispensable part of the organization’s resources and the most important one.</a:t>
            </a:r>
            <a:endParaRPr/>
          </a:p>
          <a:p>
            <a:pPr marL="0" lvl="0" indent="0" algn="just" rtl="0">
              <a:lnSpc>
                <a:spcPct val="90000"/>
              </a:lnSpc>
              <a:spcBef>
                <a:spcPts val="1400"/>
              </a:spcBef>
              <a:spcAft>
                <a:spcPts val="0"/>
              </a:spcAft>
              <a:buSzPts val="1100"/>
              <a:buNone/>
            </a:pPr>
            <a:endParaRPr sz="1100">
              <a:solidFill>
                <a:schemeClr val="dk1"/>
              </a:solidFill>
            </a:endParaRPr>
          </a:p>
          <a:p>
            <a:pPr marL="0" lvl="0" indent="0" algn="just" rtl="0">
              <a:lnSpc>
                <a:spcPct val="90000"/>
              </a:lnSpc>
              <a:spcBef>
                <a:spcPts val="1400"/>
              </a:spcBef>
              <a:spcAft>
                <a:spcPts val="0"/>
              </a:spcAft>
              <a:buSzPts val="2800"/>
              <a:buNone/>
            </a:pPr>
            <a:r>
              <a:rPr lang="en-US" sz="2800">
                <a:solidFill>
                  <a:schemeClr val="dk1"/>
                </a:solidFill>
              </a:rPr>
              <a:t>For this reason, the organization will try to ensure that it always has appropriately skilled, qualified &amp; experienced staff that it needs.</a:t>
            </a:r>
            <a:endParaRPr/>
          </a:p>
          <a:p>
            <a:pPr marL="0" lvl="0" indent="0" algn="just" rtl="0">
              <a:lnSpc>
                <a:spcPct val="90000"/>
              </a:lnSpc>
              <a:spcBef>
                <a:spcPts val="1400"/>
              </a:spcBef>
              <a:spcAft>
                <a:spcPts val="0"/>
              </a:spcAft>
              <a:buSzPts val="1100"/>
              <a:buNone/>
            </a:pPr>
            <a:endParaRPr sz="1100">
              <a:solidFill>
                <a:schemeClr val="dk1"/>
              </a:solidFill>
            </a:endParaRPr>
          </a:p>
          <a:p>
            <a:pPr marL="0" lvl="0" indent="0" algn="just" rtl="0">
              <a:lnSpc>
                <a:spcPct val="90000"/>
              </a:lnSpc>
              <a:spcBef>
                <a:spcPts val="1400"/>
              </a:spcBef>
              <a:spcAft>
                <a:spcPts val="0"/>
              </a:spcAft>
              <a:buSzPts val="2800"/>
              <a:buNone/>
            </a:pPr>
            <a:r>
              <a:rPr lang="en-US" sz="2800">
                <a:solidFill>
                  <a:schemeClr val="dk1"/>
                </a:solidFill>
              </a:rPr>
              <a:t>This must be done without wasteful over-staffing and within the constraints of what is lawful.</a:t>
            </a:r>
            <a:endParaRPr sz="28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6"/>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solidFill>
                  <a:schemeClr val="dk1"/>
                </a:solidFill>
              </a:rPr>
              <a:t>Aim of HRM</a:t>
            </a:r>
            <a:endParaRPr/>
          </a:p>
        </p:txBody>
      </p:sp>
      <p:pic>
        <p:nvPicPr>
          <p:cNvPr id="234" name="Google Shape;234;p6"/>
          <p:cNvPicPr preferRelativeResize="0">
            <a:picLocks noGrp="1"/>
          </p:cNvPicPr>
          <p:nvPr>
            <p:ph type="body" idx="1"/>
          </p:nvPr>
        </p:nvPicPr>
        <p:blipFill rotWithShape="1">
          <a:blip r:embed="rId3">
            <a:alphaModFix/>
          </a:blip>
          <a:srcRect/>
          <a:stretch/>
        </p:blipFill>
        <p:spPr>
          <a:xfrm>
            <a:off x="822960" y="1846263"/>
            <a:ext cx="7421448" cy="4391049"/>
          </a:xfrm>
          <a:prstGeom prst="rect">
            <a:avLst/>
          </a:prstGeom>
          <a:noFill/>
          <a:ln>
            <a:noFill/>
          </a:ln>
        </p:spPr>
      </p:pic>
      <p:sp>
        <p:nvSpPr>
          <p:cNvPr id="235" name="Google Shape;235;p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236" name="Google Shape;236;p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FAST-NUCES .]</a:t>
            </a:r>
            <a:endParaRPr/>
          </a:p>
        </p:txBody>
      </p:sp>
      <p:sp>
        <p:nvSpPr>
          <p:cNvPr id="237" name="Google Shape;237;p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transition spd="slow">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7"/>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solidFill>
                  <a:schemeClr val="dk1"/>
                </a:solidFill>
              </a:rPr>
              <a:t>Aim of HRM</a:t>
            </a:r>
            <a:endParaRPr/>
          </a:p>
        </p:txBody>
      </p:sp>
      <p:pic>
        <p:nvPicPr>
          <p:cNvPr id="243" name="Google Shape;243;p7"/>
          <p:cNvPicPr preferRelativeResize="0">
            <a:picLocks noGrp="1"/>
          </p:cNvPicPr>
          <p:nvPr>
            <p:ph type="body" idx="1"/>
          </p:nvPr>
        </p:nvPicPr>
        <p:blipFill rotWithShape="1">
          <a:blip r:embed="rId3">
            <a:alphaModFix/>
          </a:blip>
          <a:srcRect/>
          <a:stretch/>
        </p:blipFill>
        <p:spPr>
          <a:xfrm>
            <a:off x="611559" y="1846263"/>
            <a:ext cx="7797803" cy="4391049"/>
          </a:xfrm>
          <a:prstGeom prst="rect">
            <a:avLst/>
          </a:prstGeom>
          <a:noFill/>
          <a:ln>
            <a:noFill/>
          </a:ln>
        </p:spPr>
      </p:pic>
      <p:sp>
        <p:nvSpPr>
          <p:cNvPr id="244" name="Google Shape;244;p7"/>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245" name="Google Shape;245;p7"/>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FAST-NUCES .]</a:t>
            </a:r>
            <a:endParaRPr/>
          </a:p>
        </p:txBody>
      </p:sp>
      <p:sp>
        <p:nvSpPr>
          <p:cNvPr id="246" name="Google Shape;246;p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transition spd="slow">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8"/>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solidFill>
                  <a:schemeClr val="dk1"/>
                </a:solidFill>
              </a:rPr>
              <a:t>Aim of HRM</a:t>
            </a:r>
            <a:endParaRPr/>
          </a:p>
        </p:txBody>
      </p:sp>
      <p:pic>
        <p:nvPicPr>
          <p:cNvPr id="252" name="Google Shape;252;p8"/>
          <p:cNvPicPr preferRelativeResize="0">
            <a:picLocks noGrp="1"/>
          </p:cNvPicPr>
          <p:nvPr>
            <p:ph type="body" idx="1"/>
          </p:nvPr>
        </p:nvPicPr>
        <p:blipFill rotWithShape="1">
          <a:blip r:embed="rId3">
            <a:alphaModFix/>
          </a:blip>
          <a:srcRect/>
          <a:stretch/>
        </p:blipFill>
        <p:spPr>
          <a:xfrm>
            <a:off x="822959" y="1846263"/>
            <a:ext cx="7586403" cy="4463057"/>
          </a:xfrm>
          <a:prstGeom prst="rect">
            <a:avLst/>
          </a:prstGeom>
          <a:noFill/>
          <a:ln>
            <a:noFill/>
          </a:ln>
        </p:spPr>
      </p:pic>
      <p:sp>
        <p:nvSpPr>
          <p:cNvPr id="253" name="Google Shape;253;p8"/>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254" name="Google Shape;254;p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FAST-NUCES .]</a:t>
            </a:r>
            <a:endParaRPr/>
          </a:p>
        </p:txBody>
      </p:sp>
      <p:sp>
        <p:nvSpPr>
          <p:cNvPr id="255" name="Google Shape;255;p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259"/>
        <p:cNvGrpSpPr/>
        <p:nvPr/>
      </p:nvGrpSpPr>
      <p:grpSpPr>
        <a:xfrm>
          <a:off x="0" y="0"/>
          <a:ext cx="0" cy="0"/>
          <a:chOff x="0" y="0"/>
          <a:chExt cx="0" cy="0"/>
        </a:xfrm>
      </p:grpSpPr>
      <p:sp>
        <p:nvSpPr>
          <p:cNvPr id="260" name="Google Shape;260;p9"/>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solidFill>
                  <a:schemeClr val="dk1"/>
                </a:solidFill>
              </a:rPr>
              <a:t>Aim of HRM</a:t>
            </a:r>
            <a:endParaRPr/>
          </a:p>
        </p:txBody>
      </p:sp>
      <p:pic>
        <p:nvPicPr>
          <p:cNvPr id="261" name="Google Shape;261;p9"/>
          <p:cNvPicPr preferRelativeResize="0">
            <a:picLocks noGrp="1"/>
          </p:cNvPicPr>
          <p:nvPr>
            <p:ph type="body" idx="1"/>
          </p:nvPr>
        </p:nvPicPr>
        <p:blipFill rotWithShape="1">
          <a:blip r:embed="rId3">
            <a:alphaModFix/>
          </a:blip>
          <a:srcRect/>
          <a:stretch/>
        </p:blipFill>
        <p:spPr>
          <a:xfrm>
            <a:off x="822959" y="1846263"/>
            <a:ext cx="7586403" cy="4391049"/>
          </a:xfrm>
          <a:prstGeom prst="rect">
            <a:avLst/>
          </a:prstGeom>
          <a:noFill/>
          <a:ln>
            <a:noFill/>
          </a:ln>
        </p:spPr>
      </p:pic>
      <p:sp>
        <p:nvSpPr>
          <p:cNvPr id="262" name="Google Shape;262;p9"/>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11/8/2021</a:t>
            </a:r>
            <a:endParaRPr/>
          </a:p>
        </p:txBody>
      </p:sp>
      <p:sp>
        <p:nvSpPr>
          <p:cNvPr id="263" name="Google Shape;263;p9"/>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FAST-NUCES .]</a:t>
            </a:r>
            <a:endParaRPr/>
          </a:p>
        </p:txBody>
      </p:sp>
      <p:sp>
        <p:nvSpPr>
          <p:cNvPr id="264" name="Google Shape;264;p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transition spd="slow">
    <p:comb/>
  </p:transition>
</p:sld>
</file>

<file path=ppt/theme/theme1.xml><?xml version="1.0" encoding="utf-8"?>
<a:theme xmlns:a="http://schemas.openxmlformats.org/drawingml/2006/main" name="Retrospect">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00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8303</TotalTime>
  <Words>2212</Words>
  <Application>Microsoft Office PowerPoint</Application>
  <PresentationFormat>On-screen Show (4:3)</PresentationFormat>
  <Paragraphs>365</Paragraphs>
  <Slides>48</Slides>
  <Notes>48</Notes>
  <HiddenSlides>3</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48</vt:i4>
      </vt:variant>
    </vt:vector>
  </HeadingPairs>
  <TitlesOfParts>
    <vt:vector size="55" baseType="lpstr">
      <vt:lpstr>Arial</vt:lpstr>
      <vt:lpstr>Calibri</vt:lpstr>
      <vt:lpstr>Noto Sans Symbols</vt:lpstr>
      <vt:lpstr>Times New Roman</vt:lpstr>
      <vt:lpstr>Verdana</vt:lpstr>
      <vt:lpstr>Retrospect</vt:lpstr>
      <vt:lpstr>3007</vt:lpstr>
      <vt:lpstr>Human Resources Issues</vt:lpstr>
      <vt:lpstr>Chapter Outcome</vt:lpstr>
      <vt:lpstr>Human Resource Management (HRM)</vt:lpstr>
      <vt:lpstr>Human Resource Management (HRM)</vt:lpstr>
      <vt:lpstr>Aim of HRM</vt:lpstr>
      <vt:lpstr>Aim of HRM</vt:lpstr>
      <vt:lpstr>Aim of HRM</vt:lpstr>
      <vt:lpstr>Aim of HRM</vt:lpstr>
      <vt:lpstr>Aim of HRM</vt:lpstr>
      <vt:lpstr>Aim of HRM</vt:lpstr>
      <vt:lpstr>Aim of HRM</vt:lpstr>
      <vt:lpstr>Aim of HRM</vt:lpstr>
      <vt:lpstr>Aim of HRM…</vt:lpstr>
      <vt:lpstr>PowerPoint Presentation</vt:lpstr>
      <vt:lpstr>Recruitment and selection…</vt:lpstr>
      <vt:lpstr>Recruitment and selection…</vt:lpstr>
      <vt:lpstr>PowerPoint Presentation</vt:lpstr>
      <vt:lpstr>PowerPoint Presentation</vt:lpstr>
      <vt:lpstr>PowerPoint Presentation</vt:lpstr>
      <vt:lpstr>PowerPoint Presentation</vt:lpstr>
      <vt:lpstr>PowerPoint Presentation</vt:lpstr>
      <vt:lpstr>PowerPoint Presentation</vt:lpstr>
      <vt:lpstr>BLIND AD…</vt:lpstr>
      <vt:lpstr>EFFECTIVE AD…</vt:lpstr>
      <vt:lpstr>PowerPoint Presentation</vt:lpstr>
      <vt:lpstr>Recruitment</vt:lpstr>
      <vt:lpstr>PowerPoint Presentation</vt:lpstr>
      <vt:lpstr>Selection techniques</vt:lpstr>
      <vt:lpstr>PowerPoint Presentation</vt:lpstr>
      <vt:lpstr>Staff training and development</vt:lpstr>
      <vt:lpstr>Remuneration policies</vt:lpstr>
      <vt:lpstr>Appraisal schemes</vt:lpstr>
      <vt:lpstr>Appraisal schemes….</vt:lpstr>
      <vt:lpstr>Failure of appraisal schemes</vt:lpstr>
      <vt:lpstr>Redundancy and dismissal</vt:lpstr>
      <vt:lpstr>Dismissal Procedures</vt:lpstr>
      <vt:lpstr>Contracts of Employment</vt:lpstr>
      <vt:lpstr>Human resource planning</vt:lpstr>
      <vt:lpstr>Human resource planning…</vt:lpstr>
      <vt:lpstr>Human resource planning…</vt:lpstr>
      <vt:lpstr>Job Design</vt:lpstr>
      <vt:lpstr>Job Design…</vt:lpstr>
      <vt:lpstr>Job Design…</vt:lpstr>
      <vt:lpstr>Scenario</vt:lpstr>
      <vt:lpstr>Tasks</vt:lpstr>
      <vt:lpstr>Job rotation</vt:lpstr>
      <vt:lpstr>Job enlargement</vt:lpstr>
      <vt:lpstr>Job enrichment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Resources Issues</dc:title>
  <dc:creator>Frank Bott</dc:creator>
  <cp:lastModifiedBy>Dr. Fahad Sherwani</cp:lastModifiedBy>
  <cp:revision>3</cp:revision>
  <dcterms:created xsi:type="dcterms:W3CDTF">2003-09-22T09:02:33Z</dcterms:created>
  <dcterms:modified xsi:type="dcterms:W3CDTF">2022-10-25T02:58:12Z</dcterms:modified>
</cp:coreProperties>
</file>