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CB95876-41AD-4ED5-B46A-ECF5EDACAEB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EF421-2A95-4440-AE07-9F89A1C356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1"/>
            <a:ext cx="7543800" cy="3200400"/>
          </a:xfrm>
        </p:spPr>
        <p:txBody>
          <a:bodyPr>
            <a:noAutofit/>
          </a:bodyPr>
          <a:lstStyle/>
          <a:p>
            <a:r>
              <a:rPr lang="en-US" sz="4400" i="1" u="sng" dirty="0" smtClean="0">
                <a:solidFill>
                  <a:schemeClr val="tx1"/>
                </a:solidFill>
                <a:latin typeface="Book Antiqua" pitchFamily="18" charset="0"/>
              </a:rPr>
              <a:t>If the Student Unions are bad for Education, Why our Universities Rank the Worst in the World</a:t>
            </a:r>
            <a:endParaRPr lang="en-US" sz="4400" i="1" u="sng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09800" y="4648200"/>
            <a:ext cx="6172200" cy="1371600"/>
          </a:xfrm>
        </p:spPr>
        <p:txBody>
          <a:bodyPr>
            <a:noAutofit/>
          </a:bodyPr>
          <a:lstStyle/>
          <a:p>
            <a:pPr fontAlgn="base"/>
            <a:r>
              <a:rPr lang="en-US" sz="2800" b="1" i="1" dirty="0" smtClean="0">
                <a:solidFill>
                  <a:schemeClr val="tx1"/>
                </a:solidFill>
                <a:latin typeface="Book Antiqua" pitchFamily="18" charset="0"/>
              </a:rPr>
              <a:t>PUBLISHED ON 29</a:t>
            </a:r>
            <a:r>
              <a:rPr lang="en-US" sz="2800" b="1" i="1" baseline="30000" dirty="0" smtClean="0">
                <a:solidFill>
                  <a:schemeClr val="tx1"/>
                </a:solidFill>
                <a:latin typeface="Book Antiqua" pitchFamily="18" charset="0"/>
              </a:rPr>
              <a:t>TH</a:t>
            </a:r>
            <a:r>
              <a:rPr lang="en-US" sz="2800" b="1" i="1" dirty="0" smtClean="0">
                <a:solidFill>
                  <a:schemeClr val="tx1"/>
                </a:solidFill>
                <a:latin typeface="Book Antiqua" pitchFamily="18" charset="0"/>
              </a:rPr>
              <a:t> NOV –2019</a:t>
            </a:r>
          </a:p>
          <a:p>
            <a:pPr fontAlgn="base"/>
            <a:r>
              <a:rPr lang="en-US" sz="2800" b="1" i="1" dirty="0" smtClean="0">
                <a:solidFill>
                  <a:schemeClr val="tx1"/>
                </a:solidFill>
                <a:latin typeface="Book Antiqua" pitchFamily="18" charset="0"/>
              </a:rPr>
              <a:t>WRITTEN BY: AMMAR RASHID</a:t>
            </a:r>
          </a:p>
          <a:p>
            <a:pPr fontAlgn="base"/>
            <a:r>
              <a:rPr lang="en-US" sz="2800" b="1" i="1" dirty="0" smtClean="0">
                <a:solidFill>
                  <a:schemeClr val="tx1"/>
                </a:solidFill>
                <a:latin typeface="Book Antiqua" pitchFamily="18" charset="0"/>
              </a:rPr>
              <a:t>THE DAWN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u="sng" dirty="0" smtClean="0">
                <a:latin typeface="Book Antiqua" pitchFamily="18" charset="0"/>
              </a:rPr>
              <a:t>THE MURDER OF PAKISTAN’S STUDENT UNION</a:t>
            </a:r>
            <a:endParaRPr lang="en-US" sz="3600" b="1" i="1" u="sng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i="1" dirty="0" smtClean="0">
                <a:latin typeface="Book Antiqua" pitchFamily="18" charset="0"/>
              </a:rPr>
              <a:t>In </a:t>
            </a:r>
            <a:r>
              <a:rPr lang="en-US" i="1" dirty="0">
                <a:latin typeface="Book Antiqua" pitchFamily="18" charset="0"/>
              </a:rPr>
              <a:t>1984, General </a:t>
            </a:r>
            <a:r>
              <a:rPr lang="en-US" i="1" dirty="0" smtClean="0">
                <a:latin typeface="Book Antiqua" pitchFamily="18" charset="0"/>
              </a:rPr>
              <a:t>Zia-</a:t>
            </a:r>
            <a:r>
              <a:rPr lang="en-US" i="1" dirty="0" err="1" smtClean="0">
                <a:latin typeface="Book Antiqua" pitchFamily="18" charset="0"/>
              </a:rPr>
              <a:t>ul</a:t>
            </a:r>
            <a:r>
              <a:rPr lang="en-US" i="1" dirty="0" smtClean="0">
                <a:latin typeface="Book Antiqua" pitchFamily="18" charset="0"/>
              </a:rPr>
              <a:t>-Haq </a:t>
            </a:r>
            <a:r>
              <a:rPr lang="en-US" i="1" dirty="0">
                <a:latin typeface="Book Antiqua" pitchFamily="18" charset="0"/>
              </a:rPr>
              <a:t>imposed a ban on student unions in all colleges throughout the country (though in Sindh, forming student unions was already made illegal in 1979</a:t>
            </a:r>
            <a:r>
              <a:rPr lang="en-US" i="1" dirty="0" smtClean="0">
                <a:latin typeface="Book Antiqua" pitchFamily="18" charset="0"/>
              </a:rPr>
              <a:t>).</a:t>
            </a:r>
          </a:p>
          <a:p>
            <a:r>
              <a:rPr lang="en-US" i="1" dirty="0" smtClean="0">
                <a:latin typeface="Book Antiqua" pitchFamily="18" charset="0"/>
              </a:rPr>
              <a:t>Its been 35 years since the ban of student union.</a:t>
            </a:r>
            <a:endParaRPr lang="en-US" i="1" dirty="0">
              <a:latin typeface="Book Antiqua" pitchFamily="18" charset="0"/>
            </a:endParaRPr>
          </a:p>
        </p:txBody>
      </p:sp>
      <p:pic>
        <p:nvPicPr>
          <p:cNvPr id="7" name="Content Placeholder 6" descr="pst3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724400" y="2133600"/>
            <a:ext cx="3771900" cy="282686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sz="5300" b="1" i="1" u="sng" dirty="0">
                <a:latin typeface="Book Antiqua" pitchFamily="18" charset="0"/>
              </a:rPr>
              <a:t>Student Solidarity March</a:t>
            </a:r>
            <a:r>
              <a:rPr lang="en-US" b="1" dirty="0"/>
              <a:t>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>
                <a:latin typeface="Book Antiqua" pitchFamily="18" charset="0"/>
              </a:rPr>
              <a:t>More than 30,000 students took part in the student solidarity march on 29</a:t>
            </a:r>
            <a:r>
              <a:rPr lang="en-US" sz="3200" i="1" baseline="30000" dirty="0" smtClean="0">
                <a:latin typeface="Book Antiqua" pitchFamily="18" charset="0"/>
              </a:rPr>
              <a:t>th</a:t>
            </a:r>
            <a:r>
              <a:rPr lang="en-US" sz="3200" i="1" dirty="0" smtClean="0">
                <a:latin typeface="Book Antiqua" pitchFamily="18" charset="0"/>
              </a:rPr>
              <a:t> November 2019, to demand major reforms of educational system</a:t>
            </a:r>
          </a:p>
        </p:txBody>
      </p:sp>
      <p:pic>
        <p:nvPicPr>
          <p:cNvPr id="5" name="Content Placeholder 4" descr="pst1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953000" y="2438400"/>
            <a:ext cx="3246120" cy="185318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4"/>
          <p:cNvSpPr>
            <a:spLocks noGrp="1"/>
          </p:cNvSpPr>
          <p:nvPr>
            <p:ph type="ctrTitle"/>
          </p:nvPr>
        </p:nvSpPr>
        <p:spPr>
          <a:xfrm>
            <a:off x="2057400" y="381000"/>
            <a:ext cx="6705600" cy="3962400"/>
          </a:xfrm>
        </p:spPr>
        <p:txBody>
          <a:bodyPr>
            <a:noAutofit/>
          </a:bodyPr>
          <a:lstStyle/>
          <a:p>
            <a:r>
              <a:rPr lang="en-US" sz="3600" b="1" i="1" dirty="0">
                <a:latin typeface="Book Antiqua" pitchFamily="18" charset="0"/>
              </a:rPr>
              <a:t>Campus politics cultivates </a:t>
            </a:r>
            <a:r>
              <a:rPr lang="en-US" sz="3600" b="1" i="1" dirty="0" smtClean="0">
                <a:latin typeface="Book Antiqua" pitchFamily="18" charset="0"/>
              </a:rPr>
              <a:t>leaders. The </a:t>
            </a:r>
            <a:r>
              <a:rPr lang="en-US" sz="3600" b="1" i="1" dirty="0">
                <a:latin typeface="Book Antiqua" pitchFamily="18" charset="0"/>
              </a:rPr>
              <a:t>ban is the reason why Pakistan lacks seasoned leaders, and why our parliament </a:t>
            </a:r>
            <a:r>
              <a:rPr lang="en-US" sz="3600" b="1" i="1" dirty="0" smtClean="0">
                <a:latin typeface="Book Antiqua" pitchFamily="18" charset="0"/>
              </a:rPr>
              <a:t>and universities </a:t>
            </a:r>
            <a:r>
              <a:rPr lang="en-US" sz="3600" b="1" i="1" dirty="0">
                <a:latin typeface="Book Antiqua" pitchFamily="18" charset="0"/>
              </a:rPr>
              <a:t>ineffective today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4"/>
          <p:cNvSpPr>
            <a:spLocks noGrp="1"/>
          </p:cNvSpPr>
          <p:nvPr>
            <p:ph type="ctrTitle"/>
          </p:nvPr>
        </p:nvSpPr>
        <p:spPr>
          <a:xfrm>
            <a:off x="1905000" y="381000"/>
            <a:ext cx="6400800" cy="5105400"/>
          </a:xfrm>
        </p:spPr>
        <p:txBody>
          <a:bodyPr>
            <a:noAutofit/>
          </a:bodyPr>
          <a:lstStyle/>
          <a:p>
            <a:r>
              <a:rPr lang="en-US" sz="2800" b="0" dirty="0">
                <a:latin typeface="Book Antiqua" pitchFamily="18" charset="0"/>
              </a:rPr>
              <a:t>Rafiq Jan Jibran from Gomal University in </a:t>
            </a:r>
            <a:r>
              <a:rPr lang="en-US" sz="2800" b="0" dirty="0" smtClean="0">
                <a:latin typeface="Book Antiqua" pitchFamily="18" charset="0"/>
              </a:rPr>
              <a:t>KPK says that </a:t>
            </a:r>
            <a:r>
              <a:rPr lang="en-US" sz="2800" b="1" i="1" dirty="0" smtClean="0">
                <a:latin typeface="Book Antiqua" pitchFamily="18" charset="0"/>
              </a:rPr>
              <a:t>“Student </a:t>
            </a:r>
            <a:r>
              <a:rPr lang="en-US" sz="2800" b="1" i="1" dirty="0">
                <a:latin typeface="Book Antiqua" pitchFamily="18" charset="0"/>
              </a:rPr>
              <a:t>unions are a constitutional right </a:t>
            </a:r>
            <a:r>
              <a:rPr lang="en-US" sz="2800" b="1" i="1" dirty="0" smtClean="0">
                <a:latin typeface="Book Antiqua" pitchFamily="18" charset="0"/>
              </a:rPr>
              <a:t>–They </a:t>
            </a:r>
            <a:r>
              <a:rPr lang="en-US" sz="2800" b="1" i="1" dirty="0">
                <a:latin typeface="Book Antiqua" pitchFamily="18" charset="0"/>
              </a:rPr>
              <a:t>are the wings of political parties.”</a:t>
            </a:r>
            <a:r>
              <a:rPr lang="en-US" sz="2800" dirty="0">
                <a:latin typeface="Book Antiqua" pitchFamily="18" charset="0"/>
              </a:rPr>
              <a:t/>
            </a:r>
            <a:br>
              <a:rPr lang="en-US" sz="2800" dirty="0">
                <a:latin typeface="Book Antiqua" pitchFamily="18" charset="0"/>
              </a:rPr>
            </a:br>
            <a:r>
              <a:rPr lang="en-US" sz="2800" b="0" dirty="0">
                <a:latin typeface="Book Antiqua" pitchFamily="18" charset="0"/>
              </a:rPr>
              <a:t>Jibran adds that </a:t>
            </a:r>
            <a:r>
              <a:rPr lang="en-US" sz="2800" b="1" i="1" dirty="0" smtClean="0">
                <a:latin typeface="Book Antiqua" pitchFamily="18" charset="0"/>
              </a:rPr>
              <a:t>“When </a:t>
            </a:r>
            <a:r>
              <a:rPr lang="en-US" sz="2800" b="1" i="1" dirty="0">
                <a:latin typeface="Book Antiqua" pitchFamily="18" charset="0"/>
              </a:rPr>
              <a:t>students are stripped of their right to unions, “They become frustrated. They lose a platform to express themselves</a:t>
            </a:r>
            <a:r>
              <a:rPr lang="en-US" sz="3600" b="1" i="1" dirty="0">
                <a:latin typeface="Book Antiqua" pitchFamily="18" charset="0"/>
              </a:rPr>
              <a:t>.”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1587</TotalTime>
  <Words>156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If the Student Unions are bad for Education, Why our Universities Rank the Worst in the World</vt:lpstr>
      <vt:lpstr>THE MURDER OF PAKISTAN’S STUDENT UNION</vt:lpstr>
      <vt:lpstr>Student Solidarity March  </vt:lpstr>
      <vt:lpstr>Campus politics cultivates leaders. The ban is the reason why Pakistan lacks seasoned leaders, and why our parliament and universities ineffective today</vt:lpstr>
      <vt:lpstr>Rafiq Jan Jibran from Gomal University in KPK says that “Student unions are a constitutional right –They are the wings of political parties.” Jibran adds that “When students are stripped of their right to unions, “They become frustrated. They lose a platform to express themselves.”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“If the Students Union is bad for Education, why our Controlled Campuses Ranked Worst in the World.”</dc:title>
  <dc:creator>sattar</dc:creator>
  <cp:lastModifiedBy>sattar</cp:lastModifiedBy>
  <cp:revision>27</cp:revision>
  <dcterms:created xsi:type="dcterms:W3CDTF">2020-03-25T12:18:42Z</dcterms:created>
  <dcterms:modified xsi:type="dcterms:W3CDTF">2020-03-26T14:46:00Z</dcterms:modified>
</cp:coreProperties>
</file>