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73535E-5ACE-4755-88CD-627E57BFA8AB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D8AE028-587F-4888-8E3F-D93C6E6C8896}">
      <dgm:prSet phldrT="[Text]"/>
      <dgm:spPr/>
      <dgm:t>
        <a:bodyPr/>
        <a:lstStyle/>
        <a:p>
          <a:r>
            <a:rPr lang="en-US" dirty="0" smtClean="0"/>
            <a:t>ret add to main</a:t>
          </a:r>
          <a:endParaRPr lang="en-US" dirty="0"/>
        </a:p>
      </dgm:t>
    </dgm:pt>
    <dgm:pt modelId="{A8BA521E-D13B-4769-8BC4-DD61B93852ED}" type="parTrans" cxnId="{DAC355EC-935D-4DC5-8A48-117464F7A42B}">
      <dgm:prSet/>
      <dgm:spPr/>
      <dgm:t>
        <a:bodyPr/>
        <a:lstStyle/>
        <a:p>
          <a:endParaRPr lang="en-US"/>
        </a:p>
      </dgm:t>
    </dgm:pt>
    <dgm:pt modelId="{7BE6FE95-C6AB-40DA-8124-1D20067611D2}" type="sibTrans" cxnId="{DAC355EC-935D-4DC5-8A48-117464F7A42B}">
      <dgm:prSet/>
      <dgm:spPr/>
      <dgm:t>
        <a:bodyPr/>
        <a:lstStyle/>
        <a:p>
          <a:endParaRPr lang="en-US"/>
        </a:p>
      </dgm:t>
    </dgm:pt>
    <dgm:pt modelId="{451FE67A-8FB1-489A-93F3-9A8E48CD6598}">
      <dgm:prSet phldrT="[Text]"/>
      <dgm:spPr/>
      <dgm:t>
        <a:bodyPr/>
        <a:lstStyle/>
        <a:p>
          <a:r>
            <a:rPr lang="en-US" dirty="0" err="1" smtClean="0"/>
            <a:t>ebp</a:t>
          </a:r>
          <a:endParaRPr lang="en-US" dirty="0"/>
        </a:p>
      </dgm:t>
    </dgm:pt>
    <dgm:pt modelId="{4EA95EE0-5C0F-4871-B2A7-DDEA481F5A87}" type="parTrans" cxnId="{A592A086-6B64-444B-8115-13DE0C7710CF}">
      <dgm:prSet/>
      <dgm:spPr/>
      <dgm:t>
        <a:bodyPr/>
        <a:lstStyle/>
        <a:p>
          <a:endParaRPr lang="en-US"/>
        </a:p>
      </dgm:t>
    </dgm:pt>
    <dgm:pt modelId="{465C4FA6-2902-4BD3-A5DD-1B887A03057D}" type="sibTrans" cxnId="{A592A086-6B64-444B-8115-13DE0C7710CF}">
      <dgm:prSet/>
      <dgm:spPr/>
      <dgm:t>
        <a:bodyPr/>
        <a:lstStyle/>
        <a:p>
          <a:endParaRPr lang="en-US"/>
        </a:p>
      </dgm:t>
    </dgm:pt>
    <dgm:pt modelId="{3541D1B4-452E-4216-82E5-1A179DFCCB4A}">
      <dgm:prSet phldrT="[Text]"/>
      <dgm:spPr/>
      <dgm:t>
        <a:bodyPr/>
        <a:lstStyle/>
        <a:p>
          <a:r>
            <a:rPr lang="en-US" dirty="0" smtClean="0"/>
            <a:t>Local variable [esp-4] </a:t>
          </a:r>
          <a:endParaRPr lang="en-US" dirty="0"/>
        </a:p>
      </dgm:t>
    </dgm:pt>
    <dgm:pt modelId="{A0742191-7877-4F15-8386-15343B736FBA}" type="parTrans" cxnId="{79E2D200-617D-4847-B3F6-875D1DD6F894}">
      <dgm:prSet/>
      <dgm:spPr/>
      <dgm:t>
        <a:bodyPr/>
        <a:lstStyle/>
        <a:p>
          <a:endParaRPr lang="en-US"/>
        </a:p>
      </dgm:t>
    </dgm:pt>
    <dgm:pt modelId="{15B1AC12-8AFC-41D0-82FA-2853AF212872}" type="sibTrans" cxnId="{79E2D200-617D-4847-B3F6-875D1DD6F894}">
      <dgm:prSet/>
      <dgm:spPr/>
      <dgm:t>
        <a:bodyPr/>
        <a:lstStyle/>
        <a:p>
          <a:endParaRPr lang="en-US"/>
        </a:p>
      </dgm:t>
    </dgm:pt>
    <dgm:pt modelId="{0D36B8D2-BAA0-42C9-85A7-AFAC709215EC}" type="pres">
      <dgm:prSet presAssocID="{B173535E-5ACE-4755-88CD-627E57BFA8AB}" presName="outerComposite" presStyleCnt="0">
        <dgm:presLayoutVars>
          <dgm:chMax val="5"/>
          <dgm:dir/>
          <dgm:resizeHandles val="exact"/>
        </dgm:presLayoutVars>
      </dgm:prSet>
      <dgm:spPr/>
    </dgm:pt>
    <dgm:pt modelId="{E37DBD51-A0DD-4489-AC50-835FB6A21D69}" type="pres">
      <dgm:prSet presAssocID="{B173535E-5ACE-4755-88CD-627E57BFA8AB}" presName="dummyMaxCanvas" presStyleCnt="0">
        <dgm:presLayoutVars/>
      </dgm:prSet>
      <dgm:spPr/>
    </dgm:pt>
    <dgm:pt modelId="{4A2ABAD6-66D3-42CD-8711-B7C1567BA8CC}" type="pres">
      <dgm:prSet presAssocID="{B173535E-5ACE-4755-88CD-627E57BFA8AB}" presName="ThreeNodes_1" presStyleLbl="node1" presStyleIdx="0" presStyleCnt="3" custLinFactNeighborX="436" custLinFactNeighborY="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F2EB76-0CF3-4413-A83D-480DC6634693}" type="pres">
      <dgm:prSet presAssocID="{B173535E-5ACE-4755-88CD-627E57BFA8AB}" presName="ThreeNodes_2" presStyleLbl="node1" presStyleIdx="1" presStyleCnt="3">
        <dgm:presLayoutVars>
          <dgm:bulletEnabled val="1"/>
        </dgm:presLayoutVars>
      </dgm:prSet>
      <dgm:spPr/>
    </dgm:pt>
    <dgm:pt modelId="{121822BC-D561-4248-AC01-310098143EDC}" type="pres">
      <dgm:prSet presAssocID="{B173535E-5ACE-4755-88CD-627E57BFA8AB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787A3E-F0C6-4D41-9F00-5D3CFEE497FA}" type="pres">
      <dgm:prSet presAssocID="{B173535E-5ACE-4755-88CD-627E57BFA8AB}" presName="ThreeConn_1-2" presStyleLbl="fgAccFollowNode1" presStyleIdx="0" presStyleCnt="2">
        <dgm:presLayoutVars>
          <dgm:bulletEnabled val="1"/>
        </dgm:presLayoutVars>
      </dgm:prSet>
      <dgm:spPr/>
    </dgm:pt>
    <dgm:pt modelId="{FDAAD3DF-771C-44A7-9F2D-35E419D0DAC3}" type="pres">
      <dgm:prSet presAssocID="{B173535E-5ACE-4755-88CD-627E57BFA8AB}" presName="ThreeConn_2-3" presStyleLbl="fgAccFollowNode1" presStyleIdx="1" presStyleCnt="2">
        <dgm:presLayoutVars>
          <dgm:bulletEnabled val="1"/>
        </dgm:presLayoutVars>
      </dgm:prSet>
      <dgm:spPr/>
    </dgm:pt>
    <dgm:pt modelId="{C338BF35-4719-45CB-A26A-BECB95D0EA78}" type="pres">
      <dgm:prSet presAssocID="{B173535E-5ACE-4755-88CD-627E57BFA8AB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2A20E-EDEE-4F9F-A55B-65B522A321BD}" type="pres">
      <dgm:prSet presAssocID="{B173535E-5ACE-4755-88CD-627E57BFA8AB}" presName="ThreeNodes_2_text" presStyleLbl="node1" presStyleIdx="2" presStyleCnt="3">
        <dgm:presLayoutVars>
          <dgm:bulletEnabled val="1"/>
        </dgm:presLayoutVars>
      </dgm:prSet>
      <dgm:spPr/>
    </dgm:pt>
    <dgm:pt modelId="{BBE24435-CF88-4EDD-A958-58148D2F6CA2}" type="pres">
      <dgm:prSet presAssocID="{B173535E-5ACE-4755-88CD-627E57BFA8AB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BA66EC-D263-4D5C-9C18-549C30F3C688}" type="presOf" srcId="{7BE6FE95-C6AB-40DA-8124-1D20067611D2}" destId="{F4787A3E-F0C6-4D41-9F00-5D3CFEE497FA}" srcOrd="0" destOrd="0" presId="urn:microsoft.com/office/officeart/2005/8/layout/vProcess5"/>
    <dgm:cxn modelId="{DAC355EC-935D-4DC5-8A48-117464F7A42B}" srcId="{B173535E-5ACE-4755-88CD-627E57BFA8AB}" destId="{DD8AE028-587F-4888-8E3F-D93C6E6C8896}" srcOrd="0" destOrd="0" parTransId="{A8BA521E-D13B-4769-8BC4-DD61B93852ED}" sibTransId="{7BE6FE95-C6AB-40DA-8124-1D20067611D2}"/>
    <dgm:cxn modelId="{96672E75-7BCD-4D5D-948A-00CD4DD6526E}" type="presOf" srcId="{3541D1B4-452E-4216-82E5-1A179DFCCB4A}" destId="{BBE24435-CF88-4EDD-A958-58148D2F6CA2}" srcOrd="1" destOrd="0" presId="urn:microsoft.com/office/officeart/2005/8/layout/vProcess5"/>
    <dgm:cxn modelId="{D323C871-221F-43A4-BB11-7CEBDC2E046D}" type="presOf" srcId="{B173535E-5ACE-4755-88CD-627E57BFA8AB}" destId="{0D36B8D2-BAA0-42C9-85A7-AFAC709215EC}" srcOrd="0" destOrd="0" presId="urn:microsoft.com/office/officeart/2005/8/layout/vProcess5"/>
    <dgm:cxn modelId="{C5DCACC9-9465-4BA6-946E-4A5D0AF1F5D8}" type="presOf" srcId="{451FE67A-8FB1-489A-93F3-9A8E48CD6598}" destId="{80F2EB76-0CF3-4413-A83D-480DC6634693}" srcOrd="0" destOrd="0" presId="urn:microsoft.com/office/officeart/2005/8/layout/vProcess5"/>
    <dgm:cxn modelId="{A592A086-6B64-444B-8115-13DE0C7710CF}" srcId="{B173535E-5ACE-4755-88CD-627E57BFA8AB}" destId="{451FE67A-8FB1-489A-93F3-9A8E48CD6598}" srcOrd="1" destOrd="0" parTransId="{4EA95EE0-5C0F-4871-B2A7-DDEA481F5A87}" sibTransId="{465C4FA6-2902-4BD3-A5DD-1B887A03057D}"/>
    <dgm:cxn modelId="{F7FC190C-0EB1-440B-878D-96B6A5DE2B6E}" type="presOf" srcId="{465C4FA6-2902-4BD3-A5DD-1B887A03057D}" destId="{FDAAD3DF-771C-44A7-9F2D-35E419D0DAC3}" srcOrd="0" destOrd="0" presId="urn:microsoft.com/office/officeart/2005/8/layout/vProcess5"/>
    <dgm:cxn modelId="{79E2D200-617D-4847-B3F6-875D1DD6F894}" srcId="{B173535E-5ACE-4755-88CD-627E57BFA8AB}" destId="{3541D1B4-452E-4216-82E5-1A179DFCCB4A}" srcOrd="2" destOrd="0" parTransId="{A0742191-7877-4F15-8386-15343B736FBA}" sibTransId="{15B1AC12-8AFC-41D0-82FA-2853AF212872}"/>
    <dgm:cxn modelId="{CC84A0A8-5E29-4414-8A7B-7AA6DA8577CB}" type="presOf" srcId="{DD8AE028-587F-4888-8E3F-D93C6E6C8896}" destId="{4A2ABAD6-66D3-42CD-8711-B7C1567BA8CC}" srcOrd="0" destOrd="0" presId="urn:microsoft.com/office/officeart/2005/8/layout/vProcess5"/>
    <dgm:cxn modelId="{E041675F-3D5D-44FF-8935-75324A82B58D}" type="presOf" srcId="{DD8AE028-587F-4888-8E3F-D93C6E6C8896}" destId="{C338BF35-4719-45CB-A26A-BECB95D0EA78}" srcOrd="1" destOrd="0" presId="urn:microsoft.com/office/officeart/2005/8/layout/vProcess5"/>
    <dgm:cxn modelId="{EC8F4344-9781-44D8-8664-2616CD1FF5CB}" type="presOf" srcId="{451FE67A-8FB1-489A-93F3-9A8E48CD6598}" destId="{1742A20E-EDEE-4F9F-A55B-65B522A321BD}" srcOrd="1" destOrd="0" presId="urn:microsoft.com/office/officeart/2005/8/layout/vProcess5"/>
    <dgm:cxn modelId="{B00C2F20-8D65-485B-8AC1-2866BE0253B6}" type="presOf" srcId="{3541D1B4-452E-4216-82E5-1A179DFCCB4A}" destId="{121822BC-D561-4248-AC01-310098143EDC}" srcOrd="0" destOrd="0" presId="urn:microsoft.com/office/officeart/2005/8/layout/vProcess5"/>
    <dgm:cxn modelId="{DE2A7D49-30AA-4B0A-B907-7EC5752E186B}" type="presParOf" srcId="{0D36B8D2-BAA0-42C9-85A7-AFAC709215EC}" destId="{E37DBD51-A0DD-4489-AC50-835FB6A21D69}" srcOrd="0" destOrd="0" presId="urn:microsoft.com/office/officeart/2005/8/layout/vProcess5"/>
    <dgm:cxn modelId="{84FF5159-F893-42ED-A87C-B970FD869FF9}" type="presParOf" srcId="{0D36B8D2-BAA0-42C9-85A7-AFAC709215EC}" destId="{4A2ABAD6-66D3-42CD-8711-B7C1567BA8CC}" srcOrd="1" destOrd="0" presId="urn:microsoft.com/office/officeart/2005/8/layout/vProcess5"/>
    <dgm:cxn modelId="{74978DDA-4E47-4334-B8A8-7339D2BB13D5}" type="presParOf" srcId="{0D36B8D2-BAA0-42C9-85A7-AFAC709215EC}" destId="{80F2EB76-0CF3-4413-A83D-480DC6634693}" srcOrd="2" destOrd="0" presId="urn:microsoft.com/office/officeart/2005/8/layout/vProcess5"/>
    <dgm:cxn modelId="{F1F2AA3A-4108-44CD-BE0A-9A3A8259761B}" type="presParOf" srcId="{0D36B8D2-BAA0-42C9-85A7-AFAC709215EC}" destId="{121822BC-D561-4248-AC01-310098143EDC}" srcOrd="3" destOrd="0" presId="urn:microsoft.com/office/officeart/2005/8/layout/vProcess5"/>
    <dgm:cxn modelId="{B79C239A-C206-4B58-84C5-B4642F47A155}" type="presParOf" srcId="{0D36B8D2-BAA0-42C9-85A7-AFAC709215EC}" destId="{F4787A3E-F0C6-4D41-9F00-5D3CFEE497FA}" srcOrd="4" destOrd="0" presId="urn:microsoft.com/office/officeart/2005/8/layout/vProcess5"/>
    <dgm:cxn modelId="{A6805EC2-9A3A-409A-8957-FAE904162A85}" type="presParOf" srcId="{0D36B8D2-BAA0-42C9-85A7-AFAC709215EC}" destId="{FDAAD3DF-771C-44A7-9F2D-35E419D0DAC3}" srcOrd="5" destOrd="0" presId="urn:microsoft.com/office/officeart/2005/8/layout/vProcess5"/>
    <dgm:cxn modelId="{AC31E795-60BC-4BD8-B5B1-210296245121}" type="presParOf" srcId="{0D36B8D2-BAA0-42C9-85A7-AFAC709215EC}" destId="{C338BF35-4719-45CB-A26A-BECB95D0EA78}" srcOrd="6" destOrd="0" presId="urn:microsoft.com/office/officeart/2005/8/layout/vProcess5"/>
    <dgm:cxn modelId="{5E9D6184-5D2A-41C6-BBE0-1AD02D9D7276}" type="presParOf" srcId="{0D36B8D2-BAA0-42C9-85A7-AFAC709215EC}" destId="{1742A20E-EDEE-4F9F-A55B-65B522A321BD}" srcOrd="7" destOrd="0" presId="urn:microsoft.com/office/officeart/2005/8/layout/vProcess5"/>
    <dgm:cxn modelId="{00684052-18EE-4566-9250-B2F3E412743F}" type="presParOf" srcId="{0D36B8D2-BAA0-42C9-85A7-AFAC709215EC}" destId="{BBE24435-CF88-4EDD-A958-58148D2F6CA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C5E116-4105-4EEC-8942-72D6875EBFB5}" type="doc">
      <dgm:prSet loTypeId="urn:microsoft.com/office/officeart/2005/8/layout/process4" loCatId="process" qsTypeId="urn:microsoft.com/office/officeart/2005/8/quickstyle/3d5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5429281-2932-4332-B94F-A9E592DFA540}">
      <dgm:prSet phldrT="[Text]"/>
      <dgm:spPr/>
      <dgm:t>
        <a:bodyPr/>
        <a:lstStyle/>
        <a:p>
          <a:r>
            <a:rPr lang="en-US" dirty="0" err="1" smtClean="0"/>
            <a:t>inty</a:t>
          </a:r>
          <a:endParaRPr lang="en-US" dirty="0"/>
        </a:p>
      </dgm:t>
    </dgm:pt>
    <dgm:pt modelId="{E84893EC-0291-4213-9F84-B1A3BCC3F127}" type="parTrans" cxnId="{0EA3675D-45A2-4707-93B6-3D2B694D0B1A}">
      <dgm:prSet/>
      <dgm:spPr/>
      <dgm:t>
        <a:bodyPr/>
        <a:lstStyle/>
        <a:p>
          <a:endParaRPr lang="en-US"/>
        </a:p>
      </dgm:t>
    </dgm:pt>
    <dgm:pt modelId="{B9AED099-BB7D-4859-AAEC-133CAD48964B}" type="sibTrans" cxnId="{0EA3675D-45A2-4707-93B6-3D2B694D0B1A}">
      <dgm:prSet/>
      <dgm:spPr/>
      <dgm:t>
        <a:bodyPr/>
        <a:lstStyle/>
        <a:p>
          <a:endParaRPr lang="en-US"/>
        </a:p>
      </dgm:t>
    </dgm:pt>
    <dgm:pt modelId="{8B04348A-4919-4AEF-BE25-F9646768AB25}">
      <dgm:prSet phldrT="[Text]"/>
      <dgm:spPr/>
      <dgm:t>
        <a:bodyPr/>
        <a:lstStyle/>
        <a:p>
          <a:r>
            <a:rPr lang="en-US" dirty="0" err="1" smtClean="0"/>
            <a:t>intx</a:t>
          </a:r>
          <a:endParaRPr lang="en-US" dirty="0"/>
        </a:p>
      </dgm:t>
    </dgm:pt>
    <dgm:pt modelId="{137DA558-F00C-4EF9-BE5E-02182C7B08F0}" type="parTrans" cxnId="{EA89B23A-663B-41E9-8191-6F51444129A8}">
      <dgm:prSet/>
      <dgm:spPr/>
      <dgm:t>
        <a:bodyPr/>
        <a:lstStyle/>
        <a:p>
          <a:endParaRPr lang="en-US"/>
        </a:p>
      </dgm:t>
    </dgm:pt>
    <dgm:pt modelId="{84F8C135-5A1A-4DD5-9835-CDA262959AD7}" type="sibTrans" cxnId="{EA89B23A-663B-41E9-8191-6F51444129A8}">
      <dgm:prSet/>
      <dgm:spPr/>
      <dgm:t>
        <a:bodyPr/>
        <a:lstStyle/>
        <a:p>
          <a:endParaRPr lang="en-US"/>
        </a:p>
      </dgm:t>
    </dgm:pt>
    <dgm:pt modelId="{4C9819D2-6792-4FAB-8AA9-A00C5B768625}">
      <dgm:prSet phldrT="[Text]"/>
      <dgm:spPr/>
      <dgm:t>
        <a:bodyPr/>
        <a:lstStyle/>
        <a:p>
          <a:r>
            <a:rPr lang="en-US" dirty="0" smtClean="0"/>
            <a:t>ret address to main</a:t>
          </a:r>
        </a:p>
      </dgm:t>
    </dgm:pt>
    <dgm:pt modelId="{7EEFC4C7-117E-412F-AAB0-5631CAF6668A}" type="parTrans" cxnId="{461EC43F-239F-45ED-8DED-F655AD05468E}">
      <dgm:prSet/>
      <dgm:spPr/>
      <dgm:t>
        <a:bodyPr/>
        <a:lstStyle/>
        <a:p>
          <a:endParaRPr lang="en-US"/>
        </a:p>
      </dgm:t>
    </dgm:pt>
    <dgm:pt modelId="{C791213D-FEE5-4CA5-B81A-1F073335939E}" type="sibTrans" cxnId="{461EC43F-239F-45ED-8DED-F655AD05468E}">
      <dgm:prSet/>
      <dgm:spPr/>
      <dgm:t>
        <a:bodyPr/>
        <a:lstStyle/>
        <a:p>
          <a:endParaRPr lang="en-US"/>
        </a:p>
      </dgm:t>
    </dgm:pt>
    <dgm:pt modelId="{ED1561D6-F6AA-488C-B26D-C44F060B71FD}" type="pres">
      <dgm:prSet presAssocID="{69C5E116-4105-4EEC-8942-72D6875EBFB5}" presName="Name0" presStyleCnt="0">
        <dgm:presLayoutVars>
          <dgm:dir/>
          <dgm:animLvl val="lvl"/>
          <dgm:resizeHandles val="exact"/>
        </dgm:presLayoutVars>
      </dgm:prSet>
      <dgm:spPr/>
    </dgm:pt>
    <dgm:pt modelId="{1C62E4AE-6704-4E5F-96E2-FB835717BEF3}" type="pres">
      <dgm:prSet presAssocID="{4C9819D2-6792-4FAB-8AA9-A00C5B768625}" presName="boxAndChildren" presStyleCnt="0"/>
      <dgm:spPr/>
    </dgm:pt>
    <dgm:pt modelId="{7E88E194-3F07-455B-860F-7AB769330A66}" type="pres">
      <dgm:prSet presAssocID="{4C9819D2-6792-4FAB-8AA9-A00C5B768625}" presName="parentTextBox" presStyleLbl="node1" presStyleIdx="0" presStyleCnt="3"/>
      <dgm:spPr/>
    </dgm:pt>
    <dgm:pt modelId="{CFF5EE07-5A24-4E2F-B86A-9015F110B5DD}" type="pres">
      <dgm:prSet presAssocID="{84F8C135-5A1A-4DD5-9835-CDA262959AD7}" presName="sp" presStyleCnt="0"/>
      <dgm:spPr/>
    </dgm:pt>
    <dgm:pt modelId="{81DCD0DB-7678-4D28-9132-4FE365B63543}" type="pres">
      <dgm:prSet presAssocID="{8B04348A-4919-4AEF-BE25-F9646768AB25}" presName="arrowAndChildren" presStyleCnt="0"/>
      <dgm:spPr/>
    </dgm:pt>
    <dgm:pt modelId="{B04BA983-7672-40DE-A82E-7C2C2E9B2405}" type="pres">
      <dgm:prSet presAssocID="{8B04348A-4919-4AEF-BE25-F9646768AB25}" presName="parentTextArrow" presStyleLbl="node1" presStyleIdx="1" presStyleCnt="3"/>
      <dgm:spPr/>
    </dgm:pt>
    <dgm:pt modelId="{7B7FD82D-970F-407D-A7FC-D8281DF92727}" type="pres">
      <dgm:prSet presAssocID="{B9AED099-BB7D-4859-AAEC-133CAD48964B}" presName="sp" presStyleCnt="0"/>
      <dgm:spPr/>
    </dgm:pt>
    <dgm:pt modelId="{5C34A469-C20B-403B-90A0-5B02C087E30F}" type="pres">
      <dgm:prSet presAssocID="{B5429281-2932-4332-B94F-A9E592DFA540}" presName="arrowAndChildren" presStyleCnt="0"/>
      <dgm:spPr/>
    </dgm:pt>
    <dgm:pt modelId="{C3A7A463-7D30-4DA2-BF6B-DBC92707EB10}" type="pres">
      <dgm:prSet presAssocID="{B5429281-2932-4332-B94F-A9E592DFA540}" presName="parentTextArrow" presStyleLbl="node1" presStyleIdx="2" presStyleCnt="3"/>
      <dgm:spPr/>
    </dgm:pt>
  </dgm:ptLst>
  <dgm:cxnLst>
    <dgm:cxn modelId="{461EC43F-239F-45ED-8DED-F655AD05468E}" srcId="{69C5E116-4105-4EEC-8942-72D6875EBFB5}" destId="{4C9819D2-6792-4FAB-8AA9-A00C5B768625}" srcOrd="2" destOrd="0" parTransId="{7EEFC4C7-117E-412F-AAB0-5631CAF6668A}" sibTransId="{C791213D-FEE5-4CA5-B81A-1F073335939E}"/>
    <dgm:cxn modelId="{4DC056A7-9034-44DD-A97C-2F8948FBCB66}" type="presOf" srcId="{8B04348A-4919-4AEF-BE25-F9646768AB25}" destId="{B04BA983-7672-40DE-A82E-7C2C2E9B2405}" srcOrd="0" destOrd="0" presId="urn:microsoft.com/office/officeart/2005/8/layout/process4"/>
    <dgm:cxn modelId="{0EA3675D-45A2-4707-93B6-3D2B694D0B1A}" srcId="{69C5E116-4105-4EEC-8942-72D6875EBFB5}" destId="{B5429281-2932-4332-B94F-A9E592DFA540}" srcOrd="0" destOrd="0" parTransId="{E84893EC-0291-4213-9F84-B1A3BCC3F127}" sibTransId="{B9AED099-BB7D-4859-AAEC-133CAD48964B}"/>
    <dgm:cxn modelId="{1F6012A2-6C19-4BFD-B099-161C52ACA4DE}" type="presOf" srcId="{69C5E116-4105-4EEC-8942-72D6875EBFB5}" destId="{ED1561D6-F6AA-488C-B26D-C44F060B71FD}" srcOrd="0" destOrd="0" presId="urn:microsoft.com/office/officeart/2005/8/layout/process4"/>
    <dgm:cxn modelId="{61295521-F678-448A-946E-87E888F7EE71}" type="presOf" srcId="{4C9819D2-6792-4FAB-8AA9-A00C5B768625}" destId="{7E88E194-3F07-455B-860F-7AB769330A66}" srcOrd="0" destOrd="0" presId="urn:microsoft.com/office/officeart/2005/8/layout/process4"/>
    <dgm:cxn modelId="{705D7290-EE9B-408E-92C0-96726BD0ED6D}" type="presOf" srcId="{B5429281-2932-4332-B94F-A9E592DFA540}" destId="{C3A7A463-7D30-4DA2-BF6B-DBC92707EB10}" srcOrd="0" destOrd="0" presId="urn:microsoft.com/office/officeart/2005/8/layout/process4"/>
    <dgm:cxn modelId="{EA89B23A-663B-41E9-8191-6F51444129A8}" srcId="{69C5E116-4105-4EEC-8942-72D6875EBFB5}" destId="{8B04348A-4919-4AEF-BE25-F9646768AB25}" srcOrd="1" destOrd="0" parTransId="{137DA558-F00C-4EF9-BE5E-02182C7B08F0}" sibTransId="{84F8C135-5A1A-4DD5-9835-CDA262959AD7}"/>
    <dgm:cxn modelId="{DDC8CB2D-6174-4FB7-A064-3A5BB33AECAB}" type="presParOf" srcId="{ED1561D6-F6AA-488C-B26D-C44F060B71FD}" destId="{1C62E4AE-6704-4E5F-96E2-FB835717BEF3}" srcOrd="0" destOrd="0" presId="urn:microsoft.com/office/officeart/2005/8/layout/process4"/>
    <dgm:cxn modelId="{FFEBCC8C-0DC1-4AA2-8BC7-DDBEA38C8180}" type="presParOf" srcId="{1C62E4AE-6704-4E5F-96E2-FB835717BEF3}" destId="{7E88E194-3F07-455B-860F-7AB769330A66}" srcOrd="0" destOrd="0" presId="urn:microsoft.com/office/officeart/2005/8/layout/process4"/>
    <dgm:cxn modelId="{A7DE3FFB-55AA-4430-8AC0-84219B3380EA}" type="presParOf" srcId="{ED1561D6-F6AA-488C-B26D-C44F060B71FD}" destId="{CFF5EE07-5A24-4E2F-B86A-9015F110B5DD}" srcOrd="1" destOrd="0" presId="urn:microsoft.com/office/officeart/2005/8/layout/process4"/>
    <dgm:cxn modelId="{E4A523C2-E19B-4B63-BDF4-A577942472D8}" type="presParOf" srcId="{ED1561D6-F6AA-488C-B26D-C44F060B71FD}" destId="{81DCD0DB-7678-4D28-9132-4FE365B63543}" srcOrd="2" destOrd="0" presId="urn:microsoft.com/office/officeart/2005/8/layout/process4"/>
    <dgm:cxn modelId="{FC49BD55-7973-426E-8645-878B0EF93080}" type="presParOf" srcId="{81DCD0DB-7678-4D28-9132-4FE365B63543}" destId="{B04BA983-7672-40DE-A82E-7C2C2E9B2405}" srcOrd="0" destOrd="0" presId="urn:microsoft.com/office/officeart/2005/8/layout/process4"/>
    <dgm:cxn modelId="{0629B887-31F2-4073-9666-8D303FAAECD7}" type="presParOf" srcId="{ED1561D6-F6AA-488C-B26D-C44F060B71FD}" destId="{7B7FD82D-970F-407D-A7FC-D8281DF92727}" srcOrd="3" destOrd="0" presId="urn:microsoft.com/office/officeart/2005/8/layout/process4"/>
    <dgm:cxn modelId="{9B8937D5-3376-46DF-B539-308F650E4113}" type="presParOf" srcId="{ED1561D6-F6AA-488C-B26D-C44F060B71FD}" destId="{5C34A469-C20B-403B-90A0-5B02C087E30F}" srcOrd="4" destOrd="0" presId="urn:microsoft.com/office/officeart/2005/8/layout/process4"/>
    <dgm:cxn modelId="{A9B84C35-9370-4949-9B0A-A0A330400ADE}" type="presParOf" srcId="{5C34A469-C20B-403B-90A0-5B02C087E30F}" destId="{C3A7A463-7D30-4DA2-BF6B-DBC92707EB10}" srcOrd="0" destOrd="0" presId="urn:microsoft.com/office/officeart/2005/8/layout/process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ABAD6-66D3-42CD-8711-B7C1567BA8CC}">
      <dsp:nvSpPr>
        <dsp:cNvPr id="0" name=""/>
        <dsp:cNvSpPr/>
      </dsp:nvSpPr>
      <dsp:spPr>
        <a:xfrm>
          <a:off x="12878" y="685"/>
          <a:ext cx="2953781" cy="155845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ret add to main</a:t>
          </a:r>
          <a:endParaRPr lang="en-US" sz="2900" kern="1200" dirty="0"/>
        </a:p>
      </dsp:txBody>
      <dsp:txXfrm>
        <a:off x="52810" y="40617"/>
        <a:ext cx="1283511" cy="1478593"/>
      </dsp:txXfrm>
    </dsp:sp>
    <dsp:sp modelId="{80F2EB76-0CF3-4413-A83D-480DC6634693}">
      <dsp:nvSpPr>
        <dsp:cNvPr id="0" name=""/>
        <dsp:cNvSpPr/>
      </dsp:nvSpPr>
      <dsp:spPr>
        <a:xfrm>
          <a:off x="260627" y="1818200"/>
          <a:ext cx="2953781" cy="155845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ebp</a:t>
          </a:r>
          <a:endParaRPr lang="en-US" sz="2900" kern="1200" dirty="0"/>
        </a:p>
      </dsp:txBody>
      <dsp:txXfrm>
        <a:off x="306273" y="1863846"/>
        <a:ext cx="1588864" cy="1467165"/>
      </dsp:txXfrm>
    </dsp:sp>
    <dsp:sp modelId="{121822BC-D561-4248-AC01-310098143EDC}">
      <dsp:nvSpPr>
        <dsp:cNvPr id="0" name=""/>
        <dsp:cNvSpPr/>
      </dsp:nvSpPr>
      <dsp:spPr>
        <a:xfrm>
          <a:off x="521255" y="3636401"/>
          <a:ext cx="2953781" cy="155845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Local variable [esp-4] </a:t>
          </a:r>
          <a:endParaRPr lang="en-US" sz="2900" kern="1200" dirty="0"/>
        </a:p>
      </dsp:txBody>
      <dsp:txXfrm>
        <a:off x="566901" y="3682047"/>
        <a:ext cx="1588864" cy="1467165"/>
      </dsp:txXfrm>
    </dsp:sp>
    <dsp:sp modelId="{F4787A3E-F0C6-4D41-9F00-5D3CFEE497FA}">
      <dsp:nvSpPr>
        <dsp:cNvPr id="0" name=""/>
        <dsp:cNvSpPr/>
      </dsp:nvSpPr>
      <dsp:spPr>
        <a:xfrm>
          <a:off x="1940783" y="1181830"/>
          <a:ext cx="1012997" cy="1012997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2168707" y="1181830"/>
        <a:ext cx="557149" cy="762280"/>
      </dsp:txXfrm>
    </dsp:sp>
    <dsp:sp modelId="{FDAAD3DF-771C-44A7-9F2D-35E419D0DAC3}">
      <dsp:nvSpPr>
        <dsp:cNvPr id="0" name=""/>
        <dsp:cNvSpPr/>
      </dsp:nvSpPr>
      <dsp:spPr>
        <a:xfrm>
          <a:off x="2201411" y="2989641"/>
          <a:ext cx="1012997" cy="1012997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2429335" y="2989641"/>
        <a:ext cx="557149" cy="762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8E194-3F07-455B-860F-7AB769330A66}">
      <dsp:nvSpPr>
        <dsp:cNvPr id="0" name=""/>
        <dsp:cNvSpPr/>
      </dsp:nvSpPr>
      <dsp:spPr>
        <a:xfrm>
          <a:off x="0" y="3276777"/>
          <a:ext cx="4042535" cy="10755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ret address to main</a:t>
          </a:r>
        </a:p>
      </dsp:txBody>
      <dsp:txXfrm>
        <a:off x="0" y="3276777"/>
        <a:ext cx="4042535" cy="1075511"/>
      </dsp:txXfrm>
    </dsp:sp>
    <dsp:sp modelId="{B04BA983-7672-40DE-A82E-7C2C2E9B2405}">
      <dsp:nvSpPr>
        <dsp:cNvPr id="0" name=""/>
        <dsp:cNvSpPr/>
      </dsp:nvSpPr>
      <dsp:spPr>
        <a:xfrm rot="10800000">
          <a:off x="0" y="1638773"/>
          <a:ext cx="4042535" cy="1654136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intx</a:t>
          </a:r>
          <a:endParaRPr lang="en-US" sz="3500" kern="1200" dirty="0"/>
        </a:p>
      </dsp:txBody>
      <dsp:txXfrm rot="10800000">
        <a:off x="0" y="1638773"/>
        <a:ext cx="4042535" cy="1074808"/>
      </dsp:txXfrm>
    </dsp:sp>
    <dsp:sp modelId="{C3A7A463-7D30-4DA2-BF6B-DBC92707EB10}">
      <dsp:nvSpPr>
        <dsp:cNvPr id="0" name=""/>
        <dsp:cNvSpPr/>
      </dsp:nvSpPr>
      <dsp:spPr>
        <a:xfrm rot="10800000">
          <a:off x="0" y="769"/>
          <a:ext cx="4042535" cy="1654136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inty</a:t>
          </a:r>
          <a:endParaRPr lang="en-US" sz="3500" kern="1200" dirty="0"/>
        </a:p>
      </dsp:txBody>
      <dsp:txXfrm rot="10800000">
        <a:off x="0" y="769"/>
        <a:ext cx="4042535" cy="1074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6817" y="1493948"/>
            <a:ext cx="7315200" cy="2106727"/>
          </a:xfrm>
        </p:spPr>
        <p:txBody>
          <a:bodyPr/>
          <a:lstStyle/>
          <a:p>
            <a:r>
              <a:rPr lang="en-US" dirty="0" smtClean="0"/>
              <a:t>COAL LAB</a:t>
            </a:r>
            <a:br>
              <a:rPr lang="en-US" dirty="0" smtClean="0"/>
            </a:br>
            <a:r>
              <a:rPr lang="en-US" dirty="0" smtClean="0"/>
              <a:t>EL229 – Section 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4258" y="3845374"/>
            <a:ext cx="7315200" cy="125466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Group Members: </a:t>
            </a:r>
          </a:p>
          <a:p>
            <a:r>
              <a:rPr lang="en-US" sz="2000" b="1" dirty="0" smtClean="0"/>
              <a:t>-</a:t>
            </a:r>
            <a:r>
              <a:rPr lang="en-US" sz="2000" b="1" dirty="0" err="1" smtClean="0"/>
              <a:t>Hermain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Qadir</a:t>
            </a:r>
            <a:r>
              <a:rPr lang="en-US" sz="2000" b="1" dirty="0" smtClean="0"/>
              <a:t> - 19K-1517</a:t>
            </a:r>
          </a:p>
          <a:p>
            <a:r>
              <a:rPr lang="en-US" sz="2000" b="1" dirty="0" smtClean="0"/>
              <a:t>-</a:t>
            </a:r>
            <a:r>
              <a:rPr lang="en-US" sz="2000" b="1" dirty="0" err="1" smtClean="0"/>
              <a:t>Anusha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Saad</a:t>
            </a:r>
            <a:r>
              <a:rPr lang="en-US" sz="2000" b="1" dirty="0" smtClean="0"/>
              <a:t> – 19K-0281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489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INVOKE Directive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359" y="735319"/>
            <a:ext cx="7315200" cy="5120640"/>
          </a:xfrm>
        </p:spPr>
        <p:txBody>
          <a:bodyPr/>
          <a:lstStyle/>
          <a:p>
            <a:r>
              <a:rPr lang="en-US" dirty="0"/>
              <a:t>The INVOKE directive, only available in 32-bit mode, pushes arguments on the stack (in </a:t>
            </a:r>
            <a:r>
              <a:rPr lang="en-US" dirty="0" smtClean="0"/>
              <a:t>the order </a:t>
            </a:r>
            <a:r>
              <a:rPr lang="en-US" dirty="0"/>
              <a:t>specified by the MODEL directive’s language specifier) and calls a procedure.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INVOKE is a </a:t>
            </a:r>
            <a:r>
              <a:rPr lang="en-US" dirty="0"/>
              <a:t>convenient replacement for the CALL instruction because it lets you pass multiple </a:t>
            </a:r>
            <a:r>
              <a:rPr lang="en-US" dirty="0" smtClean="0"/>
              <a:t>arguments using </a:t>
            </a:r>
            <a:r>
              <a:rPr lang="en-US" dirty="0"/>
              <a:t>a single line of code.</a:t>
            </a:r>
          </a:p>
        </p:txBody>
      </p:sp>
    </p:spTree>
    <p:extLst>
      <p:ext uri="{BB962C8B-B14F-4D97-AF65-F5344CB8AC3E}">
        <p14:creationId xmlns:p14="http://schemas.microsoft.com/office/powerpoint/2010/main" val="19986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INVOKE vs CALL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87985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US" sz="8000" b="1" dirty="0" smtClean="0"/>
              <a:t>.code </a:t>
            </a:r>
          </a:p>
          <a:p>
            <a:pPr marL="0" indent="0">
              <a:buNone/>
            </a:pPr>
            <a:r>
              <a:rPr lang="en-US" sz="8000" b="1" dirty="0" smtClean="0"/>
              <a:t>INVOKE Factorial //</a:t>
            </a:r>
          </a:p>
          <a:p>
            <a:pPr marL="0" indent="0">
              <a:buNone/>
            </a:pPr>
            <a:r>
              <a:rPr lang="en-US" sz="8000" b="1" dirty="0"/>
              <a:t>Call Factorial </a:t>
            </a:r>
          </a:p>
          <a:p>
            <a:pPr marL="0" indent="0">
              <a:buNone/>
            </a:pPr>
            <a:endParaRPr lang="en-US" sz="8000" b="1" dirty="0"/>
          </a:p>
          <a:p>
            <a:pPr marL="0" indent="0">
              <a:buNone/>
            </a:pPr>
            <a:r>
              <a:rPr lang="en-US" sz="8000" b="1" dirty="0" smtClean="0"/>
              <a:t>INVOKE and CALL work the same way as long as the procedure has no arguments being passed. </a:t>
            </a:r>
          </a:p>
          <a:p>
            <a:pPr marL="0" indent="0">
              <a:buNone/>
            </a:pPr>
            <a:endParaRPr lang="en-US" sz="8000" b="1" dirty="0"/>
          </a:p>
          <a:p>
            <a:pPr marL="0" indent="0">
              <a:buNone/>
            </a:pPr>
            <a:r>
              <a:rPr lang="en-US" sz="8000" b="1" dirty="0" smtClean="0"/>
              <a:t>If </a:t>
            </a:r>
            <a:r>
              <a:rPr lang="en-US" sz="8000" b="1" dirty="0"/>
              <a:t>the procedure has arguments then CALL is not a suitable choice. </a:t>
            </a:r>
          </a:p>
          <a:p>
            <a:pPr marL="0" indent="0">
              <a:buNone/>
            </a:pPr>
            <a:endParaRPr lang="en-US" sz="5000" b="1" dirty="0"/>
          </a:p>
          <a:p>
            <a:pPr marL="0" indent="0">
              <a:buNone/>
            </a:pPr>
            <a:endParaRPr lang="en-US" sz="5000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4293" y="1287887"/>
            <a:ext cx="3837903" cy="5293218"/>
          </a:xfrm>
        </p:spPr>
        <p:txBody>
          <a:bodyPr>
            <a:normAutofit fontScale="25000" lnSpcReduction="20000"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sz="8000" b="1" dirty="0" smtClean="0"/>
              <a:t>.data</a:t>
            </a:r>
          </a:p>
          <a:p>
            <a:r>
              <a:rPr lang="en-US" sz="8000" b="1" dirty="0" smtClean="0"/>
              <a:t>array1 </a:t>
            </a:r>
            <a:r>
              <a:rPr lang="en-US" sz="8000" b="1" dirty="0"/>
              <a:t>DWORD 10, 20, 30, 40</a:t>
            </a:r>
          </a:p>
          <a:p>
            <a:r>
              <a:rPr lang="en-US" sz="8000" b="1" dirty="0"/>
              <a:t>.code</a:t>
            </a:r>
          </a:p>
          <a:p>
            <a:r>
              <a:rPr lang="en-US" sz="8000" b="1" dirty="0"/>
              <a:t>main </a:t>
            </a:r>
            <a:r>
              <a:rPr lang="en-US" sz="8000" b="1" dirty="0" smtClean="0"/>
              <a:t>PROC</a:t>
            </a:r>
          </a:p>
          <a:p>
            <a:r>
              <a:rPr lang="en-US" sz="8000" b="1" dirty="0" smtClean="0"/>
              <a:t>INVOKE </a:t>
            </a:r>
            <a:r>
              <a:rPr lang="en-US" sz="8000" b="1" dirty="0"/>
              <a:t>P1, LENGTHOF array1, TYPE array1</a:t>
            </a:r>
          </a:p>
          <a:p>
            <a:r>
              <a:rPr lang="en-US" sz="8000" b="1" dirty="0" smtClean="0"/>
              <a:t>.</a:t>
            </a:r>
          </a:p>
          <a:p>
            <a:r>
              <a:rPr lang="en-US" sz="8000" b="1" dirty="0" smtClean="0"/>
              <a:t>.</a:t>
            </a:r>
          </a:p>
          <a:p>
            <a:r>
              <a:rPr lang="en-US" sz="8000" b="1" dirty="0" smtClean="0"/>
              <a:t>.</a:t>
            </a:r>
          </a:p>
          <a:p>
            <a:r>
              <a:rPr lang="en-US" sz="8000" b="1" dirty="0" smtClean="0"/>
              <a:t>(Call P1 will not work in the case above) </a:t>
            </a:r>
            <a:endParaRPr lang="en-US" b="1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3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using </a:t>
            </a:r>
            <a:br>
              <a:rPr lang="en-US" dirty="0" smtClean="0"/>
            </a:br>
            <a:r>
              <a:rPr lang="en-US" dirty="0" smtClean="0"/>
              <a:t>INVOKE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510" y="566081"/>
            <a:ext cx="7410958" cy="5418667"/>
          </a:xfrm>
        </p:spPr>
        <p:txBody>
          <a:bodyPr>
            <a:noAutofit/>
          </a:bodyPr>
          <a:lstStyle/>
          <a:p>
            <a:r>
              <a:rPr lang="en-US" sz="1400" b="1" dirty="0"/>
              <a:t>.code</a:t>
            </a:r>
          </a:p>
          <a:p>
            <a:r>
              <a:rPr lang="en-US" sz="1400" b="1" dirty="0"/>
              <a:t>main PROC</a:t>
            </a:r>
          </a:p>
          <a:p>
            <a:r>
              <a:rPr lang="en-US" sz="1400" b="1" dirty="0"/>
              <a:t>enter 0,0</a:t>
            </a:r>
          </a:p>
          <a:p>
            <a:r>
              <a:rPr lang="en-US" sz="1400" b="1" dirty="0" err="1"/>
              <a:t>mov</a:t>
            </a:r>
            <a:r>
              <a:rPr lang="en-US" sz="1400" b="1" dirty="0"/>
              <a:t> </a:t>
            </a:r>
            <a:r>
              <a:rPr lang="en-US" sz="1400" b="1" dirty="0" err="1"/>
              <a:t>eax</a:t>
            </a:r>
            <a:r>
              <a:rPr lang="en-US" sz="1400" b="1" dirty="0"/>
              <a:t>, 0</a:t>
            </a:r>
          </a:p>
          <a:p>
            <a:r>
              <a:rPr lang="en-US" sz="1400" b="1" dirty="0" err="1"/>
              <a:t>mov</a:t>
            </a:r>
            <a:r>
              <a:rPr lang="en-US" sz="1400" b="1" dirty="0"/>
              <a:t> </a:t>
            </a:r>
            <a:r>
              <a:rPr lang="en-US" sz="1400" b="1" dirty="0" err="1"/>
              <a:t>ecx</a:t>
            </a:r>
            <a:r>
              <a:rPr lang="en-US" sz="1400" b="1" dirty="0"/>
              <a:t>, 0</a:t>
            </a:r>
          </a:p>
          <a:p>
            <a:r>
              <a:rPr lang="en-US" sz="1400" b="1" dirty="0" err="1"/>
              <a:t>mov</a:t>
            </a:r>
            <a:r>
              <a:rPr lang="en-US" sz="1400" b="1" dirty="0"/>
              <a:t> </a:t>
            </a:r>
            <a:r>
              <a:rPr lang="en-US" sz="1400" b="1" dirty="0" err="1"/>
              <a:t>edx</a:t>
            </a:r>
            <a:r>
              <a:rPr lang="en-US" sz="1400" b="1" dirty="0"/>
              <a:t>, OFFSET entry1</a:t>
            </a:r>
          </a:p>
          <a:p>
            <a:r>
              <a:rPr lang="en-US" sz="1400" b="1" dirty="0"/>
              <a:t>call </a:t>
            </a:r>
            <a:r>
              <a:rPr lang="en-US" sz="1400" b="1" dirty="0" err="1"/>
              <a:t>WriteString</a:t>
            </a:r>
            <a:endParaRPr lang="en-US" sz="1400" b="1" dirty="0"/>
          </a:p>
          <a:p>
            <a:r>
              <a:rPr lang="en-US" sz="1400" b="1" dirty="0"/>
              <a:t>call </a:t>
            </a:r>
            <a:r>
              <a:rPr lang="en-US" sz="1400" b="1" dirty="0" err="1"/>
              <a:t>readDec</a:t>
            </a:r>
            <a:endParaRPr lang="en-US" sz="1400" b="1" dirty="0"/>
          </a:p>
          <a:p>
            <a:r>
              <a:rPr lang="en-US" sz="1400" b="1" dirty="0" err="1"/>
              <a:t>mov</a:t>
            </a:r>
            <a:r>
              <a:rPr lang="en-US" sz="1400" b="1" dirty="0"/>
              <a:t> </a:t>
            </a:r>
            <a:r>
              <a:rPr lang="en-US" sz="1400" b="1" dirty="0" err="1"/>
              <a:t>intx</a:t>
            </a:r>
            <a:r>
              <a:rPr lang="en-US" sz="1400" b="1" dirty="0"/>
              <a:t>, </a:t>
            </a:r>
            <a:r>
              <a:rPr lang="en-US" sz="1400" b="1" dirty="0" err="1"/>
              <a:t>eax</a:t>
            </a:r>
            <a:endParaRPr lang="en-US" sz="1400" b="1" dirty="0"/>
          </a:p>
          <a:p>
            <a:r>
              <a:rPr lang="en-US" sz="1400" b="1" dirty="0" err="1"/>
              <a:t>mov</a:t>
            </a:r>
            <a:r>
              <a:rPr lang="en-US" sz="1400" b="1" dirty="0"/>
              <a:t> </a:t>
            </a:r>
            <a:r>
              <a:rPr lang="en-US" sz="1400" b="1" dirty="0" err="1"/>
              <a:t>ecx</a:t>
            </a:r>
            <a:r>
              <a:rPr lang="en-US" sz="1400" b="1" dirty="0"/>
              <a:t>, </a:t>
            </a:r>
            <a:r>
              <a:rPr lang="en-US" sz="1400" b="1" dirty="0" err="1"/>
              <a:t>eax</a:t>
            </a:r>
            <a:endParaRPr lang="en-US" sz="1400" b="1" dirty="0"/>
          </a:p>
          <a:p>
            <a:r>
              <a:rPr lang="en-US" sz="1400" b="1" dirty="0"/>
              <a:t>call </a:t>
            </a:r>
            <a:r>
              <a:rPr lang="en-US" sz="1400" b="1" dirty="0" err="1"/>
              <a:t>crlf</a:t>
            </a:r>
            <a:endParaRPr lang="en-US" sz="1400" b="1" dirty="0"/>
          </a:p>
          <a:p>
            <a:r>
              <a:rPr lang="en-US" sz="1400" b="1" dirty="0" err="1"/>
              <a:t>mov</a:t>
            </a:r>
            <a:r>
              <a:rPr lang="en-US" sz="1400" b="1" dirty="0"/>
              <a:t> </a:t>
            </a:r>
            <a:r>
              <a:rPr lang="en-US" sz="1400" b="1" dirty="0" err="1"/>
              <a:t>edx</a:t>
            </a:r>
            <a:r>
              <a:rPr lang="en-US" sz="1400" b="1" dirty="0"/>
              <a:t>, OFFSET entry2</a:t>
            </a:r>
          </a:p>
          <a:p>
            <a:r>
              <a:rPr lang="en-US" sz="1400" b="1" dirty="0"/>
              <a:t>call </a:t>
            </a:r>
            <a:r>
              <a:rPr lang="en-US" sz="1400" b="1" dirty="0" err="1"/>
              <a:t>WriteString</a:t>
            </a:r>
            <a:endParaRPr lang="en-US" sz="1400" b="1" dirty="0"/>
          </a:p>
          <a:p>
            <a:r>
              <a:rPr lang="en-US" sz="1400" b="1" dirty="0"/>
              <a:t>call </a:t>
            </a:r>
            <a:r>
              <a:rPr lang="en-US" sz="1400" b="1" dirty="0" err="1"/>
              <a:t>readDec</a:t>
            </a:r>
            <a:endParaRPr lang="en-US" sz="1400" b="1" dirty="0"/>
          </a:p>
          <a:p>
            <a:r>
              <a:rPr lang="en-US" sz="1400" b="1" dirty="0" err="1"/>
              <a:t>mov</a:t>
            </a:r>
            <a:r>
              <a:rPr lang="en-US" sz="1400" b="1" dirty="0"/>
              <a:t> </a:t>
            </a:r>
            <a:r>
              <a:rPr lang="en-US" sz="1400" b="1" dirty="0" err="1"/>
              <a:t>inty</a:t>
            </a:r>
            <a:r>
              <a:rPr lang="en-US" sz="1400" b="1" dirty="0"/>
              <a:t>, </a:t>
            </a:r>
            <a:r>
              <a:rPr lang="en-US" sz="1400" b="1" dirty="0" err="1"/>
              <a:t>eax</a:t>
            </a:r>
            <a:endParaRPr lang="en-US" sz="1400" b="1" dirty="0"/>
          </a:p>
          <a:p>
            <a:r>
              <a:rPr lang="en-US" sz="1400" b="1" dirty="0"/>
              <a:t>call </a:t>
            </a:r>
            <a:r>
              <a:rPr lang="en-US" sz="1400" b="1" dirty="0" err="1"/>
              <a:t>crlf</a:t>
            </a:r>
            <a:endParaRPr lang="en-US" sz="1400" b="1" dirty="0"/>
          </a:p>
          <a:p>
            <a:r>
              <a:rPr lang="en-US" sz="1400" b="1" dirty="0"/>
              <a:t>INVOKE GCD, </a:t>
            </a:r>
            <a:r>
              <a:rPr lang="en-US" sz="1400" b="1" dirty="0" err="1"/>
              <a:t>intx</a:t>
            </a:r>
            <a:r>
              <a:rPr lang="en-US" sz="1400" b="1" dirty="0"/>
              <a:t>, </a:t>
            </a:r>
            <a:r>
              <a:rPr lang="en-US" sz="1400" b="1" dirty="0" err="1"/>
              <a:t>inty</a:t>
            </a:r>
            <a:endParaRPr lang="en-US" sz="1400" b="1" dirty="0"/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271232073"/>
              </p:ext>
            </p:extLst>
          </p:nvPr>
        </p:nvGraphicFramePr>
        <p:xfrm>
          <a:off x="7141933" y="1223493"/>
          <a:ext cx="4042535" cy="4353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173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&amp; LEAVE</a:t>
            </a:r>
            <a:br>
              <a:rPr lang="en-US" dirty="0" smtClean="0"/>
            </a:br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1089" y="862885"/>
            <a:ext cx="7315200" cy="4413526"/>
          </a:xfrm>
        </p:spPr>
        <p:txBody>
          <a:bodyPr/>
          <a:lstStyle/>
          <a:p>
            <a:r>
              <a:rPr lang="en-US" dirty="0" smtClean="0"/>
              <a:t>This is how a function definition looks like:</a:t>
            </a:r>
          </a:p>
          <a:p>
            <a:endParaRPr lang="en-US" dirty="0" smtClean="0"/>
          </a:p>
          <a:p>
            <a:r>
              <a:rPr lang="en-US" dirty="0" smtClean="0"/>
              <a:t>Factorial </a:t>
            </a:r>
            <a:r>
              <a:rPr lang="en-US" dirty="0"/>
              <a:t>PROC</a:t>
            </a:r>
          </a:p>
          <a:p>
            <a:r>
              <a:rPr lang="en-US" dirty="0"/>
              <a:t>push </a:t>
            </a:r>
            <a:r>
              <a:rPr lang="en-US" dirty="0" err="1"/>
              <a:t>ebp</a:t>
            </a:r>
            <a:endParaRPr lang="en-US" dirty="0"/>
          </a:p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 smtClean="0"/>
              <a:t>ebp,esp</a:t>
            </a:r>
            <a:r>
              <a:rPr lang="en-US" dirty="0" smtClean="0"/>
              <a:t>                             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pop </a:t>
            </a:r>
            <a:r>
              <a:rPr lang="en-US" dirty="0" err="1" smtClean="0"/>
              <a:t>ebp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716" y="2802346"/>
            <a:ext cx="4504814" cy="124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with enter and leave commands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74" y="387589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Factorial PROC</a:t>
            </a:r>
          </a:p>
          <a:p>
            <a:r>
              <a:rPr lang="en-US" dirty="0" smtClean="0"/>
              <a:t>Enter </a:t>
            </a:r>
            <a:r>
              <a:rPr lang="en-US" sz="2400" dirty="0" smtClean="0"/>
              <a:t>0,0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LEAVE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semantics of ENTER and LEAVE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8963" y="735319"/>
            <a:ext cx="7315200" cy="5120640"/>
          </a:xfrm>
        </p:spPr>
        <p:txBody>
          <a:bodyPr/>
          <a:lstStyle/>
          <a:p>
            <a:r>
              <a:rPr lang="en-US" sz="2800" b="1" dirty="0" smtClean="0"/>
              <a:t>ENTER digit, digit</a:t>
            </a:r>
          </a:p>
          <a:p>
            <a:endParaRPr lang="en-US" dirty="0"/>
          </a:p>
          <a:p>
            <a:r>
              <a:rPr lang="en-US" dirty="0" smtClean="0"/>
              <a:t>This is how a common ENTER instruction looks like. Enter is a two-operand instruction. The first digit signifies the bytes stored in stack for local variables, whereas the second digit represents the nesting level. </a:t>
            </a:r>
          </a:p>
          <a:p>
            <a:endParaRPr lang="en-US" dirty="0"/>
          </a:p>
          <a:p>
            <a:r>
              <a:rPr lang="en-US" dirty="0" smtClean="0"/>
              <a:t>LEAVE is a no-operand instruction.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Procedure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It calculates square of a variable that is created locally. The value is taken in from the user. 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344" y="424475"/>
            <a:ext cx="3474720" cy="807720"/>
          </a:xfrm>
        </p:spPr>
        <p:txBody>
          <a:bodyPr/>
          <a:lstStyle/>
          <a:p>
            <a:r>
              <a:rPr lang="en-US" dirty="0" smtClean="0"/>
              <a:t>MAIN PROCEDURE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5033" y="1526523"/>
            <a:ext cx="3474720" cy="519108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.data</a:t>
            </a:r>
          </a:p>
          <a:p>
            <a:r>
              <a:rPr lang="en-US" b="1" dirty="0" err="1" smtClean="0"/>
              <a:t>msginput</a:t>
            </a:r>
            <a:r>
              <a:rPr lang="en-US" b="1" dirty="0" smtClean="0"/>
              <a:t> </a:t>
            </a:r>
            <a:r>
              <a:rPr lang="en-US" b="1" dirty="0"/>
              <a:t>BYTE "Enter the integer: ", 0</a:t>
            </a:r>
          </a:p>
          <a:p>
            <a:r>
              <a:rPr lang="en-US" b="1" dirty="0" err="1"/>
              <a:t>msgoutput</a:t>
            </a:r>
            <a:r>
              <a:rPr lang="en-US" b="1" dirty="0"/>
              <a:t> BYTE "Square </a:t>
            </a:r>
            <a:r>
              <a:rPr lang="en-US" b="1" dirty="0" smtClean="0"/>
              <a:t>is: “, 0</a:t>
            </a:r>
            <a:endParaRPr lang="en-US" b="1" dirty="0"/>
          </a:p>
          <a:p>
            <a:r>
              <a:rPr lang="en-US" b="1" dirty="0" err="1"/>
              <a:t>LocalSquare</a:t>
            </a:r>
            <a:r>
              <a:rPr lang="en-US" b="1" dirty="0"/>
              <a:t> PROTO</a:t>
            </a:r>
          </a:p>
          <a:p>
            <a:r>
              <a:rPr lang="en-US" b="1" dirty="0"/>
              <a:t>.code</a:t>
            </a:r>
          </a:p>
          <a:p>
            <a:r>
              <a:rPr lang="en-US" b="1" dirty="0"/>
              <a:t>main PROC</a:t>
            </a:r>
          </a:p>
          <a:p>
            <a:r>
              <a:rPr lang="en-US" b="1" dirty="0"/>
              <a:t>enter 0,0</a:t>
            </a:r>
          </a:p>
          <a:p>
            <a:r>
              <a:rPr lang="en-US" b="1" dirty="0"/>
              <a:t>INVOKE </a:t>
            </a:r>
            <a:r>
              <a:rPr lang="en-US" b="1" dirty="0" err="1"/>
              <a:t>LocalSquare</a:t>
            </a:r>
            <a:endParaRPr lang="en-US" b="1" dirty="0"/>
          </a:p>
          <a:p>
            <a:r>
              <a:rPr lang="en-US" b="1" dirty="0"/>
              <a:t>LEAVE</a:t>
            </a:r>
          </a:p>
          <a:p>
            <a:r>
              <a:rPr lang="en-US" b="1" dirty="0"/>
              <a:t>ret</a:t>
            </a:r>
          </a:p>
          <a:p>
            <a:r>
              <a:rPr lang="en-US" b="1" dirty="0"/>
              <a:t>exit</a:t>
            </a:r>
          </a:p>
          <a:p>
            <a:r>
              <a:rPr lang="en-US" b="1" dirty="0"/>
              <a:t>main ENDP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15432" y="421749"/>
            <a:ext cx="3474720" cy="813171"/>
          </a:xfrm>
        </p:spPr>
        <p:txBody>
          <a:bodyPr/>
          <a:lstStyle/>
          <a:p>
            <a:r>
              <a:rPr lang="en-US" dirty="0" err="1" smtClean="0"/>
              <a:t>LocalSquare</a:t>
            </a:r>
            <a:r>
              <a:rPr lang="en-US" dirty="0" smtClean="0"/>
              <a:t> PROCEDURE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15432" y="1526523"/>
            <a:ext cx="3474720" cy="501594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/>
              <a:t>LocalSquare</a:t>
            </a:r>
            <a:r>
              <a:rPr lang="en-US" b="1" dirty="0"/>
              <a:t> PROC</a:t>
            </a:r>
          </a:p>
          <a:p>
            <a:r>
              <a:rPr lang="en-US" b="1" dirty="0"/>
              <a:t>enter 4,1</a:t>
            </a:r>
          </a:p>
          <a:p>
            <a:r>
              <a:rPr lang="en-US" b="1" dirty="0" err="1"/>
              <a:t>mov</a:t>
            </a:r>
            <a:r>
              <a:rPr lang="en-US" b="1" dirty="0"/>
              <a:t> </a:t>
            </a:r>
            <a:r>
              <a:rPr lang="en-US" b="1" dirty="0" err="1"/>
              <a:t>edx</a:t>
            </a:r>
            <a:r>
              <a:rPr lang="en-US" b="1" dirty="0"/>
              <a:t>, OFFSET </a:t>
            </a:r>
            <a:r>
              <a:rPr lang="en-US" b="1" dirty="0" err="1"/>
              <a:t>msginput</a:t>
            </a:r>
            <a:endParaRPr lang="en-US" b="1" dirty="0"/>
          </a:p>
          <a:p>
            <a:r>
              <a:rPr lang="en-US" b="1" dirty="0"/>
              <a:t>call </a:t>
            </a:r>
            <a:r>
              <a:rPr lang="en-US" b="1" dirty="0" err="1"/>
              <a:t>WriteString</a:t>
            </a:r>
            <a:endParaRPr lang="en-US" b="1" dirty="0"/>
          </a:p>
          <a:p>
            <a:r>
              <a:rPr lang="en-US" b="1" dirty="0"/>
              <a:t>call </a:t>
            </a:r>
            <a:r>
              <a:rPr lang="en-US" b="1" dirty="0" err="1"/>
              <a:t>crlf</a:t>
            </a:r>
            <a:endParaRPr lang="en-US" b="1" dirty="0"/>
          </a:p>
          <a:p>
            <a:r>
              <a:rPr lang="en-US" b="1" dirty="0"/>
              <a:t>call </a:t>
            </a:r>
            <a:r>
              <a:rPr lang="en-US" b="1" dirty="0" err="1"/>
              <a:t>ReadDec</a:t>
            </a:r>
            <a:endParaRPr lang="en-US" b="1" dirty="0"/>
          </a:p>
          <a:p>
            <a:r>
              <a:rPr lang="en-US" b="1" dirty="0" err="1"/>
              <a:t>mov</a:t>
            </a:r>
            <a:r>
              <a:rPr lang="en-US" b="1" dirty="0"/>
              <a:t> [ebp-4], </a:t>
            </a:r>
            <a:r>
              <a:rPr lang="en-US" b="1" dirty="0" err="1"/>
              <a:t>eax</a:t>
            </a:r>
            <a:endParaRPr lang="en-US" b="1" dirty="0"/>
          </a:p>
          <a:p>
            <a:r>
              <a:rPr lang="en-US" b="1" dirty="0" err="1"/>
              <a:t>mul</a:t>
            </a:r>
            <a:r>
              <a:rPr lang="en-US" b="1" dirty="0"/>
              <a:t> </a:t>
            </a:r>
            <a:r>
              <a:rPr lang="en-US" b="1" dirty="0" err="1"/>
              <a:t>eax</a:t>
            </a:r>
            <a:endParaRPr lang="en-US" b="1" dirty="0"/>
          </a:p>
          <a:p>
            <a:r>
              <a:rPr lang="en-US" b="1" dirty="0" err="1"/>
              <a:t>mov</a:t>
            </a:r>
            <a:r>
              <a:rPr lang="en-US" b="1" dirty="0"/>
              <a:t> </a:t>
            </a:r>
            <a:r>
              <a:rPr lang="en-US" b="1" dirty="0" err="1"/>
              <a:t>edx</a:t>
            </a:r>
            <a:r>
              <a:rPr lang="en-US" b="1" dirty="0"/>
              <a:t>, OFFSET </a:t>
            </a:r>
            <a:r>
              <a:rPr lang="en-US" b="1" dirty="0" err="1"/>
              <a:t>msgoutput</a:t>
            </a:r>
            <a:endParaRPr lang="en-US" b="1" dirty="0"/>
          </a:p>
          <a:p>
            <a:r>
              <a:rPr lang="en-US" b="1" dirty="0"/>
              <a:t>Call </a:t>
            </a:r>
            <a:r>
              <a:rPr lang="en-US" b="1" dirty="0" err="1"/>
              <a:t>WriteString</a:t>
            </a:r>
            <a:endParaRPr lang="en-US" b="1" dirty="0"/>
          </a:p>
          <a:p>
            <a:r>
              <a:rPr lang="en-US" b="1" dirty="0"/>
              <a:t>Call </a:t>
            </a:r>
            <a:r>
              <a:rPr lang="en-US" b="1" dirty="0" err="1"/>
              <a:t>WriteDec</a:t>
            </a:r>
            <a:endParaRPr lang="en-US" b="1" dirty="0"/>
          </a:p>
          <a:p>
            <a:r>
              <a:rPr lang="en-US" b="1" dirty="0"/>
              <a:t>LEAVE </a:t>
            </a:r>
          </a:p>
          <a:p>
            <a:r>
              <a:rPr lang="en-US" b="1" dirty="0"/>
              <a:t>ret</a:t>
            </a:r>
          </a:p>
          <a:p>
            <a:r>
              <a:rPr lang="en-US" b="1" dirty="0" err="1"/>
              <a:t>LocalSquare</a:t>
            </a:r>
            <a:r>
              <a:rPr lang="en-US" b="1" dirty="0"/>
              <a:t> ENDP</a:t>
            </a:r>
          </a:p>
          <a:p>
            <a:r>
              <a:rPr lang="en-US" b="1" dirty="0"/>
              <a:t>END main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4651466" y="4411656"/>
            <a:ext cx="528035" cy="412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100034" y="4172744"/>
            <a:ext cx="566670" cy="321983"/>
          </a:xfrm>
          <a:custGeom>
            <a:avLst/>
            <a:gdLst>
              <a:gd name="connsiteX0" fmla="*/ 0 w 566670"/>
              <a:gd name="connsiteY0" fmla="*/ 321983 h 321983"/>
              <a:gd name="connsiteX1" fmla="*/ 334851 w 566670"/>
              <a:gd name="connsiteY1" fmla="*/ 11 h 321983"/>
              <a:gd name="connsiteX2" fmla="*/ 566670 w 566670"/>
              <a:gd name="connsiteY2" fmla="*/ 309104 h 321983"/>
              <a:gd name="connsiteX3" fmla="*/ 566670 w 566670"/>
              <a:gd name="connsiteY3" fmla="*/ 309104 h 32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670" h="321983">
                <a:moveTo>
                  <a:pt x="0" y="321983"/>
                </a:moveTo>
                <a:cubicBezTo>
                  <a:pt x="120203" y="162070"/>
                  <a:pt x="240406" y="2157"/>
                  <a:pt x="334851" y="11"/>
                </a:cubicBezTo>
                <a:cubicBezTo>
                  <a:pt x="429296" y="-2136"/>
                  <a:pt x="566670" y="309104"/>
                  <a:pt x="566670" y="309104"/>
                </a:cubicBezTo>
                <a:lnTo>
                  <a:pt x="566670" y="30910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66704" y="3900451"/>
            <a:ext cx="2176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local variables and zero nesting level</a:t>
            </a:r>
          </a:p>
        </p:txBody>
      </p:sp>
      <p:sp>
        <p:nvSpPr>
          <p:cNvPr id="12" name="Oval 11"/>
          <p:cNvSpPr/>
          <p:nvPr/>
        </p:nvSpPr>
        <p:spPr>
          <a:xfrm>
            <a:off x="8501731" y="1790163"/>
            <a:ext cx="477159" cy="3863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978890" y="1983346"/>
            <a:ext cx="473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65189" y="1530198"/>
            <a:ext cx="2176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One local variable and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1 nesting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13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Code, otherwise and stack representation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 smtClean="0"/>
              <a:t>LocalSquare</a:t>
            </a:r>
            <a:r>
              <a:rPr lang="en-US" b="1" dirty="0" smtClean="0"/>
              <a:t> PROC</a:t>
            </a:r>
          </a:p>
          <a:p>
            <a:r>
              <a:rPr lang="en-US" b="1" dirty="0" smtClean="0"/>
              <a:t>Push </a:t>
            </a:r>
            <a:r>
              <a:rPr lang="en-US" b="1" dirty="0" err="1" smtClean="0"/>
              <a:t>ebp</a:t>
            </a:r>
            <a:endParaRPr lang="en-US" b="1" dirty="0" smtClean="0"/>
          </a:p>
          <a:p>
            <a:r>
              <a:rPr lang="en-US" b="1" dirty="0" err="1" smtClean="0"/>
              <a:t>mov</a:t>
            </a:r>
            <a:r>
              <a:rPr lang="en-US" b="1" dirty="0" smtClean="0"/>
              <a:t> </a:t>
            </a:r>
            <a:r>
              <a:rPr lang="en-US" b="1" dirty="0" err="1" smtClean="0"/>
              <a:t>ebp</a:t>
            </a:r>
            <a:r>
              <a:rPr lang="en-US" b="1" dirty="0" smtClean="0"/>
              <a:t>, </a:t>
            </a:r>
            <a:r>
              <a:rPr lang="en-US" b="1" dirty="0" err="1" smtClean="0"/>
              <a:t>esp</a:t>
            </a:r>
            <a:endParaRPr lang="en-US" b="1" dirty="0" smtClean="0"/>
          </a:p>
          <a:p>
            <a:r>
              <a:rPr lang="en-US" b="1" dirty="0" smtClean="0"/>
              <a:t>sub </a:t>
            </a:r>
            <a:r>
              <a:rPr lang="en-US" b="1" dirty="0" err="1" smtClean="0"/>
              <a:t>esp</a:t>
            </a:r>
            <a:r>
              <a:rPr lang="en-US" b="1" dirty="0" smtClean="0"/>
              <a:t>, 4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pop </a:t>
            </a:r>
            <a:r>
              <a:rPr lang="en-US" b="1" dirty="0" err="1" smtClean="0"/>
              <a:t>ebp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6857712"/>
              </p:ext>
            </p:extLst>
          </p:nvPr>
        </p:nvGraphicFramePr>
        <p:xfrm>
          <a:off x="7818438" y="759854"/>
          <a:ext cx="3475037" cy="5194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18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 Instruction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800" dirty="0" smtClean="0"/>
              <a:t>Used for passing offset/address of an array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ADDR operator, also available in 32-bit mode, can be used to pass a </a:t>
            </a:r>
            <a:r>
              <a:rPr lang="en-US" b="1" dirty="0"/>
              <a:t>pointer</a:t>
            </a:r>
            <a:r>
              <a:rPr lang="en-US" dirty="0"/>
              <a:t> argument </a:t>
            </a:r>
            <a:r>
              <a:rPr lang="en-US" dirty="0" smtClean="0"/>
              <a:t>when calling </a:t>
            </a:r>
            <a:r>
              <a:rPr lang="en-US" dirty="0"/>
              <a:t>a procedure using INVOKE</a:t>
            </a:r>
            <a:r>
              <a:rPr lang="en-US" dirty="0" smtClean="0"/>
              <a:t>. Used only in conjunction with INVOKE and not with other instructions. </a:t>
            </a:r>
          </a:p>
          <a:p>
            <a:endParaRPr lang="en-US" dirty="0"/>
          </a:p>
          <a:p>
            <a:r>
              <a:rPr lang="en-US" dirty="0" smtClean="0"/>
              <a:t>ADDR is used only with global variables. Global variables are the one that are </a:t>
            </a:r>
            <a:r>
              <a:rPr lang="en-US" dirty="0" err="1" smtClean="0"/>
              <a:t>intialised</a:t>
            </a:r>
            <a:r>
              <a:rPr lang="en-US" dirty="0" smtClean="0"/>
              <a:t> in the data segment. Not with local variables.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0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of ADDR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27" y="920402"/>
            <a:ext cx="7760885" cy="5008051"/>
          </a:xfrm>
        </p:spPr>
      </p:pic>
      <p:sp>
        <p:nvSpPr>
          <p:cNvPr id="5" name="Rectangle 4"/>
          <p:cNvSpPr/>
          <p:nvPr/>
        </p:nvSpPr>
        <p:spPr>
          <a:xfrm>
            <a:off x="5138670" y="3503054"/>
            <a:ext cx="2640169" cy="6825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57634" y="1777285"/>
            <a:ext cx="2653048" cy="5924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4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Instead of ADDR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0988" y="1527076"/>
            <a:ext cx="5379119" cy="807720"/>
          </a:xfrm>
        </p:spPr>
        <p:txBody>
          <a:bodyPr>
            <a:normAutofit fontScale="25000" lnSpcReduction="20000"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9600" dirty="0" smtClean="0"/>
          </a:p>
          <a:p>
            <a:r>
              <a:rPr lang="en-US" sz="9600" dirty="0" smtClean="0"/>
              <a:t>.data</a:t>
            </a:r>
            <a:endParaRPr lang="en-US" sz="9600" dirty="0"/>
          </a:p>
          <a:p>
            <a:r>
              <a:rPr lang="en-US" sz="9600" dirty="0" err="1" smtClean="0"/>
              <a:t>Arr</a:t>
            </a:r>
            <a:r>
              <a:rPr lang="en-US" sz="9600" dirty="0" smtClean="0"/>
              <a:t> BYTE      10h, 20h, 30h, 40h, 50h </a:t>
            </a:r>
            <a:endParaRPr lang="en-US" sz="9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.code</a:t>
            </a:r>
          </a:p>
          <a:p>
            <a:r>
              <a:rPr lang="en-US" sz="2400" b="1" dirty="0"/>
              <a:t>m</a:t>
            </a:r>
            <a:r>
              <a:rPr lang="en-US" sz="2400" b="1" dirty="0" smtClean="0"/>
              <a:t>ain PROC</a:t>
            </a:r>
          </a:p>
          <a:p>
            <a:r>
              <a:rPr lang="en-US" sz="2400" b="1" dirty="0" err="1" smtClean="0"/>
              <a:t>mov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esi</a:t>
            </a:r>
            <a:r>
              <a:rPr lang="en-US" sz="2400" b="1" dirty="0" smtClean="0"/>
              <a:t>, OFFSET </a:t>
            </a:r>
            <a:r>
              <a:rPr lang="en-US" sz="2400" b="1" dirty="0" err="1" smtClean="0"/>
              <a:t>Arr</a:t>
            </a:r>
            <a:endParaRPr lang="en-US" sz="2400" b="1" dirty="0" smtClean="0"/>
          </a:p>
          <a:p>
            <a:r>
              <a:rPr lang="en-US" sz="2400" b="1" dirty="0" smtClean="0"/>
              <a:t>INVOKE P1, </a:t>
            </a:r>
            <a:r>
              <a:rPr lang="en-US" sz="2400" b="1" dirty="0" err="1" smtClean="0"/>
              <a:t>esi</a:t>
            </a:r>
            <a:endParaRPr lang="en-US" sz="2400" b="1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P1 PROC, y: PTR BYTE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607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160</TotalTime>
  <Words>536</Words>
  <Application>Microsoft Office PowerPoint</Application>
  <PresentationFormat>Widescreen</PresentationFormat>
  <Paragraphs>157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Corbel</vt:lpstr>
      <vt:lpstr>Wingdings</vt:lpstr>
      <vt:lpstr>Wingdings 2</vt:lpstr>
      <vt:lpstr>Frame</vt:lpstr>
      <vt:lpstr>COAL LAB EL229 – Section H</vt:lpstr>
      <vt:lpstr>ENTER &amp; LEAVE INSTRUCTION</vt:lpstr>
      <vt:lpstr>Code with enter and leave commands </vt:lpstr>
      <vt:lpstr>The semantics of ENTER and LEAVE</vt:lpstr>
      <vt:lpstr>Advanced Procedure   It calculates square of a variable that is created locally. The value is taken in from the user. </vt:lpstr>
      <vt:lpstr>Code, otherwise and stack representation</vt:lpstr>
      <vt:lpstr>ADDR Instruction   Used for passing offset/address of an array</vt:lpstr>
      <vt:lpstr>Example Code of ADDR  </vt:lpstr>
      <vt:lpstr>Instead of ADDR  </vt:lpstr>
      <vt:lpstr>INVOKE Directive </vt:lpstr>
      <vt:lpstr>INVOKE vs CALL </vt:lpstr>
      <vt:lpstr>Code using  INVOKE 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COAL LAB EL229 – Section H</dc:title>
  <dc:creator>Microsoft account</dc:creator>
  <cp:lastModifiedBy>Microsoft account</cp:lastModifiedBy>
  <cp:revision>14</cp:revision>
  <dcterms:created xsi:type="dcterms:W3CDTF">2020-12-11T08:17:29Z</dcterms:created>
  <dcterms:modified xsi:type="dcterms:W3CDTF">2020-12-11T10:57:59Z</dcterms:modified>
</cp:coreProperties>
</file>