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3" r:id="rId8"/>
    <p:sldId id="265"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5" d="100"/>
          <a:sy n="65" d="100"/>
        </p:scale>
        <p:origin x="7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9D037E-2C11-4091-86DA-086179FDEE23}"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9FB9B-4FC8-493D-8730-8BABF757A8D3}" type="slidenum">
              <a:rPr lang="en-US" smtClean="0"/>
              <a:t>‹#›</a:t>
            </a:fld>
            <a:endParaRPr lang="en-US"/>
          </a:p>
        </p:txBody>
      </p:sp>
    </p:spTree>
    <p:extLst>
      <p:ext uri="{BB962C8B-B14F-4D97-AF65-F5344CB8AC3E}">
        <p14:creationId xmlns:p14="http://schemas.microsoft.com/office/powerpoint/2010/main" val="109778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9D037E-2C11-4091-86DA-086179FDEE23}"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79FB9B-4FC8-493D-8730-8BABF757A8D3}" type="slidenum">
              <a:rPr lang="en-US" smtClean="0"/>
              <a:t>‹#›</a:t>
            </a:fld>
            <a:endParaRPr lang="en-US"/>
          </a:p>
        </p:txBody>
      </p:sp>
    </p:spTree>
    <p:extLst>
      <p:ext uri="{BB962C8B-B14F-4D97-AF65-F5344CB8AC3E}">
        <p14:creationId xmlns:p14="http://schemas.microsoft.com/office/powerpoint/2010/main" val="314842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9D037E-2C11-4091-86DA-086179FDEE23}"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79FB9B-4FC8-493D-8730-8BABF757A8D3}" type="slidenum">
              <a:rPr lang="en-US" smtClean="0"/>
              <a:t>‹#›</a:t>
            </a:fld>
            <a:endParaRPr lang="en-US"/>
          </a:p>
        </p:txBody>
      </p:sp>
    </p:spTree>
    <p:extLst>
      <p:ext uri="{BB962C8B-B14F-4D97-AF65-F5344CB8AC3E}">
        <p14:creationId xmlns:p14="http://schemas.microsoft.com/office/powerpoint/2010/main" val="242853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9D037E-2C11-4091-86DA-086179FDEE23}"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9FB9B-4FC8-493D-8730-8BABF757A8D3}" type="slidenum">
              <a:rPr lang="en-US" smtClean="0"/>
              <a:t>‹#›</a:t>
            </a:fld>
            <a:endParaRPr lang="en-US"/>
          </a:p>
        </p:txBody>
      </p:sp>
    </p:spTree>
    <p:extLst>
      <p:ext uri="{BB962C8B-B14F-4D97-AF65-F5344CB8AC3E}">
        <p14:creationId xmlns:p14="http://schemas.microsoft.com/office/powerpoint/2010/main" val="2163390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9D037E-2C11-4091-86DA-086179FDEE23}"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9FB9B-4FC8-493D-8730-8BABF757A8D3}" type="slidenum">
              <a:rPr lang="en-US" smtClean="0"/>
              <a:t>‹#›</a:t>
            </a:fld>
            <a:endParaRPr lang="en-US"/>
          </a:p>
        </p:txBody>
      </p:sp>
    </p:spTree>
    <p:extLst>
      <p:ext uri="{BB962C8B-B14F-4D97-AF65-F5344CB8AC3E}">
        <p14:creationId xmlns:p14="http://schemas.microsoft.com/office/powerpoint/2010/main" val="152950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F9D037E-2C11-4091-86DA-086179FDEE23}" type="datetimeFigureOut">
              <a:rPr lang="en-US" smtClean="0"/>
              <a:t>1/22/2021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879FB9B-4FC8-493D-8730-8BABF757A8D3}" type="slidenum">
              <a:rPr lang="en-US" smtClean="0"/>
              <a:t>‹#›</a:t>
            </a:fld>
            <a:endParaRPr lang="en-US"/>
          </a:p>
        </p:txBody>
      </p:sp>
    </p:spTree>
    <p:extLst>
      <p:ext uri="{BB962C8B-B14F-4D97-AF65-F5344CB8AC3E}">
        <p14:creationId xmlns:p14="http://schemas.microsoft.com/office/powerpoint/2010/main" val="3512236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F9D037E-2C11-4091-86DA-086179FDEE23}" type="datetimeFigureOut">
              <a:rPr lang="en-US" smtClean="0"/>
              <a:t>1/22/2021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3879FB9B-4FC8-493D-8730-8BABF757A8D3}" type="slidenum">
              <a:rPr lang="en-US" smtClean="0"/>
              <a:t>‹#›</a:t>
            </a:fld>
            <a:endParaRPr lang="en-US"/>
          </a:p>
        </p:txBody>
      </p:sp>
    </p:spTree>
    <p:extLst>
      <p:ext uri="{BB962C8B-B14F-4D97-AF65-F5344CB8AC3E}">
        <p14:creationId xmlns:p14="http://schemas.microsoft.com/office/powerpoint/2010/main" val="2893119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F9D037E-2C11-4091-86DA-086179FDEE23}" type="datetimeFigureOut">
              <a:rPr lang="en-US" smtClean="0"/>
              <a:t>1/22/2021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3879FB9B-4FC8-493D-8730-8BABF757A8D3}" type="slidenum">
              <a:rPr lang="en-US" smtClean="0"/>
              <a:t>‹#›</a:t>
            </a:fld>
            <a:endParaRPr lang="en-US"/>
          </a:p>
        </p:txBody>
      </p:sp>
    </p:spTree>
    <p:extLst>
      <p:ext uri="{BB962C8B-B14F-4D97-AF65-F5344CB8AC3E}">
        <p14:creationId xmlns:p14="http://schemas.microsoft.com/office/powerpoint/2010/main" val="401753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F9D037E-2C11-4091-86DA-086179FDEE23}"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9FB9B-4FC8-493D-8730-8BABF757A8D3}" type="slidenum">
              <a:rPr lang="en-US" smtClean="0"/>
              <a:t>‹#›</a:t>
            </a:fld>
            <a:endParaRPr lang="en-US"/>
          </a:p>
        </p:txBody>
      </p:sp>
    </p:spTree>
    <p:extLst>
      <p:ext uri="{BB962C8B-B14F-4D97-AF65-F5344CB8AC3E}">
        <p14:creationId xmlns:p14="http://schemas.microsoft.com/office/powerpoint/2010/main" val="420181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F9D037E-2C11-4091-86DA-086179FDEE23}" type="datetimeFigureOut">
              <a:rPr lang="en-US" smtClean="0"/>
              <a:t>1/22/2021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879FB9B-4FC8-493D-8730-8BABF757A8D3}" type="slidenum">
              <a:rPr lang="en-US" smtClean="0"/>
              <a:t>‹#›</a:t>
            </a:fld>
            <a:endParaRPr lang="en-US"/>
          </a:p>
        </p:txBody>
      </p:sp>
    </p:spTree>
    <p:extLst>
      <p:ext uri="{BB962C8B-B14F-4D97-AF65-F5344CB8AC3E}">
        <p14:creationId xmlns:p14="http://schemas.microsoft.com/office/powerpoint/2010/main" val="80061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F9D037E-2C11-4091-86DA-086179FDEE23}" type="datetimeFigureOut">
              <a:rPr lang="en-US" smtClean="0"/>
              <a:t>1/22/2021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3879FB9B-4FC8-493D-8730-8BABF757A8D3}" type="slidenum">
              <a:rPr lang="en-US" smtClean="0"/>
              <a:t>‹#›</a:t>
            </a:fld>
            <a:endParaRPr lang="en-US"/>
          </a:p>
        </p:txBody>
      </p:sp>
    </p:spTree>
    <p:extLst>
      <p:ext uri="{BB962C8B-B14F-4D97-AF65-F5344CB8AC3E}">
        <p14:creationId xmlns:p14="http://schemas.microsoft.com/office/powerpoint/2010/main" val="3554988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F9D037E-2C11-4091-86DA-086179FDEE23}" type="datetimeFigureOut">
              <a:rPr lang="en-US" smtClean="0"/>
              <a:t>1/22/2021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879FB9B-4FC8-493D-8730-8BABF757A8D3}" type="slidenum">
              <a:rPr lang="en-US" smtClean="0"/>
              <a:t>‹#›</a:t>
            </a:fld>
            <a:endParaRPr lang="en-US"/>
          </a:p>
        </p:txBody>
      </p:sp>
    </p:spTree>
    <p:extLst>
      <p:ext uri="{BB962C8B-B14F-4D97-AF65-F5344CB8AC3E}">
        <p14:creationId xmlns:p14="http://schemas.microsoft.com/office/powerpoint/2010/main" val="366512902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9177" y="875071"/>
            <a:ext cx="7315200" cy="2556387"/>
          </a:xfrm>
        </p:spPr>
        <p:txBody>
          <a:bodyPr>
            <a:noAutofit/>
          </a:bodyPr>
          <a:lstStyle/>
          <a:p>
            <a:pPr algn="ctr"/>
            <a:r>
              <a:rPr lang="en-US" sz="6000" dirty="0" smtClean="0">
                <a:latin typeface="Georgia" panose="02040502050405020303" pitchFamily="18" charset="0"/>
              </a:rPr>
              <a:t>STATISTICAL </a:t>
            </a:r>
            <a:r>
              <a:rPr lang="en-US" sz="6000" dirty="0" smtClean="0">
                <a:latin typeface="Georgia" panose="02040502050405020303" pitchFamily="18" charset="0"/>
              </a:rPr>
              <a:t/>
            </a:r>
            <a:br>
              <a:rPr lang="en-US" sz="6000" dirty="0" smtClean="0">
                <a:latin typeface="Georgia" panose="02040502050405020303" pitchFamily="18" charset="0"/>
              </a:rPr>
            </a:br>
            <a:r>
              <a:rPr lang="en-US" sz="6000" dirty="0" smtClean="0">
                <a:latin typeface="Georgia" panose="02040502050405020303" pitchFamily="18" charset="0"/>
              </a:rPr>
              <a:t>GROWTH </a:t>
            </a:r>
            <a:r>
              <a:rPr lang="en-US" sz="6000" dirty="0" smtClean="0">
                <a:latin typeface="Georgia" panose="02040502050405020303" pitchFamily="18" charset="0"/>
              </a:rPr>
              <a:t>ANALYSIS</a:t>
            </a:r>
            <a:endParaRPr lang="en-US" sz="6000" dirty="0">
              <a:latin typeface="Georgia" panose="02040502050405020303" pitchFamily="18" charset="0"/>
            </a:endParaRPr>
          </a:p>
        </p:txBody>
      </p:sp>
      <p:sp>
        <p:nvSpPr>
          <p:cNvPr id="3" name="Subtitle 2"/>
          <p:cNvSpPr>
            <a:spLocks noGrp="1"/>
          </p:cNvSpPr>
          <p:nvPr>
            <p:ph type="subTitle" idx="1"/>
          </p:nvPr>
        </p:nvSpPr>
        <p:spPr>
          <a:xfrm>
            <a:off x="1109177" y="3706761"/>
            <a:ext cx="7599138" cy="1956619"/>
          </a:xfrm>
        </p:spPr>
        <p:txBody>
          <a:bodyPr>
            <a:normAutofit/>
          </a:bodyPr>
          <a:lstStyle/>
          <a:p>
            <a:pPr algn="ctr"/>
            <a:r>
              <a:rPr lang="en-US" b="1" u="sng" dirty="0" smtClean="0">
                <a:solidFill>
                  <a:schemeClr val="bg1">
                    <a:lumMod val="95000"/>
                  </a:schemeClr>
                </a:solidFill>
                <a:latin typeface="Georgia" panose="02040502050405020303" pitchFamily="18" charset="0"/>
              </a:rPr>
              <a:t>Group </a:t>
            </a:r>
            <a:r>
              <a:rPr lang="en-US" b="1" u="sng" dirty="0" smtClean="0">
                <a:solidFill>
                  <a:schemeClr val="bg1">
                    <a:lumMod val="95000"/>
                  </a:schemeClr>
                </a:solidFill>
                <a:latin typeface="Georgia" panose="02040502050405020303" pitchFamily="18" charset="0"/>
              </a:rPr>
              <a:t>Members</a:t>
            </a:r>
            <a:r>
              <a:rPr lang="en-US" b="1" dirty="0" smtClean="0">
                <a:solidFill>
                  <a:schemeClr val="bg1">
                    <a:lumMod val="95000"/>
                  </a:schemeClr>
                </a:solidFill>
                <a:latin typeface="Georgia" panose="02040502050405020303" pitchFamily="18" charset="0"/>
              </a:rPr>
              <a:t>    </a:t>
            </a:r>
            <a:r>
              <a:rPr lang="en-US" b="1" u="sng" dirty="0" smtClean="0">
                <a:solidFill>
                  <a:schemeClr val="bg1">
                    <a:lumMod val="95000"/>
                  </a:schemeClr>
                </a:solidFill>
                <a:latin typeface="Georgia" panose="02040502050405020303" pitchFamily="18" charset="0"/>
              </a:rPr>
              <a:t>Section-F</a:t>
            </a:r>
            <a:endParaRPr lang="en-US" b="1" u="sng" dirty="0" smtClean="0">
              <a:solidFill>
                <a:schemeClr val="bg1">
                  <a:lumMod val="95000"/>
                </a:schemeClr>
              </a:solidFill>
              <a:latin typeface="Georgia" panose="02040502050405020303" pitchFamily="18" charset="0"/>
            </a:endParaRPr>
          </a:p>
          <a:p>
            <a:pPr marL="342900" indent="-342900" algn="ctr">
              <a:buFontTx/>
              <a:buChar char="-"/>
            </a:pPr>
            <a:r>
              <a:rPr lang="en-US" b="1" dirty="0" smtClean="0">
                <a:solidFill>
                  <a:schemeClr val="bg1">
                    <a:lumMod val="95000"/>
                  </a:schemeClr>
                </a:solidFill>
                <a:latin typeface="Georgia" panose="02040502050405020303" pitchFamily="18" charset="0"/>
              </a:rPr>
              <a:t>Hermain Qadir </a:t>
            </a:r>
            <a:r>
              <a:rPr lang="en-US" b="1" dirty="0">
                <a:solidFill>
                  <a:schemeClr val="bg1">
                    <a:lumMod val="95000"/>
                  </a:schemeClr>
                </a:solidFill>
                <a:latin typeface="Georgia" panose="02040502050405020303" pitchFamily="18" charset="0"/>
              </a:rPr>
              <a:t> </a:t>
            </a:r>
            <a:r>
              <a:rPr lang="en-US" b="1" dirty="0" smtClean="0">
                <a:solidFill>
                  <a:schemeClr val="bg1">
                    <a:lumMod val="95000"/>
                  </a:schemeClr>
                </a:solidFill>
                <a:latin typeface="Georgia" panose="02040502050405020303" pitchFamily="18" charset="0"/>
              </a:rPr>
              <a:t>19K-1517</a:t>
            </a:r>
            <a:endParaRPr lang="en-US" b="1" dirty="0" smtClean="0">
              <a:solidFill>
                <a:schemeClr val="bg1">
                  <a:lumMod val="95000"/>
                </a:schemeClr>
              </a:solidFill>
              <a:latin typeface="Georgia" panose="02040502050405020303" pitchFamily="18" charset="0"/>
            </a:endParaRPr>
          </a:p>
          <a:p>
            <a:pPr marL="342900" indent="-342900" algn="ctr">
              <a:buFontTx/>
              <a:buChar char="-"/>
            </a:pPr>
            <a:r>
              <a:rPr lang="en-US" b="1" dirty="0" smtClean="0">
                <a:solidFill>
                  <a:schemeClr val="bg1">
                    <a:lumMod val="95000"/>
                  </a:schemeClr>
                </a:solidFill>
                <a:latin typeface="Georgia" panose="02040502050405020303" pitchFamily="18" charset="0"/>
              </a:rPr>
              <a:t>Sameer </a:t>
            </a:r>
            <a:r>
              <a:rPr lang="en-US" b="1" dirty="0" smtClean="0">
                <a:solidFill>
                  <a:schemeClr val="bg1">
                    <a:lumMod val="95000"/>
                  </a:schemeClr>
                </a:solidFill>
                <a:latin typeface="Georgia" panose="02040502050405020303" pitchFamily="18" charset="0"/>
              </a:rPr>
              <a:t>Khan </a:t>
            </a:r>
            <a:r>
              <a:rPr lang="en-US" b="1" dirty="0" smtClean="0">
                <a:solidFill>
                  <a:schemeClr val="bg1">
                    <a:lumMod val="95000"/>
                  </a:schemeClr>
                </a:solidFill>
                <a:latin typeface="Georgia" panose="02040502050405020303" pitchFamily="18" charset="0"/>
              </a:rPr>
              <a:t>19K-1484</a:t>
            </a:r>
          </a:p>
          <a:p>
            <a:pPr marL="342900" indent="-342900" algn="ctr">
              <a:buFontTx/>
              <a:buChar char="-"/>
            </a:pPr>
            <a:r>
              <a:rPr lang="en-US" b="1" dirty="0" smtClean="0">
                <a:solidFill>
                  <a:schemeClr val="bg1">
                    <a:lumMod val="95000"/>
                  </a:schemeClr>
                </a:solidFill>
                <a:latin typeface="Georgia" panose="02040502050405020303" pitchFamily="18" charset="0"/>
              </a:rPr>
              <a:t>Anusha Saad 19K-0281</a:t>
            </a:r>
            <a:endParaRPr lang="en-US" b="1" dirty="0">
              <a:solidFill>
                <a:schemeClr val="bg1">
                  <a:lumMod val="95000"/>
                </a:schemeClr>
              </a:solidFill>
              <a:latin typeface="Georgia" panose="02040502050405020303" pitchFamily="18" charset="0"/>
            </a:endParaRPr>
          </a:p>
        </p:txBody>
      </p:sp>
    </p:spTree>
    <p:extLst>
      <p:ext uri="{BB962C8B-B14F-4D97-AF65-F5344CB8AC3E}">
        <p14:creationId xmlns:p14="http://schemas.microsoft.com/office/powerpoint/2010/main" val="3311599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969" y="609600"/>
            <a:ext cx="7777316" cy="55060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532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latin typeface="Georgia" panose="02040502050405020303" pitchFamily="18" charset="0"/>
              </a:rPr>
              <a:t>Introduction</a:t>
            </a:r>
            <a:endParaRPr lang="en-US" u="sng" dirty="0">
              <a:latin typeface="Georgia" panose="02040502050405020303" pitchFamily="18" charset="0"/>
            </a:endParaRPr>
          </a:p>
        </p:txBody>
      </p:sp>
      <p:sp>
        <p:nvSpPr>
          <p:cNvPr id="3" name="Content Placeholder 2"/>
          <p:cNvSpPr>
            <a:spLocks noGrp="1"/>
          </p:cNvSpPr>
          <p:nvPr>
            <p:ph idx="1"/>
          </p:nvPr>
        </p:nvSpPr>
        <p:spPr/>
        <p:txBody>
          <a:bodyPr/>
          <a:lstStyle/>
          <a:p>
            <a:pPr marL="0" indent="0" algn="just">
              <a:buNone/>
            </a:pPr>
            <a:r>
              <a:rPr lang="en-US" dirty="0">
                <a:latin typeface="Georgia" panose="02040502050405020303" pitchFamily="18" charset="0"/>
              </a:rPr>
              <a:t>This application will assist to make conclusions about which company/organization is doing better in a particular department by comparing different data sets. It will derive mathematical results like mean, median, variance, standard deviation, outliers from given data sets to show the growth/output. Our proposed system will make use of deep learning models to compare and contrast data by first implementing data structures like linked lists, stacks, queues, and trees and use these to perform calculations based on deep learning. </a:t>
            </a:r>
          </a:p>
          <a:p>
            <a:pPr marL="0" indent="0" algn="just">
              <a:buNone/>
            </a:pPr>
            <a:r>
              <a:rPr lang="en-US" dirty="0" smtClean="0">
                <a:latin typeface="Georgia" panose="02040502050405020303" pitchFamily="18" charset="0"/>
              </a:rPr>
              <a:t> </a:t>
            </a:r>
            <a:endParaRPr lang="en-US" dirty="0">
              <a:latin typeface="Georgia" panose="02040502050405020303" pitchFamily="18" charset="0"/>
            </a:endParaRPr>
          </a:p>
        </p:txBody>
      </p:sp>
    </p:spTree>
    <p:extLst>
      <p:ext uri="{BB962C8B-B14F-4D97-AF65-F5344CB8AC3E}">
        <p14:creationId xmlns:p14="http://schemas.microsoft.com/office/powerpoint/2010/main" val="3230014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48" y="1123836"/>
            <a:ext cx="2947482" cy="4601183"/>
          </a:xfrm>
        </p:spPr>
        <p:txBody>
          <a:bodyPr/>
          <a:lstStyle/>
          <a:p>
            <a:r>
              <a:rPr lang="en-US" u="sng" dirty="0" smtClean="0">
                <a:latin typeface="Georgia" panose="02040502050405020303" pitchFamily="18" charset="0"/>
              </a:rPr>
              <a:t>Project</a:t>
            </a:r>
            <a:r>
              <a:rPr lang="en-US" dirty="0" smtClean="0">
                <a:latin typeface="Georgia" panose="02040502050405020303" pitchFamily="18" charset="0"/>
              </a:rPr>
              <a:t> </a:t>
            </a:r>
            <a:r>
              <a:rPr lang="en-US" u="sng" dirty="0" smtClean="0">
                <a:latin typeface="Georgia" panose="02040502050405020303" pitchFamily="18" charset="0"/>
              </a:rPr>
              <a:t>Specifications</a:t>
            </a:r>
            <a:endParaRPr lang="en-US" u="sng" dirty="0">
              <a:latin typeface="Georgia" panose="02040502050405020303" pitchFamily="18" charset="0"/>
            </a:endParaRPr>
          </a:p>
        </p:txBody>
      </p:sp>
      <p:sp>
        <p:nvSpPr>
          <p:cNvPr id="3" name="Content Placeholder 2"/>
          <p:cNvSpPr>
            <a:spLocks noGrp="1"/>
          </p:cNvSpPr>
          <p:nvPr>
            <p:ph idx="1"/>
          </p:nvPr>
        </p:nvSpPr>
        <p:spPr/>
        <p:txBody>
          <a:bodyPr>
            <a:normAutofit/>
          </a:bodyPr>
          <a:lstStyle/>
          <a:p>
            <a:pPr lvl="0"/>
            <a:r>
              <a:rPr lang="en-US" dirty="0" smtClean="0">
                <a:latin typeface="Georgia" panose="02040502050405020303" pitchFamily="18" charset="0"/>
              </a:rPr>
              <a:t>Mean</a:t>
            </a:r>
          </a:p>
          <a:p>
            <a:pPr lvl="0"/>
            <a:r>
              <a:rPr lang="en-US" dirty="0" smtClean="0">
                <a:latin typeface="Georgia" panose="02040502050405020303" pitchFamily="18" charset="0"/>
              </a:rPr>
              <a:t>Slope/gradient</a:t>
            </a:r>
            <a:endParaRPr lang="en-US" dirty="0">
              <a:latin typeface="Georgia" panose="02040502050405020303" pitchFamily="18" charset="0"/>
            </a:endParaRPr>
          </a:p>
          <a:p>
            <a:pPr lvl="0"/>
            <a:r>
              <a:rPr lang="en-US" dirty="0" smtClean="0">
                <a:latin typeface="Georgia" panose="02040502050405020303" pitchFamily="18" charset="0"/>
              </a:rPr>
              <a:t>Standard Deviation</a:t>
            </a:r>
            <a:endParaRPr lang="en-US" dirty="0">
              <a:latin typeface="Georgia" panose="02040502050405020303" pitchFamily="18" charset="0"/>
            </a:endParaRPr>
          </a:p>
          <a:p>
            <a:pPr lvl="0"/>
            <a:r>
              <a:rPr lang="en-US" dirty="0">
                <a:latin typeface="Georgia" panose="02040502050405020303" pitchFamily="18" charset="0"/>
              </a:rPr>
              <a:t>Comparison to predict successive years growth/budget</a:t>
            </a:r>
          </a:p>
          <a:p>
            <a:pPr lvl="0"/>
            <a:r>
              <a:rPr lang="en-US" dirty="0">
                <a:latin typeface="Georgia" panose="02040502050405020303" pitchFamily="18" charset="0"/>
              </a:rPr>
              <a:t>Compare growths of </a:t>
            </a:r>
            <a:r>
              <a:rPr lang="en-US" dirty="0" smtClean="0">
                <a:latin typeface="Georgia" panose="02040502050405020303" pitchFamily="18" charset="0"/>
              </a:rPr>
              <a:t>different branches</a:t>
            </a:r>
          </a:p>
          <a:p>
            <a:pPr lvl="0"/>
            <a:r>
              <a:rPr lang="en-US" dirty="0" smtClean="0">
                <a:latin typeface="Georgia" panose="02040502050405020303" pitchFamily="18" charset="0"/>
              </a:rPr>
              <a:t>Comparison on departmental sales of each branch</a:t>
            </a:r>
          </a:p>
          <a:p>
            <a:pPr lvl="0"/>
            <a:r>
              <a:rPr lang="en-US" dirty="0" smtClean="0">
                <a:latin typeface="Georgia" panose="02040502050405020303" pitchFamily="18" charset="0"/>
              </a:rPr>
              <a:t>Cumulative Frequency </a:t>
            </a:r>
            <a:endParaRPr lang="en-US" dirty="0">
              <a:latin typeface="Georgia" panose="02040502050405020303" pitchFamily="18" charset="0"/>
            </a:endParaRPr>
          </a:p>
          <a:p>
            <a:pPr marL="0" indent="0">
              <a:buNone/>
            </a:pPr>
            <a:endParaRPr lang="en-US" dirty="0">
              <a:latin typeface="Georgia" panose="02040502050405020303" pitchFamily="18" charset="0"/>
            </a:endParaRPr>
          </a:p>
        </p:txBody>
      </p:sp>
    </p:spTree>
    <p:extLst>
      <p:ext uri="{BB962C8B-B14F-4D97-AF65-F5344CB8AC3E}">
        <p14:creationId xmlns:p14="http://schemas.microsoft.com/office/powerpoint/2010/main" val="3707285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43501"/>
            <a:ext cx="2947482" cy="4601183"/>
          </a:xfrm>
        </p:spPr>
        <p:txBody>
          <a:bodyPr/>
          <a:lstStyle/>
          <a:p>
            <a:r>
              <a:rPr lang="en-US" u="sng" dirty="0" smtClean="0"/>
              <a:t>Tools and Techniques</a:t>
            </a:r>
            <a:endParaRPr lang="en-US" u="sng" dirty="0"/>
          </a:p>
        </p:txBody>
      </p:sp>
      <p:sp>
        <p:nvSpPr>
          <p:cNvPr id="3" name="Content Placeholder 2"/>
          <p:cNvSpPr>
            <a:spLocks noGrp="1"/>
          </p:cNvSpPr>
          <p:nvPr>
            <p:ph idx="1"/>
          </p:nvPr>
        </p:nvSpPr>
        <p:spPr>
          <a:xfrm>
            <a:off x="3869268" y="883772"/>
            <a:ext cx="7315200" cy="5120640"/>
          </a:xfrm>
        </p:spPr>
        <p:txBody>
          <a:bodyPr/>
          <a:lstStyle/>
          <a:p>
            <a:r>
              <a:rPr lang="en-US" dirty="0" smtClean="0"/>
              <a:t>IDE - Visual Studio Code</a:t>
            </a:r>
          </a:p>
          <a:p>
            <a:r>
              <a:rPr lang="en-US" dirty="0" smtClean="0"/>
              <a:t>Console based application</a:t>
            </a:r>
            <a:endParaRPr lang="en-US" dirty="0"/>
          </a:p>
        </p:txBody>
      </p:sp>
    </p:spTree>
    <p:extLst>
      <p:ext uri="{BB962C8B-B14F-4D97-AF65-F5344CB8AC3E}">
        <p14:creationId xmlns:p14="http://schemas.microsoft.com/office/powerpoint/2010/main" val="3028488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Georgia" panose="02040502050405020303" pitchFamily="18" charset="0"/>
              </a:rPr>
              <a:t>Features of </a:t>
            </a:r>
            <a:r>
              <a:rPr lang="en-US" u="sng" dirty="0" smtClean="0">
                <a:latin typeface="Georgia" panose="02040502050405020303" pitchFamily="18" charset="0"/>
              </a:rPr>
              <a:t>Data </a:t>
            </a:r>
            <a:r>
              <a:rPr lang="en-US" u="sng" dirty="0" smtClean="0">
                <a:latin typeface="Georgia" panose="02040502050405020303" pitchFamily="18" charset="0"/>
              </a:rPr>
              <a:t>and </a:t>
            </a:r>
            <a:r>
              <a:rPr lang="en-US" u="sng" dirty="0" smtClean="0">
                <a:latin typeface="Georgia" panose="02040502050405020303" pitchFamily="18" charset="0"/>
              </a:rPr>
              <a:t>Programming </a:t>
            </a:r>
            <a:r>
              <a:rPr lang="en-US" u="sng" dirty="0">
                <a:latin typeface="Georgia" panose="02040502050405020303" pitchFamily="18" charset="0"/>
              </a:rPr>
              <a:t>T</a:t>
            </a:r>
            <a:r>
              <a:rPr lang="en-US" u="sng" dirty="0" smtClean="0">
                <a:latin typeface="Georgia" panose="02040502050405020303" pitchFamily="18" charset="0"/>
              </a:rPr>
              <a:t>ools</a:t>
            </a:r>
            <a:endParaRPr lang="en-US" u="sng" dirty="0">
              <a:latin typeface="Georgia" panose="02040502050405020303" pitchFamily="18" charset="0"/>
            </a:endParaRPr>
          </a:p>
        </p:txBody>
      </p:sp>
      <p:sp>
        <p:nvSpPr>
          <p:cNvPr id="3" name="Content Placeholder 2"/>
          <p:cNvSpPr>
            <a:spLocks noGrp="1"/>
          </p:cNvSpPr>
          <p:nvPr>
            <p:ph idx="1"/>
          </p:nvPr>
        </p:nvSpPr>
        <p:spPr/>
        <p:txBody>
          <a:bodyPr/>
          <a:lstStyle/>
          <a:p>
            <a:r>
              <a:rPr lang="en-US" dirty="0" smtClean="0">
                <a:latin typeface="Georgia" panose="02040502050405020303" pitchFamily="18" charset="0"/>
              </a:rPr>
              <a:t>Data Structures used – linked lists and arrays (1-dimensional and 2-dimensional) </a:t>
            </a:r>
          </a:p>
          <a:p>
            <a:r>
              <a:rPr lang="en-US" dirty="0" smtClean="0">
                <a:latin typeface="Georgia" panose="02040502050405020303" pitchFamily="18" charset="0"/>
              </a:rPr>
              <a:t>Object Oriented Programming</a:t>
            </a:r>
          </a:p>
          <a:p>
            <a:r>
              <a:rPr lang="en-US" dirty="0" smtClean="0">
                <a:latin typeface="Georgia" panose="02040502050405020303" pitchFamily="18" charset="0"/>
              </a:rPr>
              <a:t>File Handling</a:t>
            </a:r>
          </a:p>
          <a:p>
            <a:r>
              <a:rPr lang="en-US" dirty="0" smtClean="0">
                <a:latin typeface="Georgia" panose="02040502050405020303" pitchFamily="18" charset="0"/>
              </a:rPr>
              <a:t>Pointers</a:t>
            </a:r>
          </a:p>
          <a:p>
            <a:r>
              <a:rPr lang="en-US" dirty="0" smtClean="0">
                <a:latin typeface="Georgia" panose="02040502050405020303" pitchFamily="18" charset="0"/>
              </a:rPr>
              <a:t>Sorting</a:t>
            </a:r>
          </a:p>
          <a:p>
            <a:r>
              <a:rPr lang="en-US" dirty="0" smtClean="0">
                <a:latin typeface="Georgia" panose="02040502050405020303" pitchFamily="18" charset="0"/>
              </a:rPr>
              <a:t>Libraries – </a:t>
            </a:r>
            <a:r>
              <a:rPr lang="en-US" dirty="0" err="1" smtClean="0">
                <a:latin typeface="Georgia" panose="02040502050405020303" pitchFamily="18" charset="0"/>
              </a:rPr>
              <a:t>cmath</a:t>
            </a:r>
            <a:r>
              <a:rPr lang="en-US" dirty="0" smtClean="0">
                <a:latin typeface="Georgia" panose="02040502050405020303" pitchFamily="18" charset="0"/>
              </a:rPr>
              <a:t>, </a:t>
            </a:r>
            <a:r>
              <a:rPr lang="en-US" dirty="0" err="1" smtClean="0">
                <a:latin typeface="Georgia" panose="02040502050405020303" pitchFamily="18" charset="0"/>
              </a:rPr>
              <a:t>iomanip</a:t>
            </a:r>
            <a:r>
              <a:rPr lang="en-US" dirty="0" smtClean="0">
                <a:latin typeface="Georgia" panose="02040502050405020303" pitchFamily="18" charset="0"/>
              </a:rPr>
              <a:t>, </a:t>
            </a:r>
            <a:r>
              <a:rPr lang="en-US" dirty="0" err="1" smtClean="0">
                <a:latin typeface="Georgia" panose="02040502050405020303" pitchFamily="18" charset="0"/>
              </a:rPr>
              <a:t>conio.h</a:t>
            </a:r>
            <a:endParaRPr lang="en-US" dirty="0" smtClean="0">
              <a:latin typeface="Georgia" panose="02040502050405020303" pitchFamily="18" charset="0"/>
            </a:endParaRPr>
          </a:p>
          <a:p>
            <a:endParaRPr lang="en-US" dirty="0" smtClean="0">
              <a:latin typeface="Georgia" panose="02040502050405020303" pitchFamily="18" charset="0"/>
            </a:endParaRPr>
          </a:p>
          <a:p>
            <a:endParaRPr lang="en-US" dirty="0" smtClean="0">
              <a:latin typeface="Georgia" panose="02040502050405020303" pitchFamily="18" charset="0"/>
            </a:endParaRPr>
          </a:p>
        </p:txBody>
      </p:sp>
    </p:spTree>
    <p:extLst>
      <p:ext uri="{BB962C8B-B14F-4D97-AF65-F5344CB8AC3E}">
        <p14:creationId xmlns:p14="http://schemas.microsoft.com/office/powerpoint/2010/main" val="4197849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Georgia" panose="02040502050405020303" pitchFamily="18" charset="0"/>
              </a:rPr>
              <a:t>Input-Output </a:t>
            </a:r>
            <a:r>
              <a:rPr lang="en-US" u="sng" dirty="0" smtClean="0">
                <a:latin typeface="Georgia" panose="02040502050405020303" pitchFamily="18" charset="0"/>
              </a:rPr>
              <a:t>Screenshots</a:t>
            </a:r>
            <a:endParaRPr lang="en-US" u="sng" dirty="0">
              <a:latin typeface="Georgia" panose="020405020504050203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9716" y="1123837"/>
            <a:ext cx="6784258"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5894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680" y="776748"/>
            <a:ext cx="10058400" cy="51127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43854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787" y="599768"/>
            <a:ext cx="8426245" cy="54569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93586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265" y="352425"/>
            <a:ext cx="7846141" cy="6153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0536737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203</TotalTime>
  <Words>176</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Corbel</vt:lpstr>
      <vt:lpstr>Georgia</vt:lpstr>
      <vt:lpstr>Wingdings 2</vt:lpstr>
      <vt:lpstr>Frame</vt:lpstr>
      <vt:lpstr>STATISTICAL  GROWTH ANALYSIS</vt:lpstr>
      <vt:lpstr>Introduction</vt:lpstr>
      <vt:lpstr>Project Specifications</vt:lpstr>
      <vt:lpstr>Tools and Techniques</vt:lpstr>
      <vt:lpstr>Features of Data and Programming Tools</vt:lpstr>
      <vt:lpstr>Input-Output Screenshots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GROWTH ANALYSIS</dc:title>
  <dc:creator>Microsoft account</dc:creator>
  <cp:lastModifiedBy>Saad</cp:lastModifiedBy>
  <cp:revision>18</cp:revision>
  <dcterms:created xsi:type="dcterms:W3CDTF">2021-01-21T19:39:31Z</dcterms:created>
  <dcterms:modified xsi:type="dcterms:W3CDTF">2021-01-22T09:11:11Z</dcterms:modified>
</cp:coreProperties>
</file>