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3" r:id="rId24"/>
    <p:sldId id="281" r:id="rId25"/>
    <p:sldId id="282" r:id="rId26"/>
    <p:sldId id="286" r:id="rId27"/>
    <p:sldId id="278" r:id="rId28"/>
    <p:sldId id="279" r:id="rId29"/>
    <p:sldId id="287"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716" autoAdjust="0"/>
  </p:normalViewPr>
  <p:slideViewPr>
    <p:cSldViewPr snapToGrid="0">
      <p:cViewPr varScale="1">
        <p:scale>
          <a:sx n="109" d="100"/>
          <a:sy n="109" d="100"/>
        </p:scale>
        <p:origin x="6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B6B06E-3F09-41E2-9610-0043B211527C}" type="datetimeFigureOut">
              <a:rPr lang="en-US" smtClean="0"/>
              <a:t>6/2/2022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775547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B6B06E-3F09-41E2-9610-0043B211527C}"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165419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B6B06E-3F09-41E2-9610-0043B211527C}"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1424905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B6B06E-3F09-41E2-9610-0043B211527C}"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2376827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B6B06E-3F09-41E2-9610-0043B211527C}"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864874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B6B06E-3F09-41E2-9610-0043B211527C}"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3171514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B6B06E-3F09-41E2-9610-0043B211527C}"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283336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B6B06E-3F09-41E2-9610-0043B211527C}"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1923732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B6B06E-3F09-41E2-9610-0043B211527C}"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406219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B6B06E-3F09-41E2-9610-0043B211527C}"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2436933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B6B06E-3F09-41E2-9610-0043B211527C}" type="datetimeFigureOut">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2017098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CB6B06E-3F09-41E2-9610-0043B211527C}"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3760614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CB6B06E-3F09-41E2-9610-0043B211527C}" type="datetimeFigureOut">
              <a:rPr lang="en-US" smtClean="0"/>
              <a:t>6/2/2022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3993164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B6B06E-3F09-41E2-9610-0043B211527C}" type="datetimeFigureOut">
              <a:rPr lang="en-US" smtClean="0"/>
              <a:t>6/2/2022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977953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6B06E-3F09-41E2-9610-0043B211527C}" type="datetimeFigureOut">
              <a:rPr lang="en-US" smtClean="0"/>
              <a:t>6/2/2022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682281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B6B06E-3F09-41E2-9610-0043B211527C}"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423630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B6B06E-3F09-41E2-9610-0043B211527C}" type="datetimeFigureOut">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2D8006-ADE1-4D54-B93E-1AF390B19B33}" type="slidenum">
              <a:rPr lang="en-US" smtClean="0"/>
              <a:t>‹#›</a:t>
            </a:fld>
            <a:endParaRPr lang="en-US"/>
          </a:p>
        </p:txBody>
      </p:sp>
    </p:spTree>
    <p:extLst>
      <p:ext uri="{BB962C8B-B14F-4D97-AF65-F5344CB8AC3E}">
        <p14:creationId xmlns:p14="http://schemas.microsoft.com/office/powerpoint/2010/main" val="3422681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B6B06E-3F09-41E2-9610-0043B211527C}" type="datetimeFigureOut">
              <a:rPr lang="en-US" smtClean="0"/>
              <a:t>6/2/2022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2D8006-ADE1-4D54-B93E-1AF390B19B33}" type="slidenum">
              <a:rPr lang="en-US" smtClean="0"/>
              <a:t>‹#›</a:t>
            </a:fld>
            <a:endParaRPr lang="en-US"/>
          </a:p>
        </p:txBody>
      </p:sp>
    </p:spTree>
    <p:extLst>
      <p:ext uri="{BB962C8B-B14F-4D97-AF65-F5344CB8AC3E}">
        <p14:creationId xmlns:p14="http://schemas.microsoft.com/office/powerpoint/2010/main" val="115020135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r>
              <a:rPr lang="en-US" dirty="0" smtClean="0"/>
              <a:t>Muhammad Sohail Afzal</a:t>
            </a:r>
            <a:endParaRPr lang="en-US" dirty="0"/>
          </a:p>
        </p:txBody>
      </p:sp>
    </p:spTree>
    <p:extLst>
      <p:ext uri="{BB962C8B-B14F-4D97-AF65-F5344CB8AC3E}">
        <p14:creationId xmlns:p14="http://schemas.microsoft.com/office/powerpoint/2010/main" val="1897710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3" name="Content Placeholder 2"/>
          <p:cNvSpPr>
            <a:spLocks noGrp="1"/>
          </p:cNvSpPr>
          <p:nvPr>
            <p:ph idx="1"/>
          </p:nvPr>
        </p:nvSpPr>
        <p:spPr>
          <a:xfrm>
            <a:off x="1484310" y="2318197"/>
            <a:ext cx="10018713" cy="3473003"/>
          </a:xfrm>
        </p:spPr>
        <p:txBody>
          <a:bodyPr anchor="t">
            <a:normAutofit/>
          </a:bodyPr>
          <a:lstStyle/>
          <a:p>
            <a:pPr marL="0" indent="0">
              <a:buNone/>
            </a:pPr>
            <a:r>
              <a:rPr lang="en-US" dirty="0" smtClean="0"/>
              <a:t>This is similar to human brain.</a:t>
            </a:r>
          </a:p>
          <a:p>
            <a:pPr marL="0" indent="0">
              <a:buNone/>
            </a:pPr>
            <a:r>
              <a:rPr lang="en-US" dirty="0" smtClean="0"/>
              <a:t>When we see something that we like, some neurons get activated and when we see something that we don’t like, some other get activated.</a:t>
            </a:r>
            <a:endParaRPr lang="en-US" dirty="0"/>
          </a:p>
        </p:txBody>
      </p:sp>
      <p:pic>
        <p:nvPicPr>
          <p:cNvPr id="4" name="Picture 3"/>
          <p:cNvPicPr>
            <a:picLocks noChangeAspect="1"/>
          </p:cNvPicPr>
          <p:nvPr/>
        </p:nvPicPr>
        <p:blipFill>
          <a:blip r:embed="rId2"/>
          <a:stretch>
            <a:fillRect/>
          </a:stretch>
        </p:blipFill>
        <p:spPr>
          <a:xfrm>
            <a:off x="1558923" y="3942208"/>
            <a:ext cx="4895850" cy="1857375"/>
          </a:xfrm>
          <a:prstGeom prst="rect">
            <a:avLst/>
          </a:prstGeom>
        </p:spPr>
      </p:pic>
      <p:pic>
        <p:nvPicPr>
          <p:cNvPr id="5" name="Picture 4"/>
          <p:cNvPicPr>
            <a:picLocks noChangeAspect="1"/>
          </p:cNvPicPr>
          <p:nvPr/>
        </p:nvPicPr>
        <p:blipFill>
          <a:blip r:embed="rId3"/>
          <a:stretch>
            <a:fillRect/>
          </a:stretch>
        </p:blipFill>
        <p:spPr>
          <a:xfrm>
            <a:off x="6898919" y="3942208"/>
            <a:ext cx="5048250" cy="1848992"/>
          </a:xfrm>
          <a:prstGeom prst="rect">
            <a:avLst/>
          </a:prstGeom>
        </p:spPr>
      </p:pic>
    </p:spTree>
    <p:extLst>
      <p:ext uri="{BB962C8B-B14F-4D97-AF65-F5344CB8AC3E}">
        <p14:creationId xmlns:p14="http://schemas.microsoft.com/office/powerpoint/2010/main" val="1429761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3" name="Content Placeholder 2"/>
          <p:cNvSpPr>
            <a:spLocks noGrp="1"/>
          </p:cNvSpPr>
          <p:nvPr>
            <p:ph idx="1"/>
          </p:nvPr>
        </p:nvSpPr>
        <p:spPr>
          <a:xfrm>
            <a:off x="1484310" y="2318197"/>
            <a:ext cx="10018713" cy="3473003"/>
          </a:xfrm>
        </p:spPr>
        <p:txBody>
          <a:bodyPr anchor="t">
            <a:normAutofit/>
          </a:bodyPr>
          <a:lstStyle/>
          <a:p>
            <a:pPr marL="0" indent="0">
              <a:buNone/>
            </a:pPr>
            <a:r>
              <a:rPr lang="en-US" dirty="0" smtClean="0"/>
              <a:t>So due to these activation of neurons, we also call them activation functions.</a:t>
            </a:r>
          </a:p>
          <a:p>
            <a:pPr marL="0" indent="0">
              <a:buNone/>
            </a:pPr>
            <a:endParaRPr lang="en-US" dirty="0"/>
          </a:p>
        </p:txBody>
      </p:sp>
      <p:pic>
        <p:nvPicPr>
          <p:cNvPr id="4" name="Picture 3"/>
          <p:cNvPicPr>
            <a:picLocks noChangeAspect="1"/>
          </p:cNvPicPr>
          <p:nvPr/>
        </p:nvPicPr>
        <p:blipFill>
          <a:blip r:embed="rId2"/>
          <a:stretch>
            <a:fillRect/>
          </a:stretch>
        </p:blipFill>
        <p:spPr>
          <a:xfrm>
            <a:off x="1949733" y="4604982"/>
            <a:ext cx="3733800" cy="1257300"/>
          </a:xfrm>
          <a:prstGeom prst="rect">
            <a:avLst/>
          </a:prstGeom>
        </p:spPr>
      </p:pic>
      <p:pic>
        <p:nvPicPr>
          <p:cNvPr id="5" name="Picture 4"/>
          <p:cNvPicPr>
            <a:picLocks noChangeAspect="1"/>
          </p:cNvPicPr>
          <p:nvPr/>
        </p:nvPicPr>
        <p:blipFill>
          <a:blip r:embed="rId3"/>
          <a:stretch>
            <a:fillRect/>
          </a:stretch>
        </p:blipFill>
        <p:spPr>
          <a:xfrm>
            <a:off x="6148955" y="4566882"/>
            <a:ext cx="3933825" cy="1333500"/>
          </a:xfrm>
          <a:prstGeom prst="rect">
            <a:avLst/>
          </a:prstGeom>
        </p:spPr>
      </p:pic>
    </p:spTree>
    <p:extLst>
      <p:ext uri="{BB962C8B-B14F-4D97-AF65-F5344CB8AC3E}">
        <p14:creationId xmlns:p14="http://schemas.microsoft.com/office/powerpoint/2010/main" val="2666442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3" name="Content Placeholder 2"/>
          <p:cNvSpPr>
            <a:spLocks noGrp="1"/>
          </p:cNvSpPr>
          <p:nvPr>
            <p:ph idx="1"/>
          </p:nvPr>
        </p:nvSpPr>
        <p:spPr>
          <a:xfrm>
            <a:off x="1484310" y="2318197"/>
            <a:ext cx="10018713" cy="3473003"/>
          </a:xfrm>
        </p:spPr>
        <p:txBody>
          <a:bodyPr anchor="t">
            <a:normAutofit/>
          </a:bodyPr>
          <a:lstStyle/>
          <a:p>
            <a:pPr marL="0" indent="0">
              <a:buNone/>
            </a:pPr>
            <a:r>
              <a:rPr lang="en-US" dirty="0" smtClean="0"/>
              <a:t>Collection of these neurons form layers and whole network is called neural network that has three different types of layers.</a:t>
            </a:r>
          </a:p>
          <a:p>
            <a:pPr marL="0" indent="0">
              <a:buNone/>
            </a:pPr>
            <a:endParaRPr lang="en-US" dirty="0"/>
          </a:p>
        </p:txBody>
      </p:sp>
      <p:pic>
        <p:nvPicPr>
          <p:cNvPr id="4" name="Picture 3"/>
          <p:cNvPicPr>
            <a:picLocks noChangeAspect="1"/>
          </p:cNvPicPr>
          <p:nvPr/>
        </p:nvPicPr>
        <p:blipFill>
          <a:blip r:embed="rId2"/>
          <a:stretch>
            <a:fillRect/>
          </a:stretch>
        </p:blipFill>
        <p:spPr>
          <a:xfrm>
            <a:off x="4657653" y="3228975"/>
            <a:ext cx="3286125" cy="2562225"/>
          </a:xfrm>
          <a:prstGeom prst="rect">
            <a:avLst/>
          </a:prstGeom>
        </p:spPr>
      </p:pic>
    </p:spTree>
    <p:extLst>
      <p:ext uri="{BB962C8B-B14F-4D97-AF65-F5344CB8AC3E}">
        <p14:creationId xmlns:p14="http://schemas.microsoft.com/office/powerpoint/2010/main" val="1620917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pic>
        <p:nvPicPr>
          <p:cNvPr id="4" name="Content Placeholder 3"/>
          <p:cNvPicPr>
            <a:picLocks noGrp="1" noChangeAspect="1"/>
          </p:cNvPicPr>
          <p:nvPr>
            <p:ph idx="1"/>
          </p:nvPr>
        </p:nvPicPr>
        <p:blipFill>
          <a:blip r:embed="rId2"/>
          <a:stretch>
            <a:fillRect/>
          </a:stretch>
        </p:blipFill>
        <p:spPr>
          <a:xfrm>
            <a:off x="2825086" y="2753033"/>
            <a:ext cx="6741994" cy="2657475"/>
          </a:xfrm>
          <a:prstGeom prst="rect">
            <a:avLst/>
          </a:prstGeom>
        </p:spPr>
      </p:pic>
    </p:spTree>
    <p:extLst>
      <p:ext uri="{BB962C8B-B14F-4D97-AF65-F5344CB8AC3E}">
        <p14:creationId xmlns:p14="http://schemas.microsoft.com/office/powerpoint/2010/main" val="38494548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6" name="Content Placeholder 5"/>
          <p:cNvSpPr>
            <a:spLocks noGrp="1"/>
          </p:cNvSpPr>
          <p:nvPr>
            <p:ph idx="1"/>
          </p:nvPr>
        </p:nvSpPr>
        <p:spPr/>
        <p:txBody>
          <a:bodyPr/>
          <a:lstStyle/>
          <a:p>
            <a:pPr marL="0" indent="0">
              <a:buNone/>
            </a:pPr>
            <a:r>
              <a:rPr lang="en-US" dirty="0" smtClean="0"/>
              <a:t>Each neuron holding color value of every pixel.</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7" name="Content Placeholder 4"/>
          <p:cNvPicPr>
            <a:picLocks noChangeAspect="1"/>
          </p:cNvPicPr>
          <p:nvPr/>
        </p:nvPicPr>
        <p:blipFill>
          <a:blip r:embed="rId2"/>
          <a:stretch>
            <a:fillRect/>
          </a:stretch>
        </p:blipFill>
        <p:spPr>
          <a:xfrm>
            <a:off x="3534769" y="3458570"/>
            <a:ext cx="5677469" cy="3124200"/>
          </a:xfrm>
          <a:prstGeom prst="rect">
            <a:avLst/>
          </a:prstGeom>
        </p:spPr>
      </p:pic>
    </p:spTree>
    <p:extLst>
      <p:ext uri="{BB962C8B-B14F-4D97-AF65-F5344CB8AC3E}">
        <p14:creationId xmlns:p14="http://schemas.microsoft.com/office/powerpoint/2010/main" val="42357749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Output layer will have only one neuron having the value of probability. This value is responsible for identifying image as either an apple or orange</a:t>
            </a:r>
            <a:endParaRPr lang="en-US" dirty="0"/>
          </a:p>
        </p:txBody>
      </p:sp>
      <p:pic>
        <p:nvPicPr>
          <p:cNvPr id="5" name="Picture 4"/>
          <p:cNvPicPr>
            <a:picLocks noChangeAspect="1"/>
          </p:cNvPicPr>
          <p:nvPr/>
        </p:nvPicPr>
        <p:blipFill>
          <a:blip r:embed="rId2"/>
          <a:stretch>
            <a:fillRect/>
          </a:stretch>
        </p:blipFill>
        <p:spPr>
          <a:xfrm>
            <a:off x="3795712" y="1933575"/>
            <a:ext cx="4600575" cy="2990850"/>
          </a:xfrm>
          <a:prstGeom prst="rect">
            <a:avLst/>
          </a:prstGeom>
        </p:spPr>
      </p:pic>
    </p:spTree>
    <p:extLst>
      <p:ext uri="{BB962C8B-B14F-4D97-AF65-F5344CB8AC3E}">
        <p14:creationId xmlns:p14="http://schemas.microsoft.com/office/powerpoint/2010/main" val="3329863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3" name="Content Placeholder 2"/>
          <p:cNvSpPr>
            <a:spLocks noGrp="1"/>
          </p:cNvSpPr>
          <p:nvPr>
            <p:ph idx="1"/>
          </p:nvPr>
        </p:nvSpPr>
        <p:spPr/>
        <p:txBody>
          <a:bodyPr/>
          <a:lstStyle/>
          <a:p>
            <a:r>
              <a:rPr lang="en-US" dirty="0" smtClean="0"/>
              <a:t>Hidden layers responsible for identifying different patterns. May be the first hidden layer is responsible for shape and second for color</a:t>
            </a:r>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2079226" y="3713187"/>
            <a:ext cx="3981450" cy="2857500"/>
          </a:xfrm>
          <a:prstGeom prst="rect">
            <a:avLst/>
          </a:prstGeom>
        </p:spPr>
      </p:pic>
      <p:pic>
        <p:nvPicPr>
          <p:cNvPr id="5" name="Picture 4"/>
          <p:cNvPicPr>
            <a:picLocks noChangeAspect="1"/>
          </p:cNvPicPr>
          <p:nvPr/>
        </p:nvPicPr>
        <p:blipFill>
          <a:blip r:embed="rId3"/>
          <a:stretch>
            <a:fillRect/>
          </a:stretch>
        </p:blipFill>
        <p:spPr>
          <a:xfrm>
            <a:off x="6655592" y="3827487"/>
            <a:ext cx="3657600" cy="2743200"/>
          </a:xfrm>
          <a:prstGeom prst="rect">
            <a:avLst/>
          </a:prstGeom>
        </p:spPr>
      </p:pic>
    </p:spTree>
    <p:extLst>
      <p:ext uri="{BB962C8B-B14F-4D97-AF65-F5344CB8AC3E}">
        <p14:creationId xmlns:p14="http://schemas.microsoft.com/office/powerpoint/2010/main" val="13652081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3" name="Content Placeholder 2"/>
          <p:cNvSpPr>
            <a:spLocks noGrp="1"/>
          </p:cNvSpPr>
          <p:nvPr>
            <p:ph idx="1"/>
          </p:nvPr>
        </p:nvSpPr>
        <p:spPr/>
        <p:txBody>
          <a:bodyPr/>
          <a:lstStyle/>
          <a:p>
            <a:r>
              <a:rPr lang="en-US" dirty="0" smtClean="0"/>
              <a:t>We can use many neurons and layers if there are more patterns to capture.</a:t>
            </a:r>
            <a:endParaRPr lang="en-US" dirty="0"/>
          </a:p>
        </p:txBody>
      </p:sp>
    </p:spTree>
    <p:extLst>
      <p:ext uri="{BB962C8B-B14F-4D97-AF65-F5344CB8AC3E}">
        <p14:creationId xmlns:p14="http://schemas.microsoft.com/office/powerpoint/2010/main" val="2387901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634017" y="3031792"/>
            <a:ext cx="7697337" cy="2952750"/>
          </a:xfrm>
          <a:prstGeom prst="rect">
            <a:avLst/>
          </a:prstGeom>
        </p:spPr>
      </p:pic>
    </p:spTree>
    <p:extLst>
      <p:ext uri="{BB962C8B-B14F-4D97-AF65-F5344CB8AC3E}">
        <p14:creationId xmlns:p14="http://schemas.microsoft.com/office/powerpoint/2010/main" val="1992672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42639" y="2666999"/>
            <a:ext cx="7902054" cy="3594907"/>
          </a:xfrm>
          <a:prstGeom prst="rect">
            <a:avLst/>
          </a:prstGeom>
        </p:spPr>
      </p:pic>
    </p:spTree>
    <p:extLst>
      <p:ext uri="{BB962C8B-B14F-4D97-AF65-F5344CB8AC3E}">
        <p14:creationId xmlns:p14="http://schemas.microsoft.com/office/powerpoint/2010/main" val="385201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3" name="Content Placeholder 2"/>
          <p:cNvSpPr>
            <a:spLocks noGrp="1"/>
          </p:cNvSpPr>
          <p:nvPr>
            <p:ph idx="1"/>
          </p:nvPr>
        </p:nvSpPr>
        <p:spPr>
          <a:xfrm>
            <a:off x="1484310" y="2318197"/>
            <a:ext cx="10018713" cy="3473003"/>
          </a:xfrm>
        </p:spPr>
        <p:txBody>
          <a:bodyPr anchor="t">
            <a:normAutofit/>
          </a:bodyPr>
          <a:lstStyle/>
          <a:p>
            <a:pPr marL="0" indent="0">
              <a:buNone/>
            </a:pPr>
            <a:r>
              <a:rPr lang="en-US" i="1" dirty="0"/>
              <a:t>“The neural network is this kind of technology that is not an algorithm, it is a network that has weights on it, and you can adjust the weights so that it learns. You teach it through trials.” — Howard Rheingold</a:t>
            </a:r>
            <a:endParaRPr lang="en-US" dirty="0"/>
          </a:p>
        </p:txBody>
      </p:sp>
    </p:spTree>
    <p:extLst>
      <p:ext uri="{BB962C8B-B14F-4D97-AF65-F5344CB8AC3E}">
        <p14:creationId xmlns:p14="http://schemas.microsoft.com/office/powerpoint/2010/main" val="28580886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endParaRPr lang="en-US" dirty="0"/>
          </a:p>
          <a:p>
            <a:endParaRPr lang="en-US" dirty="0" smtClean="0"/>
          </a:p>
          <a:p>
            <a:endParaRPr lang="en-US" dirty="0"/>
          </a:p>
          <a:p>
            <a:endParaRPr lang="en-US" dirty="0" smtClean="0"/>
          </a:p>
          <a:p>
            <a:r>
              <a:rPr lang="en-US" dirty="0" smtClean="0"/>
              <a:t>For example, this neuron might be responsible for recognizing color in central part of image so if its value is higher, it means there is red color which means it is apple</a:t>
            </a:r>
          </a:p>
          <a:p>
            <a:r>
              <a:rPr lang="en-US" dirty="0" smtClean="0"/>
              <a:t>We can control weighted sum through bias. If bias is high, weighted sum is high otherwise low</a:t>
            </a:r>
            <a:endParaRPr lang="en-US" dirty="0"/>
          </a:p>
        </p:txBody>
      </p:sp>
      <p:pic>
        <p:nvPicPr>
          <p:cNvPr id="6" name="Picture 5"/>
          <p:cNvPicPr>
            <a:picLocks noChangeAspect="1"/>
          </p:cNvPicPr>
          <p:nvPr/>
        </p:nvPicPr>
        <p:blipFill>
          <a:blip r:embed="rId2"/>
          <a:stretch>
            <a:fillRect/>
          </a:stretch>
        </p:blipFill>
        <p:spPr>
          <a:xfrm>
            <a:off x="2088107" y="2087752"/>
            <a:ext cx="8269193" cy="2470601"/>
          </a:xfrm>
          <a:prstGeom prst="rect">
            <a:avLst/>
          </a:prstGeom>
        </p:spPr>
      </p:pic>
    </p:spTree>
    <p:extLst>
      <p:ext uri="{BB962C8B-B14F-4D97-AF65-F5344CB8AC3E}">
        <p14:creationId xmlns:p14="http://schemas.microsoft.com/office/powerpoint/2010/main" val="3702440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3" name="Content Placeholder 2"/>
          <p:cNvSpPr>
            <a:spLocks noGrp="1"/>
          </p:cNvSpPr>
          <p:nvPr>
            <p:ph idx="1"/>
          </p:nvPr>
        </p:nvSpPr>
        <p:spPr/>
        <p:txBody>
          <a:bodyPr/>
          <a:lstStyle/>
          <a:p>
            <a:pPr marL="0" indent="0">
              <a:buNone/>
            </a:pPr>
            <a:r>
              <a:rPr lang="en-US" dirty="0" smtClean="0"/>
              <a:t>Then there are activation functions that decides whether a neuron should be activated or not. So this weighted sum is passed to that activation function</a:t>
            </a:r>
            <a:r>
              <a:rPr lang="en-US" dirty="0" smtClean="0"/>
              <a:t>. Some common activation functions are “</a:t>
            </a:r>
            <a:r>
              <a:rPr lang="en-US" dirty="0" err="1" smtClean="0"/>
              <a:t>relu</a:t>
            </a:r>
            <a:r>
              <a:rPr lang="en-US" dirty="0" smtClean="0"/>
              <a:t>”, “sigmoid”,”</a:t>
            </a:r>
            <a:r>
              <a:rPr lang="en-US" dirty="0" err="1" smtClean="0"/>
              <a:t>elu</a:t>
            </a:r>
            <a:r>
              <a:rPr lang="en-US" smtClean="0"/>
              <a:t>” etc..</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6" name="Picture 5"/>
          <p:cNvPicPr>
            <a:picLocks noChangeAspect="1"/>
          </p:cNvPicPr>
          <p:nvPr/>
        </p:nvPicPr>
        <p:blipFill>
          <a:blip r:embed="rId2"/>
          <a:stretch>
            <a:fillRect/>
          </a:stretch>
        </p:blipFill>
        <p:spPr>
          <a:xfrm>
            <a:off x="3369512" y="3924300"/>
            <a:ext cx="5210175" cy="2933700"/>
          </a:xfrm>
          <a:prstGeom prst="rect">
            <a:avLst/>
          </a:prstGeom>
        </p:spPr>
      </p:pic>
    </p:spTree>
    <p:extLst>
      <p:ext uri="{BB962C8B-B14F-4D97-AF65-F5344CB8AC3E}">
        <p14:creationId xmlns:p14="http://schemas.microsoft.com/office/powerpoint/2010/main" val="17043375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5" name="Content Placeholder 4"/>
          <p:cNvSpPr>
            <a:spLocks noGrp="1"/>
          </p:cNvSpPr>
          <p:nvPr>
            <p:ph idx="1"/>
          </p:nvPr>
        </p:nvSpPr>
        <p:spPr>
          <a:xfrm>
            <a:off x="1484310" y="2666999"/>
            <a:ext cx="10018713" cy="3672841"/>
          </a:xfrm>
        </p:spPr>
        <p:txBody>
          <a:bodyPr>
            <a:normAutofit fontScale="85000" lnSpcReduction="20000"/>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Then this goes on for calculating values in next layer till output is generated in final neuron (output layer).  This process of calculating weighted sum then passing through activation function to generate final output is known as forward propagation. If a3 is the final output layer then value of a3 will be prediction of this neural network.</a:t>
            </a:r>
          </a:p>
          <a:p>
            <a:endParaRPr lang="en-US" dirty="0"/>
          </a:p>
        </p:txBody>
      </p:sp>
      <p:pic>
        <p:nvPicPr>
          <p:cNvPr id="6" name="Content Placeholder 3"/>
          <p:cNvPicPr>
            <a:picLocks noChangeAspect="1"/>
          </p:cNvPicPr>
          <p:nvPr/>
        </p:nvPicPr>
        <p:blipFill>
          <a:blip r:embed="rId2"/>
          <a:stretch>
            <a:fillRect/>
          </a:stretch>
        </p:blipFill>
        <p:spPr>
          <a:xfrm>
            <a:off x="2230955" y="2265915"/>
            <a:ext cx="7324686" cy="2653494"/>
          </a:xfrm>
          <a:prstGeom prst="rect">
            <a:avLst/>
          </a:prstGeom>
        </p:spPr>
      </p:pic>
    </p:spTree>
    <p:extLst>
      <p:ext uri="{BB962C8B-B14F-4D97-AF65-F5344CB8AC3E}">
        <p14:creationId xmlns:p14="http://schemas.microsoft.com/office/powerpoint/2010/main" val="21309357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5" name="Content Placeholder 4"/>
          <p:cNvSpPr>
            <a:spLocks noGrp="1"/>
          </p:cNvSpPr>
          <p:nvPr>
            <p:ph idx="1"/>
          </p:nvPr>
        </p:nvSpPr>
        <p:spPr/>
        <p:txBody>
          <a:bodyPr>
            <a:normAutofit fontScale="925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Another way to do forward propagation </a:t>
            </a:r>
            <a:r>
              <a:rPr lang="en-US" sz="1200" dirty="0" smtClean="0"/>
              <a:t>(for second hidden layer)</a:t>
            </a:r>
            <a:endParaRPr lang="en-US" dirty="0" smtClean="0"/>
          </a:p>
          <a:p>
            <a:endParaRPr lang="en-US" dirty="0"/>
          </a:p>
        </p:txBody>
      </p:sp>
      <p:pic>
        <p:nvPicPr>
          <p:cNvPr id="6" name="Content Placeholder 3"/>
          <p:cNvPicPr>
            <a:picLocks noChangeAspect="1"/>
          </p:cNvPicPr>
          <p:nvPr/>
        </p:nvPicPr>
        <p:blipFill>
          <a:blip r:embed="rId2"/>
          <a:stretch>
            <a:fillRect/>
          </a:stretch>
        </p:blipFill>
        <p:spPr>
          <a:xfrm>
            <a:off x="3132569" y="2797492"/>
            <a:ext cx="7000875" cy="2297023"/>
          </a:xfrm>
          <a:prstGeom prst="rect">
            <a:avLst/>
          </a:prstGeom>
        </p:spPr>
      </p:pic>
    </p:spTree>
    <p:extLst>
      <p:ext uri="{BB962C8B-B14F-4D97-AF65-F5344CB8AC3E}">
        <p14:creationId xmlns:p14="http://schemas.microsoft.com/office/powerpoint/2010/main" val="2545227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5" name="Content Placeholder 4"/>
          <p:cNvSpPr>
            <a:spLocks noGrp="1"/>
          </p:cNvSpPr>
          <p:nvPr>
            <p:ph idx="1"/>
          </p:nvPr>
        </p:nvSpPr>
        <p:spPr/>
        <p:txBody>
          <a:bodyPr/>
          <a:lstStyle/>
          <a:p>
            <a:r>
              <a:rPr lang="en-US" dirty="0" smtClean="0"/>
              <a:t>Gradient descent</a:t>
            </a:r>
          </a:p>
          <a:p>
            <a:pPr marL="0" indent="0">
              <a:buNone/>
            </a:pPr>
            <a:r>
              <a:rPr lang="en-US" dirty="0" smtClean="0"/>
              <a:t>Prediction is generated through forward propagation and then error is found from actual. To minimize the error, weights values are again adjusted through gradient descent algorithm in back propagation. Then forward propagation is again run on those updated weights. This keeps on going till we minimize error in our prediction.</a:t>
            </a:r>
          </a:p>
          <a:p>
            <a:endParaRPr lang="en-US" dirty="0"/>
          </a:p>
          <a:p>
            <a:endParaRPr lang="en-US" dirty="0" smtClean="0"/>
          </a:p>
          <a:p>
            <a:endParaRPr lang="en-US" dirty="0"/>
          </a:p>
          <a:p>
            <a:endParaRPr lang="en-US" dirty="0"/>
          </a:p>
        </p:txBody>
      </p:sp>
      <p:pic>
        <p:nvPicPr>
          <p:cNvPr id="7" name="Picture 6"/>
          <p:cNvPicPr>
            <a:picLocks noChangeAspect="1"/>
          </p:cNvPicPr>
          <p:nvPr/>
        </p:nvPicPr>
        <p:blipFill>
          <a:blip r:embed="rId2"/>
          <a:stretch>
            <a:fillRect/>
          </a:stretch>
        </p:blipFill>
        <p:spPr>
          <a:xfrm>
            <a:off x="3986085" y="4229099"/>
            <a:ext cx="4875825" cy="2487657"/>
          </a:xfrm>
          <a:prstGeom prst="rect">
            <a:avLst/>
          </a:prstGeom>
        </p:spPr>
      </p:pic>
    </p:spTree>
    <p:extLst>
      <p:ext uri="{BB962C8B-B14F-4D97-AF65-F5344CB8AC3E}">
        <p14:creationId xmlns:p14="http://schemas.microsoft.com/office/powerpoint/2010/main" val="28760294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3" name="Content Placeholder 2"/>
          <p:cNvSpPr>
            <a:spLocks noGrp="1"/>
          </p:cNvSpPr>
          <p:nvPr>
            <p:ph idx="1"/>
          </p:nvPr>
        </p:nvSpPr>
        <p:spPr>
          <a:xfrm>
            <a:off x="1484310" y="2011681"/>
            <a:ext cx="10018713" cy="3779520"/>
          </a:xfrm>
        </p:spPr>
        <p:txBody>
          <a:bodyPr/>
          <a:lstStyle/>
          <a:p>
            <a:pPr marL="0" indent="0">
              <a:buNone/>
            </a:pPr>
            <a:r>
              <a:rPr lang="en-US" dirty="0" smtClean="0"/>
              <a:t>Formula for forward propagation</a:t>
            </a:r>
          </a:p>
          <a:p>
            <a:pPr marL="0" indent="0">
              <a:buNone/>
            </a:pPr>
            <a:endParaRPr lang="en-US" dirty="0" smtClean="0"/>
          </a:p>
          <a:p>
            <a:pPr marL="0" indent="0">
              <a:buNone/>
            </a:pPr>
            <a:endParaRPr lang="en-US" dirty="0"/>
          </a:p>
          <a:p>
            <a:pPr marL="0" indent="0">
              <a:buNone/>
            </a:pPr>
            <a:endParaRPr lang="en-US" dirty="0"/>
          </a:p>
          <a:p>
            <a:pPr marL="0" indent="0">
              <a:buNone/>
            </a:pPr>
            <a:r>
              <a:rPr lang="en-US" dirty="0" smtClean="0"/>
              <a:t>Formula for backward propagation</a:t>
            </a:r>
          </a:p>
          <a:p>
            <a:pPr marL="0" indent="0">
              <a:buNone/>
            </a:pPr>
            <a:endParaRPr lang="en-US" dirty="0"/>
          </a:p>
        </p:txBody>
      </p:sp>
      <p:pic>
        <p:nvPicPr>
          <p:cNvPr id="5" name="Picture 4"/>
          <p:cNvPicPr>
            <a:picLocks noChangeAspect="1"/>
          </p:cNvPicPr>
          <p:nvPr/>
        </p:nvPicPr>
        <p:blipFill>
          <a:blip r:embed="rId2"/>
          <a:stretch>
            <a:fillRect/>
          </a:stretch>
        </p:blipFill>
        <p:spPr>
          <a:xfrm>
            <a:off x="3428522" y="2909474"/>
            <a:ext cx="3173458" cy="1277762"/>
          </a:xfrm>
          <a:prstGeom prst="rect">
            <a:avLst/>
          </a:prstGeom>
        </p:spPr>
      </p:pic>
      <p:pic>
        <p:nvPicPr>
          <p:cNvPr id="6" name="Picture 5"/>
          <p:cNvPicPr>
            <a:picLocks noChangeAspect="1"/>
          </p:cNvPicPr>
          <p:nvPr/>
        </p:nvPicPr>
        <p:blipFill>
          <a:blip r:embed="rId3"/>
          <a:stretch>
            <a:fillRect/>
          </a:stretch>
        </p:blipFill>
        <p:spPr>
          <a:xfrm>
            <a:off x="2993979" y="4989218"/>
            <a:ext cx="5104991" cy="1603965"/>
          </a:xfrm>
          <a:prstGeom prst="rect">
            <a:avLst/>
          </a:prstGeom>
        </p:spPr>
      </p:pic>
    </p:spTree>
    <p:extLst>
      <p:ext uri="{BB962C8B-B14F-4D97-AF65-F5344CB8AC3E}">
        <p14:creationId xmlns:p14="http://schemas.microsoft.com/office/powerpoint/2010/main" val="29001030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3" name="Content Placeholder 2"/>
          <p:cNvSpPr>
            <a:spLocks noGrp="1"/>
          </p:cNvSpPr>
          <p:nvPr>
            <p:ph idx="1"/>
          </p:nvPr>
        </p:nvSpPr>
        <p:spPr>
          <a:xfrm>
            <a:off x="1484310" y="2011681"/>
            <a:ext cx="10018713" cy="3779520"/>
          </a:xfrm>
        </p:spPr>
        <p:txBody>
          <a:bodyPr/>
          <a:lstStyle/>
          <a:p>
            <a:pPr marL="0" indent="0">
              <a:buNone/>
            </a:pPr>
            <a:r>
              <a:rPr lang="en-US" dirty="0" smtClean="0"/>
              <a:t>Lets see working of forward and backward propagation through example :</a:t>
            </a:r>
          </a:p>
          <a:p>
            <a:pPr marL="0" indent="0">
              <a:buNone/>
            </a:pPr>
            <a:endParaRPr lang="en-US" dirty="0"/>
          </a:p>
        </p:txBody>
      </p:sp>
    </p:spTree>
    <p:extLst>
      <p:ext uri="{BB962C8B-B14F-4D97-AF65-F5344CB8AC3E}">
        <p14:creationId xmlns:p14="http://schemas.microsoft.com/office/powerpoint/2010/main" val="6410477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pic>
        <p:nvPicPr>
          <p:cNvPr id="4" name="Content Placeholder 3"/>
          <p:cNvPicPr>
            <a:picLocks noGrp="1" noChangeAspect="1"/>
          </p:cNvPicPr>
          <p:nvPr>
            <p:ph idx="1"/>
          </p:nvPr>
        </p:nvPicPr>
        <p:blipFill>
          <a:blip r:embed="rId2"/>
          <a:stretch>
            <a:fillRect/>
          </a:stretch>
        </p:blipFill>
        <p:spPr>
          <a:xfrm>
            <a:off x="2412275" y="1976846"/>
            <a:ext cx="7654834" cy="4728754"/>
          </a:xfrm>
          <a:prstGeom prst="rect">
            <a:avLst/>
          </a:prstGeom>
        </p:spPr>
      </p:pic>
    </p:spTree>
    <p:extLst>
      <p:ext uri="{BB962C8B-B14F-4D97-AF65-F5344CB8AC3E}">
        <p14:creationId xmlns:p14="http://schemas.microsoft.com/office/powerpoint/2010/main" val="24801244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pic>
        <p:nvPicPr>
          <p:cNvPr id="4" name="Content Placeholder 3"/>
          <p:cNvPicPr>
            <a:picLocks noGrp="1" noChangeAspect="1"/>
          </p:cNvPicPr>
          <p:nvPr>
            <p:ph idx="1"/>
          </p:nvPr>
        </p:nvPicPr>
        <p:blipFill>
          <a:blip r:embed="rId2"/>
          <a:stretch>
            <a:fillRect/>
          </a:stretch>
        </p:blipFill>
        <p:spPr>
          <a:xfrm>
            <a:off x="2971049" y="2098765"/>
            <a:ext cx="6731726" cy="4197531"/>
          </a:xfrm>
          <a:prstGeom prst="rect">
            <a:avLst/>
          </a:prstGeom>
        </p:spPr>
      </p:pic>
    </p:spTree>
    <p:extLst>
      <p:ext uri="{BB962C8B-B14F-4D97-AF65-F5344CB8AC3E}">
        <p14:creationId xmlns:p14="http://schemas.microsoft.com/office/powerpoint/2010/main" val="42799531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3" name="Content Placeholder 2"/>
          <p:cNvSpPr>
            <a:spLocks noGrp="1"/>
          </p:cNvSpPr>
          <p:nvPr>
            <p:ph idx="1"/>
          </p:nvPr>
        </p:nvSpPr>
        <p:spPr/>
        <p:txBody>
          <a:bodyPr/>
          <a:lstStyle/>
          <a:p>
            <a:pPr marL="0" indent="0">
              <a:buNone/>
            </a:pPr>
            <a:r>
              <a:rPr lang="en-US" dirty="0" smtClean="0"/>
              <a:t>In this way, all weights are re-calculated and again forward propagation is applied on those weights to generate new prediction till we get minimum error</a:t>
            </a:r>
            <a:endParaRPr lang="en-US" dirty="0"/>
          </a:p>
        </p:txBody>
      </p:sp>
    </p:spTree>
    <p:extLst>
      <p:ext uri="{BB962C8B-B14F-4D97-AF65-F5344CB8AC3E}">
        <p14:creationId xmlns:p14="http://schemas.microsoft.com/office/powerpoint/2010/main" val="24128719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5" name="Content Placeholder 4"/>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2251880" y="2302988"/>
            <a:ext cx="8137975" cy="3488212"/>
          </a:xfrm>
          <a:prstGeom prst="rect">
            <a:avLst/>
          </a:prstGeom>
        </p:spPr>
      </p:pic>
    </p:spTree>
    <p:extLst>
      <p:ext uri="{BB962C8B-B14F-4D97-AF65-F5344CB8AC3E}">
        <p14:creationId xmlns:p14="http://schemas.microsoft.com/office/powerpoint/2010/main" val="4211957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3" name="Content Placeholder 2"/>
          <p:cNvSpPr>
            <a:spLocks noGrp="1"/>
          </p:cNvSpPr>
          <p:nvPr>
            <p:ph idx="1"/>
          </p:nvPr>
        </p:nvSpPr>
        <p:spPr/>
        <p:txBody>
          <a:bodyPr/>
          <a:lstStyle/>
          <a:p>
            <a:pPr marL="0" indent="0">
              <a:buNone/>
            </a:pPr>
            <a:r>
              <a:rPr lang="en-US" dirty="0" smtClean="0"/>
              <a:t>References :</a:t>
            </a:r>
          </a:p>
          <a:p>
            <a:pPr marL="0" indent="0">
              <a:buNone/>
            </a:pPr>
            <a:r>
              <a:rPr lang="en-US" sz="1400" dirty="0" smtClean="0"/>
              <a:t>Previous numerical is from 5 minutes engineering channel on </a:t>
            </a:r>
            <a:r>
              <a:rPr lang="en-US" sz="1400" dirty="0" err="1" smtClean="0"/>
              <a:t>youtube</a:t>
            </a:r>
            <a:endParaRPr lang="en-US" sz="1400" dirty="0"/>
          </a:p>
        </p:txBody>
      </p:sp>
    </p:spTree>
    <p:extLst>
      <p:ext uri="{BB962C8B-B14F-4D97-AF65-F5344CB8AC3E}">
        <p14:creationId xmlns:p14="http://schemas.microsoft.com/office/powerpoint/2010/main" val="1764193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pic>
        <p:nvPicPr>
          <p:cNvPr id="4" name="Content Placeholder 3"/>
          <p:cNvPicPr>
            <a:picLocks noGrp="1" noChangeAspect="1"/>
          </p:cNvPicPr>
          <p:nvPr>
            <p:ph idx="1"/>
          </p:nvPr>
        </p:nvPicPr>
        <p:blipFill>
          <a:blip r:embed="rId2"/>
          <a:stretch>
            <a:fillRect/>
          </a:stretch>
        </p:blipFill>
        <p:spPr>
          <a:xfrm>
            <a:off x="2688608" y="2438399"/>
            <a:ext cx="6564573" cy="3419475"/>
          </a:xfrm>
          <a:prstGeom prst="rect">
            <a:avLst/>
          </a:prstGeom>
        </p:spPr>
      </p:pic>
    </p:spTree>
    <p:extLst>
      <p:ext uri="{BB962C8B-B14F-4D97-AF65-F5344CB8AC3E}">
        <p14:creationId xmlns:p14="http://schemas.microsoft.com/office/powerpoint/2010/main" val="2199350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3" name="Content Placeholder 2"/>
          <p:cNvSpPr>
            <a:spLocks noGrp="1"/>
          </p:cNvSpPr>
          <p:nvPr>
            <p:ph idx="1"/>
          </p:nvPr>
        </p:nvSpPr>
        <p:spPr>
          <a:xfrm>
            <a:off x="1484310" y="2318197"/>
            <a:ext cx="10018713" cy="3473003"/>
          </a:xfrm>
        </p:spPr>
        <p:txBody>
          <a:bodyPr anchor="t">
            <a:normAutofit/>
          </a:bodyPr>
          <a:lstStyle/>
          <a:p>
            <a:pPr marL="0" indent="0" algn="just">
              <a:buNone/>
            </a:pPr>
            <a:r>
              <a:rPr lang="en-US" dirty="0" smtClean="0"/>
              <a:t>So we show it data, it calculates output(prediction) through forward propagation using random weights. Then it finds error by identifying how much is the difference between its prediction and actual output. Then it starts backward propagation (using gradient descent) to learn values of weights that will give minimum error and then again it generates output(prediction) through forward propagation using those updated weights. This goes on till we get minimum error.</a:t>
            </a:r>
            <a:endParaRPr lang="en-US" dirty="0"/>
          </a:p>
        </p:txBody>
      </p:sp>
      <p:pic>
        <p:nvPicPr>
          <p:cNvPr id="4" name="Picture 3"/>
          <p:cNvPicPr>
            <a:picLocks noChangeAspect="1"/>
          </p:cNvPicPr>
          <p:nvPr/>
        </p:nvPicPr>
        <p:blipFill>
          <a:blip r:embed="rId2"/>
          <a:stretch>
            <a:fillRect/>
          </a:stretch>
        </p:blipFill>
        <p:spPr>
          <a:xfrm>
            <a:off x="3012350" y="4885337"/>
            <a:ext cx="6962632" cy="1811725"/>
          </a:xfrm>
          <a:prstGeom prst="rect">
            <a:avLst/>
          </a:prstGeom>
        </p:spPr>
      </p:pic>
    </p:spTree>
    <p:extLst>
      <p:ext uri="{BB962C8B-B14F-4D97-AF65-F5344CB8AC3E}">
        <p14:creationId xmlns:p14="http://schemas.microsoft.com/office/powerpoint/2010/main" val="1828493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5" name="Content Placeholder 4"/>
          <p:cNvSpPr>
            <a:spLocks noGrp="1"/>
          </p:cNvSpPr>
          <p:nvPr>
            <p:ph idx="1"/>
          </p:nvPr>
        </p:nvSpPr>
        <p:spPr/>
        <p:txBody>
          <a:bodyPr>
            <a:normAutofit fontScale="925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buNone/>
            </a:pPr>
            <a:r>
              <a:rPr lang="en-US" dirty="0" smtClean="0"/>
              <a:t>A function that gives some output value</a:t>
            </a:r>
          </a:p>
          <a:p>
            <a:pPr marL="0" indent="0">
              <a:buNone/>
            </a:pPr>
            <a:endParaRPr lang="en-US" dirty="0"/>
          </a:p>
        </p:txBody>
      </p:sp>
      <p:pic>
        <p:nvPicPr>
          <p:cNvPr id="6" name="Content Placeholder 3"/>
          <p:cNvPicPr>
            <a:picLocks noChangeAspect="1"/>
          </p:cNvPicPr>
          <p:nvPr/>
        </p:nvPicPr>
        <p:blipFill>
          <a:blip r:embed="rId2"/>
          <a:stretch>
            <a:fillRect/>
          </a:stretch>
        </p:blipFill>
        <p:spPr>
          <a:xfrm>
            <a:off x="3409271" y="2438399"/>
            <a:ext cx="6168789" cy="2270079"/>
          </a:xfrm>
          <a:prstGeom prst="rect">
            <a:avLst/>
          </a:prstGeom>
        </p:spPr>
      </p:pic>
    </p:spTree>
    <p:extLst>
      <p:ext uri="{BB962C8B-B14F-4D97-AF65-F5344CB8AC3E}">
        <p14:creationId xmlns:p14="http://schemas.microsoft.com/office/powerpoint/2010/main" val="21448239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3" name="Content Placeholder 2"/>
          <p:cNvSpPr>
            <a:spLocks noGrp="1"/>
          </p:cNvSpPr>
          <p:nvPr>
            <p:ph idx="1"/>
          </p:nvPr>
        </p:nvSpPr>
        <p:spPr>
          <a:xfrm>
            <a:off x="1484310" y="2318197"/>
            <a:ext cx="10018713" cy="3473003"/>
          </a:xfrm>
        </p:spPr>
        <p:txBody>
          <a:bodyPr anchor="t">
            <a:normAutofit/>
          </a:bodyPr>
          <a:lstStyle/>
          <a:p>
            <a:pPr marL="0" indent="0">
              <a:buNone/>
            </a:pPr>
            <a:r>
              <a:rPr lang="en-US" dirty="0" smtClean="0"/>
              <a:t>Different neurons exhibit different values that are responsible for learning different patterns in data</a:t>
            </a:r>
          </a:p>
          <a:p>
            <a:pPr marL="0" indent="0">
              <a:buNone/>
            </a:pPr>
            <a:endParaRPr lang="en-US" dirty="0"/>
          </a:p>
        </p:txBody>
      </p:sp>
      <p:pic>
        <p:nvPicPr>
          <p:cNvPr id="4" name="Picture 3"/>
          <p:cNvPicPr>
            <a:picLocks noChangeAspect="1"/>
          </p:cNvPicPr>
          <p:nvPr/>
        </p:nvPicPr>
        <p:blipFill>
          <a:blip r:embed="rId2"/>
          <a:stretch>
            <a:fillRect/>
          </a:stretch>
        </p:blipFill>
        <p:spPr>
          <a:xfrm>
            <a:off x="3166281" y="3254067"/>
            <a:ext cx="5868537" cy="2996608"/>
          </a:xfrm>
          <a:prstGeom prst="rect">
            <a:avLst/>
          </a:prstGeom>
        </p:spPr>
      </p:pic>
    </p:spTree>
    <p:extLst>
      <p:ext uri="{BB962C8B-B14F-4D97-AF65-F5344CB8AC3E}">
        <p14:creationId xmlns:p14="http://schemas.microsoft.com/office/powerpoint/2010/main" val="443031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3" name="Content Placeholder 2"/>
          <p:cNvSpPr>
            <a:spLocks noGrp="1"/>
          </p:cNvSpPr>
          <p:nvPr>
            <p:ph idx="1"/>
          </p:nvPr>
        </p:nvSpPr>
        <p:spPr>
          <a:xfrm>
            <a:off x="1484310" y="2318197"/>
            <a:ext cx="10018713" cy="3473003"/>
          </a:xfrm>
        </p:spPr>
        <p:txBody>
          <a:bodyPr anchor="t">
            <a:normAutofit/>
          </a:bodyPr>
          <a:lstStyle/>
          <a:p>
            <a:pPr marL="0" indent="0">
              <a:buNone/>
            </a:pPr>
            <a:r>
              <a:rPr lang="en-US" dirty="0" smtClean="0"/>
              <a:t>For example, there may be some neurons (with different values) for recognizing the color of orange and some neurons for recognizing color of apple.</a:t>
            </a:r>
          </a:p>
          <a:p>
            <a:pPr marL="0" indent="0">
              <a:buNone/>
            </a:pPr>
            <a:endParaRPr lang="en-US" dirty="0"/>
          </a:p>
        </p:txBody>
      </p:sp>
      <p:pic>
        <p:nvPicPr>
          <p:cNvPr id="4" name="Picture 3"/>
          <p:cNvPicPr>
            <a:picLocks noChangeAspect="1"/>
          </p:cNvPicPr>
          <p:nvPr/>
        </p:nvPicPr>
        <p:blipFill>
          <a:blip r:embed="rId2"/>
          <a:stretch>
            <a:fillRect/>
          </a:stretch>
        </p:blipFill>
        <p:spPr>
          <a:xfrm>
            <a:off x="1942459" y="3511597"/>
            <a:ext cx="4676775" cy="2143125"/>
          </a:xfrm>
          <a:prstGeom prst="rect">
            <a:avLst/>
          </a:prstGeom>
        </p:spPr>
      </p:pic>
      <p:pic>
        <p:nvPicPr>
          <p:cNvPr id="5" name="Picture 4"/>
          <p:cNvPicPr>
            <a:picLocks noChangeAspect="1"/>
          </p:cNvPicPr>
          <p:nvPr/>
        </p:nvPicPr>
        <p:blipFill>
          <a:blip r:embed="rId3"/>
          <a:stretch>
            <a:fillRect/>
          </a:stretch>
        </p:blipFill>
        <p:spPr>
          <a:xfrm>
            <a:off x="7280060" y="3511597"/>
            <a:ext cx="4222963" cy="2160586"/>
          </a:xfrm>
          <a:prstGeom prst="rect">
            <a:avLst/>
          </a:prstGeom>
        </p:spPr>
      </p:pic>
    </p:spTree>
    <p:extLst>
      <p:ext uri="{BB962C8B-B14F-4D97-AF65-F5344CB8AC3E}">
        <p14:creationId xmlns:p14="http://schemas.microsoft.com/office/powerpoint/2010/main" val="4017493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a:t>
            </a:r>
            <a:endParaRPr lang="en-US" dirty="0"/>
          </a:p>
        </p:txBody>
      </p:sp>
      <p:sp>
        <p:nvSpPr>
          <p:cNvPr id="3" name="Content Placeholder 2"/>
          <p:cNvSpPr>
            <a:spLocks noGrp="1"/>
          </p:cNvSpPr>
          <p:nvPr>
            <p:ph idx="1"/>
          </p:nvPr>
        </p:nvSpPr>
        <p:spPr>
          <a:xfrm>
            <a:off x="1484310" y="2318197"/>
            <a:ext cx="10018713" cy="3473003"/>
          </a:xfrm>
        </p:spPr>
        <p:txBody>
          <a:bodyPr anchor="t">
            <a:normAutofit/>
          </a:bodyPr>
          <a:lstStyle/>
          <a:p>
            <a:pPr marL="0" indent="0">
              <a:buNone/>
            </a:pPr>
            <a:r>
              <a:rPr lang="en-US" dirty="0" smtClean="0"/>
              <a:t>So when we feed apple, some neurons</a:t>
            </a:r>
          </a:p>
          <a:p>
            <a:pPr marL="0" indent="0">
              <a:buNone/>
            </a:pPr>
            <a:r>
              <a:rPr lang="en-US" dirty="0" smtClean="0"/>
              <a:t>get activated and when we feed apple, </a:t>
            </a:r>
          </a:p>
          <a:p>
            <a:pPr marL="0" indent="0">
              <a:buNone/>
            </a:pPr>
            <a:r>
              <a:rPr lang="en-US" dirty="0" smtClean="0"/>
              <a:t>some other get activated</a:t>
            </a:r>
          </a:p>
          <a:p>
            <a:pPr marL="0" indent="0">
              <a:buNone/>
            </a:pPr>
            <a:endParaRPr lang="en-US" dirty="0"/>
          </a:p>
        </p:txBody>
      </p:sp>
      <p:pic>
        <p:nvPicPr>
          <p:cNvPr id="4" name="Picture 3"/>
          <p:cNvPicPr>
            <a:picLocks noChangeAspect="1"/>
          </p:cNvPicPr>
          <p:nvPr/>
        </p:nvPicPr>
        <p:blipFill>
          <a:blip r:embed="rId2"/>
          <a:stretch>
            <a:fillRect/>
          </a:stretch>
        </p:blipFill>
        <p:spPr>
          <a:xfrm>
            <a:off x="6728297" y="2318197"/>
            <a:ext cx="5238750" cy="2000250"/>
          </a:xfrm>
          <a:prstGeom prst="rect">
            <a:avLst/>
          </a:prstGeom>
        </p:spPr>
      </p:pic>
      <p:pic>
        <p:nvPicPr>
          <p:cNvPr id="5" name="Picture 4"/>
          <p:cNvPicPr>
            <a:picLocks noChangeAspect="1"/>
          </p:cNvPicPr>
          <p:nvPr/>
        </p:nvPicPr>
        <p:blipFill>
          <a:blip r:embed="rId3"/>
          <a:stretch>
            <a:fillRect/>
          </a:stretch>
        </p:blipFill>
        <p:spPr>
          <a:xfrm>
            <a:off x="6709247" y="4432077"/>
            <a:ext cx="5276850" cy="2095500"/>
          </a:xfrm>
          <a:prstGeom prst="rect">
            <a:avLst/>
          </a:prstGeom>
        </p:spPr>
      </p:pic>
    </p:spTree>
    <p:extLst>
      <p:ext uri="{BB962C8B-B14F-4D97-AF65-F5344CB8AC3E}">
        <p14:creationId xmlns:p14="http://schemas.microsoft.com/office/powerpoint/2010/main" val="35885548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2023</TotalTime>
  <Words>678</Words>
  <Application>Microsoft Office PowerPoint</Application>
  <PresentationFormat>Widescreen</PresentationFormat>
  <Paragraphs>101</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Corbel</vt:lpstr>
      <vt:lpstr>Parallax</vt:lpstr>
      <vt:lpstr>PowerPoint Presentation</vt:lpstr>
      <vt:lpstr>Neural Network</vt:lpstr>
      <vt:lpstr>Neural Network</vt:lpstr>
      <vt:lpstr>Neural Network</vt:lpstr>
      <vt:lpstr>Neural Network</vt:lpstr>
      <vt:lpstr>Neural Network</vt:lpstr>
      <vt:lpstr>Neural Network</vt:lpstr>
      <vt:lpstr>Neural Network</vt:lpstr>
      <vt:lpstr>Neural Network</vt:lpstr>
      <vt:lpstr>Neural Network</vt:lpstr>
      <vt:lpstr>Neural Network</vt:lpstr>
      <vt:lpstr>Neural Network</vt:lpstr>
      <vt:lpstr>Neural Network</vt:lpstr>
      <vt:lpstr>Neural Network</vt:lpstr>
      <vt:lpstr>Neural Network</vt:lpstr>
      <vt:lpstr>Neural Network</vt:lpstr>
      <vt:lpstr>Neural Network</vt:lpstr>
      <vt:lpstr>Neural Network</vt:lpstr>
      <vt:lpstr>Neural Network</vt:lpstr>
      <vt:lpstr>Neural Network</vt:lpstr>
      <vt:lpstr>Neural Network</vt:lpstr>
      <vt:lpstr>Neural Network</vt:lpstr>
      <vt:lpstr>Neural Network</vt:lpstr>
      <vt:lpstr>Neural Network</vt:lpstr>
      <vt:lpstr>Neural Network</vt:lpstr>
      <vt:lpstr>Neural Network</vt:lpstr>
      <vt:lpstr>Neural Network</vt:lpstr>
      <vt:lpstr>Neural Network</vt:lpstr>
      <vt:lpstr>Neural Network</vt:lpstr>
      <vt:lpstr>Neural Network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sohail</dc:creator>
  <cp:lastModifiedBy>Mr. Muhammad Sohail Afzal</cp:lastModifiedBy>
  <cp:revision>425</cp:revision>
  <dcterms:created xsi:type="dcterms:W3CDTF">2021-02-11T16:05:14Z</dcterms:created>
  <dcterms:modified xsi:type="dcterms:W3CDTF">2022-06-02T05:15:20Z</dcterms:modified>
</cp:coreProperties>
</file>