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0" r:id="rId5"/>
    <p:sldId id="272" r:id="rId6"/>
    <p:sldId id="273" r:id="rId7"/>
    <p:sldId id="274" r:id="rId8"/>
    <p:sldId id="275" r:id="rId9"/>
    <p:sldId id="276" r:id="rId10"/>
    <p:sldId id="277" r:id="rId11"/>
    <p:sldId id="269" r:id="rId12"/>
    <p:sldId id="268" r:id="rId13"/>
    <p:sldId id="261" r:id="rId14"/>
    <p:sldId id="262" r:id="rId15"/>
    <p:sldId id="270" r:id="rId16"/>
    <p:sldId id="263" r:id="rId17"/>
    <p:sldId id="271" r:id="rId18"/>
    <p:sldId id="264" r:id="rId19"/>
    <p:sldId id="279" r:id="rId20"/>
    <p:sldId id="278"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434" autoAdjust="0"/>
  </p:normalViewPr>
  <p:slideViewPr>
    <p:cSldViewPr snapToGrid="0">
      <p:cViewPr varScale="1">
        <p:scale>
          <a:sx n="74" d="100"/>
          <a:sy n="74"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7755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6B06E-3F09-41E2-9610-0043B211527C}"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16541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142490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237682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864874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317151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283336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192373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406219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243693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201709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B6B06E-3F09-41E2-9610-0043B211527C}"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376061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B6B06E-3F09-41E2-9610-0043B211527C}"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399316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B6B06E-3F09-41E2-9610-0043B211527C}"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97795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6B06E-3F09-41E2-9610-0043B211527C}"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68228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6B06E-3F09-41E2-9610-0043B211527C}"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423630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6B06E-3F09-41E2-9610-0043B211527C}"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342268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B6B06E-3F09-41E2-9610-0043B211527C}" type="datetimeFigureOut">
              <a:rPr lang="en-US" smtClean="0"/>
              <a:t>5/26/2022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2D8006-ADE1-4D54-B93E-1AF390B19B33}" type="slidenum">
              <a:rPr lang="en-US" smtClean="0"/>
              <a:t>‹#›</a:t>
            </a:fld>
            <a:endParaRPr lang="en-US"/>
          </a:p>
        </p:txBody>
      </p:sp>
    </p:spTree>
    <p:extLst>
      <p:ext uri="{BB962C8B-B14F-4D97-AF65-F5344CB8AC3E}">
        <p14:creationId xmlns:p14="http://schemas.microsoft.com/office/powerpoint/2010/main" val="115020135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ndex.php?title=Model-based_(reinforcement_learning)&amp;action=edit&amp;redlink=1" TargetMode="External"/><Relationship Id="rId2" Type="http://schemas.openxmlformats.org/officeDocument/2006/relationships/hyperlink" Target="https://en.wikipedia.org/wiki/Reinforcement_learning" TargetMode="External"/><Relationship Id="rId1" Type="http://schemas.openxmlformats.org/officeDocument/2006/relationships/slideLayout" Target="../slideLayouts/slideLayout2.xml"/><Relationship Id="rId4" Type="http://schemas.openxmlformats.org/officeDocument/2006/relationships/hyperlink" Target="https://en.wikipedia.org/wiki/Markov_decision_proces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epmind.com/research/dq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Pac-M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Muhammad Sohail Afzal</a:t>
            </a:r>
            <a:endParaRPr lang="en-US" dirty="0"/>
          </a:p>
        </p:txBody>
      </p:sp>
    </p:spTree>
    <p:extLst>
      <p:ext uri="{BB962C8B-B14F-4D97-AF65-F5344CB8AC3E}">
        <p14:creationId xmlns:p14="http://schemas.microsoft.com/office/powerpoint/2010/main" val="1897710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r>
              <a:rPr lang="en-US" dirty="0"/>
              <a:t>With such partial knowledge about future states and future rewards, our reinforcement learning agent will be in dilemma on whether to exploit the partial knowledge to receive some rewards or it should explore unknown actions which could result in much larger rewards.</a:t>
            </a:r>
          </a:p>
          <a:p>
            <a:r>
              <a:rPr lang="en-US" dirty="0"/>
              <a:t>However, we cannot choose both explore and exploit simultaneously.</a:t>
            </a:r>
          </a:p>
        </p:txBody>
      </p:sp>
    </p:spTree>
    <p:extLst>
      <p:ext uri="{BB962C8B-B14F-4D97-AF65-F5344CB8AC3E}">
        <p14:creationId xmlns:p14="http://schemas.microsoft.com/office/powerpoint/2010/main" val="869278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fontScale="92500" lnSpcReduction="10000"/>
          </a:bodyPr>
          <a:lstStyle/>
          <a:p>
            <a:r>
              <a:rPr lang="en-US" dirty="0"/>
              <a:t>In order to build an optimal policy, the agent faces the dilemma of exploring new states while maximizing its overall reward at the same time. This is called </a:t>
            </a:r>
            <a:r>
              <a:rPr lang="en-US" b="1" dirty="0"/>
              <a:t>Exploration vs Exploitation </a:t>
            </a:r>
            <a:r>
              <a:rPr lang="en-US" dirty="0"/>
              <a:t>trade-off. To balance both, the best overall strategy may involve short term sacrifices. Therefore, the agent should collect enough information to make the best overall decision in the future</a:t>
            </a:r>
            <a:r>
              <a:rPr lang="en-US" dirty="0" smtClean="0"/>
              <a:t>.</a:t>
            </a:r>
          </a:p>
          <a:p>
            <a:endParaRPr lang="en-US" dirty="0"/>
          </a:p>
          <a:p>
            <a:r>
              <a:rPr lang="en-US" dirty="0"/>
              <a:t>The exploration-exploitation trade-off is </a:t>
            </a:r>
            <a:r>
              <a:rPr lang="en-US" b="1" dirty="0"/>
              <a:t>a fundamental dilemma whenever you learn about the world by trying things out</a:t>
            </a:r>
            <a:r>
              <a:rPr lang="en-US" dirty="0"/>
              <a:t>. The dilemma is between choosing what you know and getting something close to what you expect ('exploitation') and choosing something you aren't sure about and possibly learning more ('exploration')</a:t>
            </a:r>
            <a:endParaRPr lang="en-US" dirty="0"/>
          </a:p>
        </p:txBody>
      </p:sp>
    </p:spTree>
    <p:extLst>
      <p:ext uri="{BB962C8B-B14F-4D97-AF65-F5344CB8AC3E}">
        <p14:creationId xmlns:p14="http://schemas.microsoft.com/office/powerpoint/2010/main" val="4196105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r>
              <a:rPr lang="en-US" dirty="0" smtClean="0"/>
              <a:t>Some </a:t>
            </a:r>
            <a:r>
              <a:rPr lang="en-US" dirty="0"/>
              <a:t>key terms that describe the basic elements of an RL problem are:</a:t>
            </a:r>
          </a:p>
          <a:p>
            <a:r>
              <a:rPr lang="en-US" b="1" dirty="0"/>
              <a:t>Environment — </a:t>
            </a:r>
            <a:r>
              <a:rPr lang="en-US" dirty="0"/>
              <a:t>Physical world in which the agent operates</a:t>
            </a:r>
          </a:p>
          <a:p>
            <a:r>
              <a:rPr lang="en-US" b="1" dirty="0"/>
              <a:t>State — </a:t>
            </a:r>
            <a:r>
              <a:rPr lang="en-US" dirty="0"/>
              <a:t>Current situation of the agent</a:t>
            </a:r>
          </a:p>
          <a:p>
            <a:r>
              <a:rPr lang="en-US" b="1" dirty="0"/>
              <a:t>Reward — </a:t>
            </a:r>
            <a:r>
              <a:rPr lang="en-US" dirty="0"/>
              <a:t>Feedback from the environment</a:t>
            </a:r>
          </a:p>
          <a:p>
            <a:r>
              <a:rPr lang="en-US" b="1" dirty="0"/>
              <a:t>Policy — </a:t>
            </a:r>
            <a:r>
              <a:rPr lang="en-US" dirty="0"/>
              <a:t>Method to map agent’s state to actions</a:t>
            </a:r>
          </a:p>
          <a:p>
            <a:r>
              <a:rPr lang="en-US" b="1" dirty="0"/>
              <a:t>Value — </a:t>
            </a:r>
            <a:r>
              <a:rPr lang="en-US" dirty="0"/>
              <a:t>Future reward that an agent would receive by taking an action in a particular state</a:t>
            </a:r>
          </a:p>
          <a:p>
            <a:endParaRPr lang="en-US" dirty="0"/>
          </a:p>
        </p:txBody>
      </p:sp>
    </p:spTree>
    <p:extLst>
      <p:ext uri="{BB962C8B-B14F-4D97-AF65-F5344CB8AC3E}">
        <p14:creationId xmlns:p14="http://schemas.microsoft.com/office/powerpoint/2010/main" val="2923903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endParaRPr lang="en-US" dirty="0" smtClean="0"/>
          </a:p>
          <a:p>
            <a:r>
              <a:rPr lang="en-US" dirty="0" smtClean="0"/>
              <a:t>It is being used to automate games like </a:t>
            </a:r>
            <a:r>
              <a:rPr lang="en-US" dirty="0" err="1" smtClean="0"/>
              <a:t>Dotta</a:t>
            </a:r>
            <a:r>
              <a:rPr lang="en-US" dirty="0" smtClean="0"/>
              <a:t>, Atari games etc. One popular application is chess game of </a:t>
            </a:r>
            <a:r>
              <a:rPr lang="en-US" dirty="0" err="1" smtClean="0"/>
              <a:t>AlphaGo</a:t>
            </a:r>
            <a:r>
              <a:rPr lang="en-US" dirty="0" smtClean="0"/>
              <a:t> by DeepMind where computer has beaten a top class player (human).</a:t>
            </a:r>
          </a:p>
          <a:p>
            <a:endParaRPr lang="en-US" dirty="0" smtClean="0"/>
          </a:p>
          <a:p>
            <a:r>
              <a:rPr lang="en-US" dirty="0" smtClean="0"/>
              <a:t>It is also being used in Self driving cars </a:t>
            </a:r>
          </a:p>
          <a:p>
            <a:pPr marL="0" indent="0">
              <a:buNone/>
            </a:pPr>
            <a:r>
              <a:rPr lang="en-US" dirty="0" smtClean="0"/>
              <a:t>     </a:t>
            </a:r>
            <a:r>
              <a:rPr lang="en-US" dirty="0" err="1" smtClean="0"/>
              <a:t>etc</a:t>
            </a:r>
            <a:endParaRPr lang="en-US" dirty="0"/>
          </a:p>
        </p:txBody>
      </p:sp>
    </p:spTree>
    <p:extLst>
      <p:ext uri="{BB962C8B-B14F-4D97-AF65-F5344CB8AC3E}">
        <p14:creationId xmlns:p14="http://schemas.microsoft.com/office/powerpoint/2010/main" val="890783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r>
              <a:rPr lang="en-US" b="1" dirty="0" smtClean="0"/>
              <a:t>Model free vs Model Based :</a:t>
            </a:r>
          </a:p>
        </p:txBody>
      </p:sp>
      <p:sp>
        <p:nvSpPr>
          <p:cNvPr id="3" name="Rectangle 2"/>
          <p:cNvSpPr/>
          <p:nvPr/>
        </p:nvSpPr>
        <p:spPr>
          <a:xfrm>
            <a:off x="1592687" y="2637472"/>
            <a:ext cx="9508902" cy="3693319"/>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hlinkClick r:id="rId2" tooltip="Reinforcement learning"/>
              </a:rPr>
              <a:t>reinforcement learning</a:t>
            </a:r>
            <a:r>
              <a:rPr lang="en-US" dirty="0">
                <a:latin typeface="Arial" panose="020B0604020202020204" pitchFamily="34" charset="0"/>
                <a:cs typeface="Arial" panose="020B0604020202020204" pitchFamily="34" charset="0"/>
              </a:rPr>
              <a:t> (RL), a model-free algorithm (as opposed to a </a:t>
            </a:r>
            <a:r>
              <a:rPr lang="en-US" dirty="0">
                <a:latin typeface="Arial" panose="020B0604020202020204" pitchFamily="34" charset="0"/>
                <a:cs typeface="Arial" panose="020B0604020202020204" pitchFamily="34" charset="0"/>
                <a:hlinkClick r:id="rId3" tooltip="Model-based (reinforcement learning) (page does not exist)"/>
              </a:rPr>
              <a:t>model-based</a:t>
            </a:r>
            <a:r>
              <a:rPr lang="en-US" dirty="0">
                <a:latin typeface="Arial" panose="020B0604020202020204" pitchFamily="34" charset="0"/>
                <a:cs typeface="Arial" panose="020B0604020202020204" pitchFamily="34" charset="0"/>
              </a:rPr>
              <a:t> one) is an algorithm which does not use the </a:t>
            </a:r>
            <a:r>
              <a:rPr lang="en-US" i="1" dirty="0">
                <a:latin typeface="Arial" panose="020B0604020202020204" pitchFamily="34" charset="0"/>
                <a:cs typeface="Arial" panose="020B0604020202020204" pitchFamily="34" charset="0"/>
              </a:rPr>
              <a:t>transition probability distribution</a:t>
            </a:r>
            <a:r>
              <a:rPr lang="en-US" dirty="0">
                <a:latin typeface="Arial" panose="020B0604020202020204" pitchFamily="34" charset="0"/>
                <a:cs typeface="Arial" panose="020B0604020202020204" pitchFamily="34" charset="0"/>
              </a:rPr>
              <a:t> (and the </a:t>
            </a:r>
            <a:r>
              <a:rPr lang="en-US" i="1" dirty="0">
                <a:latin typeface="Arial" panose="020B0604020202020204" pitchFamily="34" charset="0"/>
                <a:cs typeface="Arial" panose="020B0604020202020204" pitchFamily="34" charset="0"/>
              </a:rPr>
              <a:t>reward function</a:t>
            </a:r>
            <a:r>
              <a:rPr lang="en-US" dirty="0">
                <a:latin typeface="Arial" panose="020B0604020202020204" pitchFamily="34" charset="0"/>
                <a:cs typeface="Arial" panose="020B0604020202020204" pitchFamily="34" charset="0"/>
              </a:rPr>
              <a:t>) associated with the </a:t>
            </a:r>
            <a:r>
              <a:rPr lang="en-US" dirty="0">
                <a:latin typeface="Arial" panose="020B0604020202020204" pitchFamily="34" charset="0"/>
                <a:cs typeface="Arial" panose="020B0604020202020204" pitchFamily="34" charset="0"/>
                <a:hlinkClick r:id="rId4" tooltip="Markov decision process"/>
              </a:rPr>
              <a:t>Markov decision process</a:t>
            </a:r>
            <a:r>
              <a:rPr lang="en-US" dirty="0">
                <a:latin typeface="Arial" panose="020B0604020202020204" pitchFamily="34" charset="0"/>
                <a:cs typeface="Arial" panose="020B0604020202020204" pitchFamily="34" charset="0"/>
              </a:rPr>
              <a:t> (MDP</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which, in RL, represents the problem to be solved. The transition probability distribution (or transition model) and the reward function are often collectively called the "model" of the environment (or MDP), hence the name "</a:t>
            </a:r>
            <a:r>
              <a:rPr lang="en-US" dirty="0" smtClean="0">
                <a:latin typeface="Arial" panose="020B0604020202020204" pitchFamily="34" charset="0"/>
                <a:cs typeface="Arial" panose="020B0604020202020204" pitchFamily="34" charset="0"/>
              </a:rPr>
              <a:t>model-free“.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202124"/>
                </a:solidFill>
                <a:latin typeface="Arial" panose="020B0604020202020204" pitchFamily="34" charset="0"/>
                <a:cs typeface="Arial" panose="020B0604020202020204" pitchFamily="34" charset="0"/>
              </a:rPr>
              <a:t>Think of it this way, if the agent can predict the reward for some action before actually performing it thereby planning what it should do, the algorithm is </a:t>
            </a:r>
            <a:r>
              <a:rPr lang="en-US" b="1" dirty="0">
                <a:solidFill>
                  <a:srgbClr val="202124"/>
                </a:solidFill>
                <a:latin typeface="Arial" panose="020B0604020202020204" pitchFamily="34" charset="0"/>
                <a:cs typeface="Arial" panose="020B0604020202020204" pitchFamily="34" charset="0"/>
              </a:rPr>
              <a:t>model-based. </a:t>
            </a:r>
            <a:r>
              <a:rPr lang="en-US" dirty="0">
                <a:solidFill>
                  <a:srgbClr val="202124"/>
                </a:solidFill>
                <a:latin typeface="Arial" panose="020B0604020202020204" pitchFamily="34" charset="0"/>
                <a:cs typeface="Arial" panose="020B0604020202020204" pitchFamily="34" charset="0"/>
              </a:rPr>
              <a:t>While if it actually needs to carry out the action to see what happens and learn from it, it is </a:t>
            </a:r>
            <a:r>
              <a:rPr lang="en-US" b="1" dirty="0">
                <a:solidFill>
                  <a:srgbClr val="202124"/>
                </a:solidFill>
                <a:latin typeface="Arial" panose="020B0604020202020204" pitchFamily="34" charset="0"/>
                <a:cs typeface="Arial" panose="020B0604020202020204" pitchFamily="34" charset="0"/>
              </a:rPr>
              <a:t>model-free</a:t>
            </a:r>
            <a:r>
              <a:rPr lang="en-US" dirty="0">
                <a:solidFill>
                  <a:srgbClr val="202124"/>
                </a:solidFill>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4182668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r>
              <a:rPr lang="en-US" b="1" dirty="0"/>
              <a:t>Widely used models for reinforcement learning</a:t>
            </a:r>
            <a:endParaRPr lang="en-US" dirty="0"/>
          </a:p>
          <a:p>
            <a:pPr marL="457200" indent="-457200">
              <a:buAutoNum type="arabicParenR"/>
            </a:pPr>
            <a:endParaRPr lang="en-US" dirty="0" smtClean="0"/>
          </a:p>
          <a:p>
            <a:pPr marL="457200" indent="-457200">
              <a:buAutoNum type="arabicParenR"/>
            </a:pPr>
            <a:r>
              <a:rPr lang="en-US" dirty="0" smtClean="0"/>
              <a:t>Markov decision process (MDP)</a:t>
            </a:r>
          </a:p>
          <a:p>
            <a:pPr marL="457200" indent="-457200">
              <a:buAutoNum type="arabicParenR"/>
            </a:pPr>
            <a:endParaRPr lang="en-US" dirty="0"/>
          </a:p>
          <a:p>
            <a:pPr marL="457200" indent="-457200">
              <a:buAutoNum type="arabicParenR"/>
            </a:pPr>
            <a:r>
              <a:rPr lang="en-US" dirty="0" smtClean="0"/>
              <a:t>Q - learning</a:t>
            </a:r>
            <a:endParaRPr lang="en-US" dirty="0" smtClean="0"/>
          </a:p>
        </p:txBody>
      </p:sp>
    </p:spTree>
    <p:extLst>
      <p:ext uri="{BB962C8B-B14F-4D97-AF65-F5344CB8AC3E}">
        <p14:creationId xmlns:p14="http://schemas.microsoft.com/office/powerpoint/2010/main" val="937035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r>
              <a:rPr lang="en-US" b="1" dirty="0" smtClean="0"/>
              <a:t>Markov </a:t>
            </a:r>
            <a:r>
              <a:rPr lang="en-US" b="1" dirty="0"/>
              <a:t>Decision Process (MDP’s)</a:t>
            </a:r>
            <a:r>
              <a:rPr lang="en-US" dirty="0"/>
              <a:t> – are mathematical frameworks for mapping solutions in RL. The set of parameters that include Set of finite states – S, Set of possible Actions in each state – A, Reward – R, Model – T, Policy – π. The outcome of deploying an action to a state doesn’t depend on previous actions or states but on current action and state</a:t>
            </a:r>
            <a:r>
              <a:rPr lang="en-US" dirty="0" smtClean="0"/>
              <a:t>. This property is also known as </a:t>
            </a:r>
            <a:r>
              <a:rPr lang="en-US" dirty="0" err="1" smtClean="0"/>
              <a:t>markovian</a:t>
            </a:r>
            <a:r>
              <a:rPr lang="en-US" dirty="0" smtClean="0"/>
              <a:t> property.</a:t>
            </a:r>
          </a:p>
        </p:txBody>
      </p:sp>
      <p:pic>
        <p:nvPicPr>
          <p:cNvPr id="3" name="Picture 2"/>
          <p:cNvPicPr>
            <a:picLocks noChangeAspect="1"/>
          </p:cNvPicPr>
          <p:nvPr/>
        </p:nvPicPr>
        <p:blipFill>
          <a:blip r:embed="rId2"/>
          <a:stretch>
            <a:fillRect/>
          </a:stretch>
        </p:blipFill>
        <p:spPr>
          <a:xfrm>
            <a:off x="3042129" y="4423605"/>
            <a:ext cx="6156101" cy="2434395"/>
          </a:xfrm>
          <a:prstGeom prst="rect">
            <a:avLst/>
          </a:prstGeom>
        </p:spPr>
      </p:pic>
    </p:spTree>
    <p:extLst>
      <p:ext uri="{BB962C8B-B14F-4D97-AF65-F5344CB8AC3E}">
        <p14:creationId xmlns:p14="http://schemas.microsoft.com/office/powerpoint/2010/main" val="2864420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a:t>
            </a:r>
            <a:r>
              <a:rPr lang="en-US" dirty="0" smtClean="0"/>
              <a:t>t 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r>
              <a:rPr lang="en-US" b="1" dirty="0" smtClean="0"/>
              <a:t>For example, while playing chess, you are not curious about what happened in the past but about what is the current state of the game</a:t>
            </a:r>
            <a:r>
              <a:rPr lang="en-US" dirty="0" smtClean="0"/>
              <a:t>. Based on that, you will make decision. This is MDP.</a:t>
            </a:r>
          </a:p>
        </p:txBody>
      </p:sp>
      <p:pic>
        <p:nvPicPr>
          <p:cNvPr id="5" name="Picture 4"/>
          <p:cNvPicPr>
            <a:picLocks noChangeAspect="1"/>
          </p:cNvPicPr>
          <p:nvPr/>
        </p:nvPicPr>
        <p:blipFill>
          <a:blip r:embed="rId2"/>
          <a:stretch>
            <a:fillRect/>
          </a:stretch>
        </p:blipFill>
        <p:spPr>
          <a:xfrm>
            <a:off x="5126932" y="3723068"/>
            <a:ext cx="2066925" cy="1438275"/>
          </a:xfrm>
          <a:prstGeom prst="rect">
            <a:avLst/>
          </a:prstGeom>
        </p:spPr>
      </p:pic>
    </p:spTree>
    <p:extLst>
      <p:ext uri="{BB962C8B-B14F-4D97-AF65-F5344CB8AC3E}">
        <p14:creationId xmlns:p14="http://schemas.microsoft.com/office/powerpoint/2010/main" val="1512418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r>
              <a:rPr lang="en-US" dirty="0" smtClean="0"/>
              <a:t>Q – learning :</a:t>
            </a:r>
          </a:p>
          <a:p>
            <a:pPr marL="0" indent="0">
              <a:buNone/>
            </a:pPr>
            <a:r>
              <a:rPr lang="en-US" dirty="0"/>
              <a:t> </a:t>
            </a:r>
            <a:r>
              <a:rPr lang="en-US" dirty="0" smtClean="0"/>
              <a:t>It’s </a:t>
            </a:r>
            <a:r>
              <a:rPr lang="en-US" dirty="0"/>
              <a:t>a value-based model free approach for supplying information to intimate which action an agent should perform. It revolves around the notion of updating Q values which shows the value of doing action A in state S. Value update rule is the main aspect of the Q-learning algorithm.</a:t>
            </a:r>
            <a:endParaRPr lang="en-US" dirty="0" smtClean="0"/>
          </a:p>
          <a:p>
            <a:pPr marL="0" indent="0">
              <a:buNone/>
            </a:pPr>
            <a:endParaRPr lang="en-US" dirty="0" smtClean="0"/>
          </a:p>
        </p:txBody>
      </p:sp>
      <p:pic>
        <p:nvPicPr>
          <p:cNvPr id="3" name="Picture 2"/>
          <p:cNvPicPr>
            <a:picLocks noChangeAspect="1"/>
          </p:cNvPicPr>
          <p:nvPr/>
        </p:nvPicPr>
        <p:blipFill>
          <a:blip r:embed="rId2"/>
          <a:stretch>
            <a:fillRect/>
          </a:stretch>
        </p:blipFill>
        <p:spPr>
          <a:xfrm>
            <a:off x="3155324" y="4126205"/>
            <a:ext cx="5890341" cy="2731795"/>
          </a:xfrm>
          <a:prstGeom prst="rect">
            <a:avLst/>
          </a:prstGeom>
        </p:spPr>
      </p:pic>
    </p:spTree>
    <p:extLst>
      <p:ext uri="{BB962C8B-B14F-4D97-AF65-F5344CB8AC3E}">
        <p14:creationId xmlns:p14="http://schemas.microsoft.com/office/powerpoint/2010/main" val="1740711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endParaRPr lang="en-US" dirty="0"/>
          </a:p>
        </p:txBody>
      </p:sp>
      <p:sp>
        <p:nvSpPr>
          <p:cNvPr id="4" name="Content Placeholder 3"/>
          <p:cNvSpPr>
            <a:spLocks noGrp="1"/>
          </p:cNvSpPr>
          <p:nvPr>
            <p:ph idx="1"/>
          </p:nvPr>
        </p:nvSpPr>
        <p:spPr>
          <a:xfrm>
            <a:off x="1484310" y="1970469"/>
            <a:ext cx="10018713" cy="3820732"/>
          </a:xfrm>
        </p:spPr>
        <p:txBody>
          <a:bodyPr anchor="t">
            <a:normAutofit fontScale="92500" lnSpcReduction="20000"/>
          </a:bodyPr>
          <a:lstStyle/>
          <a:p>
            <a:pPr marL="0" indent="0">
              <a:buNone/>
            </a:pPr>
            <a:r>
              <a:rPr lang="en-US" dirty="0" smtClean="0"/>
              <a:t>Q – learning :</a:t>
            </a:r>
          </a:p>
          <a:p>
            <a:pPr marL="0" indent="0">
              <a:buNone/>
            </a:pPr>
            <a:r>
              <a:rPr lang="en-US" b="1" dirty="0" smtClean="0"/>
              <a:t>What’s </a:t>
            </a:r>
            <a:r>
              <a:rPr lang="en-US" b="1" dirty="0"/>
              <a:t>‘Q’?</a:t>
            </a:r>
          </a:p>
          <a:p>
            <a:r>
              <a:rPr lang="en-US" dirty="0"/>
              <a:t>The ‘q’ in q-learning stands for quality. Quality in this case represents how useful a given action is in gaining some future reward</a:t>
            </a:r>
            <a:r>
              <a:rPr lang="en-US" dirty="0" smtClean="0"/>
              <a:t>.</a:t>
            </a:r>
          </a:p>
          <a:p>
            <a:endParaRPr lang="en-US" dirty="0"/>
          </a:p>
          <a:p>
            <a:pPr marL="0" indent="0">
              <a:buNone/>
            </a:pPr>
            <a:r>
              <a:rPr lang="en-US" b="1" dirty="0" smtClean="0"/>
              <a:t>Create </a:t>
            </a:r>
            <a:r>
              <a:rPr lang="en-US" b="1" dirty="0"/>
              <a:t>a q-table</a:t>
            </a:r>
          </a:p>
          <a:p>
            <a:pPr algn="just"/>
            <a:r>
              <a:rPr lang="en-US" dirty="0"/>
              <a:t>When q-learning is performed we create what’s called a </a:t>
            </a:r>
            <a:r>
              <a:rPr lang="en-US" i="1" dirty="0"/>
              <a:t>q-table</a:t>
            </a:r>
            <a:r>
              <a:rPr lang="en-US" dirty="0"/>
              <a:t> or matrix that follows the shape </a:t>
            </a:r>
            <a:r>
              <a:rPr lang="en-US" dirty="0" smtClean="0"/>
              <a:t>of [state ,action] and </a:t>
            </a:r>
            <a:r>
              <a:rPr lang="en-US" dirty="0"/>
              <a:t>we initialize our values to zero. We then update and store our </a:t>
            </a:r>
            <a:r>
              <a:rPr lang="en-US" i="1" dirty="0"/>
              <a:t>q-values </a:t>
            </a:r>
            <a:r>
              <a:rPr lang="en-US" dirty="0"/>
              <a:t>after an episode. This q-table becomes a reference table for our agent to select the best action based on the q-value.</a:t>
            </a:r>
          </a:p>
          <a:p>
            <a:endParaRPr lang="en-US" dirty="0"/>
          </a:p>
        </p:txBody>
      </p:sp>
    </p:spTree>
    <p:extLst>
      <p:ext uri="{BB962C8B-B14F-4D97-AF65-F5344CB8AC3E}">
        <p14:creationId xmlns:p14="http://schemas.microsoft.com/office/powerpoint/2010/main" val="2997712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r>
              <a:rPr lang="en-US" dirty="0" smtClean="0"/>
              <a:t>Reinforcement </a:t>
            </a:r>
            <a:r>
              <a:rPr lang="en-US" dirty="0"/>
              <a:t>learning uses </a:t>
            </a:r>
            <a:r>
              <a:rPr lang="en-US" b="1" dirty="0"/>
              <a:t>rewards and punishments</a:t>
            </a:r>
            <a:r>
              <a:rPr lang="en-US" dirty="0"/>
              <a:t> as signals for positive and negative behavior</a:t>
            </a:r>
            <a:r>
              <a:rPr lang="en-US" dirty="0" smtClean="0"/>
              <a:t>.</a:t>
            </a:r>
          </a:p>
          <a:p>
            <a:pPr marL="0" indent="0">
              <a:buNone/>
            </a:pPr>
            <a:endParaRPr lang="en-US" dirty="0"/>
          </a:p>
          <a:p>
            <a:r>
              <a:rPr lang="en-US" dirty="0"/>
              <a:t>G</a:t>
            </a:r>
            <a:r>
              <a:rPr lang="en-US" dirty="0" smtClean="0"/>
              <a:t>oal </a:t>
            </a:r>
            <a:r>
              <a:rPr lang="en-US" dirty="0"/>
              <a:t>is to find a suitable action model that would maximize the </a:t>
            </a:r>
            <a:r>
              <a:rPr lang="en-US" b="1" dirty="0"/>
              <a:t>total cumulative reward</a:t>
            </a:r>
            <a:r>
              <a:rPr lang="en-US" dirty="0"/>
              <a:t> of the agent</a:t>
            </a:r>
            <a:r>
              <a:rPr lang="en-US" dirty="0" smtClean="0"/>
              <a:t>.</a:t>
            </a:r>
          </a:p>
          <a:p>
            <a:endParaRPr lang="en-US" dirty="0"/>
          </a:p>
          <a:p>
            <a:r>
              <a:rPr lang="en-US" dirty="0" smtClean="0"/>
              <a:t>Reinforcement learning is not a type of neural </a:t>
            </a:r>
            <a:r>
              <a:rPr lang="en-US" dirty="0" smtClean="0"/>
              <a:t>network. </a:t>
            </a:r>
            <a:r>
              <a:rPr lang="en-US" dirty="0" smtClean="0"/>
              <a:t>It is basically a different approach for machine learning.</a:t>
            </a:r>
            <a:endParaRPr lang="en-US" dirty="0"/>
          </a:p>
        </p:txBody>
      </p:sp>
    </p:spTree>
    <p:extLst>
      <p:ext uri="{BB962C8B-B14F-4D97-AF65-F5344CB8AC3E}">
        <p14:creationId xmlns:p14="http://schemas.microsoft.com/office/powerpoint/2010/main" val="636528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endParaRPr lang="en-US" dirty="0"/>
          </a:p>
        </p:txBody>
      </p:sp>
      <p:sp>
        <p:nvSpPr>
          <p:cNvPr id="4" name="Content Placeholder 3"/>
          <p:cNvSpPr>
            <a:spLocks noGrp="1"/>
          </p:cNvSpPr>
          <p:nvPr>
            <p:ph idx="1"/>
          </p:nvPr>
        </p:nvSpPr>
        <p:spPr>
          <a:xfrm>
            <a:off x="1484310" y="1970469"/>
            <a:ext cx="10018713" cy="3820732"/>
          </a:xfrm>
        </p:spPr>
        <p:txBody>
          <a:bodyPr anchor="t">
            <a:normAutofit fontScale="92500" lnSpcReduction="10000"/>
          </a:bodyPr>
          <a:lstStyle/>
          <a:p>
            <a:pPr marL="0" indent="0">
              <a:buNone/>
            </a:pPr>
            <a:r>
              <a:rPr lang="en-US" dirty="0" smtClean="0"/>
              <a:t>Q – learning :</a:t>
            </a:r>
          </a:p>
          <a:p>
            <a:pPr marL="0" indent="0">
              <a:buNone/>
            </a:pPr>
            <a:endParaRPr lang="en-US" dirty="0" smtClean="0"/>
          </a:p>
          <a:p>
            <a:pPr marL="0" indent="0">
              <a:buNone/>
            </a:pPr>
            <a:r>
              <a:rPr lang="en-US" dirty="0" smtClean="0"/>
              <a:t>Here </a:t>
            </a:r>
            <a:r>
              <a:rPr lang="en-US" dirty="0"/>
              <a:t>are the 3 basic steps:</a:t>
            </a:r>
          </a:p>
          <a:p>
            <a:r>
              <a:rPr lang="en-US" dirty="0"/>
              <a:t>Agent starts in a state (s1) takes an action (a1) and receives a reward (r1)</a:t>
            </a:r>
          </a:p>
          <a:p>
            <a:r>
              <a:rPr lang="en-US" dirty="0"/>
              <a:t>Agent selects action by referencing Q-table with highest value (max) </a:t>
            </a:r>
            <a:r>
              <a:rPr lang="en-US" b="1" dirty="0"/>
              <a:t>OR</a:t>
            </a:r>
            <a:r>
              <a:rPr lang="en-US" dirty="0"/>
              <a:t> by random (epsilon, ε)</a:t>
            </a:r>
          </a:p>
          <a:p>
            <a:r>
              <a:rPr lang="en-US" dirty="0"/>
              <a:t>Update q-values</a:t>
            </a:r>
          </a:p>
          <a:p>
            <a:pPr marL="0" indent="0">
              <a:buNone/>
            </a:pPr>
            <a:endParaRPr lang="en-US" dirty="0" smtClean="0"/>
          </a:p>
          <a:p>
            <a:pPr marL="0" indent="0">
              <a:buNone/>
            </a:pPr>
            <a:r>
              <a:rPr lang="en-US" dirty="0"/>
              <a:t> </a:t>
            </a:r>
            <a:endParaRPr lang="en-US" dirty="0" smtClean="0"/>
          </a:p>
        </p:txBody>
      </p:sp>
    </p:spTree>
    <p:extLst>
      <p:ext uri="{BB962C8B-B14F-4D97-AF65-F5344CB8AC3E}">
        <p14:creationId xmlns:p14="http://schemas.microsoft.com/office/powerpoint/2010/main" val="3537960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r>
              <a:rPr lang="en-US" dirty="0" smtClean="0"/>
              <a:t>Q – learning is a </a:t>
            </a:r>
            <a:r>
              <a:rPr lang="en-US" dirty="0" smtClean="0"/>
              <a:t>commonly </a:t>
            </a:r>
            <a:r>
              <a:rPr lang="en-US" dirty="0"/>
              <a:t>used model-free approach which can be used for building a self-playing </a:t>
            </a:r>
            <a:r>
              <a:rPr lang="en-US" dirty="0" err="1"/>
              <a:t>PacMan</a:t>
            </a:r>
            <a:r>
              <a:rPr lang="en-US" dirty="0"/>
              <a:t> agent. It revolves around the notion of updating Q values which denotes value of performing action </a:t>
            </a:r>
            <a:r>
              <a:rPr lang="en-US" i="1" dirty="0"/>
              <a:t>a </a:t>
            </a:r>
            <a:r>
              <a:rPr lang="en-US" dirty="0"/>
              <a:t>in state </a:t>
            </a:r>
            <a:r>
              <a:rPr lang="en-US" i="1" dirty="0"/>
              <a:t>s</a:t>
            </a:r>
            <a:r>
              <a:rPr lang="en-US" dirty="0"/>
              <a:t>. The following value update rule is the core of the Q-learning algorithm.</a:t>
            </a:r>
            <a:endParaRPr lang="en-US" dirty="0" smtClean="0"/>
          </a:p>
          <a:p>
            <a:pPr marL="0" indent="0">
              <a:buNone/>
            </a:pPr>
            <a:endParaRPr lang="en-US" dirty="0" smtClean="0"/>
          </a:p>
        </p:txBody>
      </p:sp>
      <p:pic>
        <p:nvPicPr>
          <p:cNvPr id="3" name="Picture 2"/>
          <p:cNvPicPr>
            <a:picLocks noChangeAspect="1"/>
          </p:cNvPicPr>
          <p:nvPr/>
        </p:nvPicPr>
        <p:blipFill>
          <a:blip r:embed="rId2"/>
          <a:stretch>
            <a:fillRect/>
          </a:stretch>
        </p:blipFill>
        <p:spPr>
          <a:xfrm>
            <a:off x="2768958" y="3610379"/>
            <a:ext cx="6893349" cy="1193441"/>
          </a:xfrm>
          <a:prstGeom prst="rect">
            <a:avLst/>
          </a:prstGeom>
        </p:spPr>
      </p:pic>
      <p:sp>
        <p:nvSpPr>
          <p:cNvPr id="5" name="Rectangle 4"/>
          <p:cNvSpPr/>
          <p:nvPr/>
        </p:nvSpPr>
        <p:spPr>
          <a:xfrm>
            <a:off x="3445666" y="5052537"/>
            <a:ext cx="6096000" cy="1477328"/>
          </a:xfrm>
          <a:prstGeom prst="rect">
            <a:avLst/>
          </a:prstGeom>
        </p:spPr>
        <p:txBody>
          <a:bodyPr>
            <a:spAutoFit/>
          </a:bodyPr>
          <a:lstStyle/>
          <a:p>
            <a:pPr algn="just"/>
            <a:r>
              <a:rPr lang="en-US" dirty="0"/>
              <a:t>The main idea of Q-Learning is to “explore” all possibilities of state-action pairs and estimate the long-term reward that will be received by applying an action in a state (the Q(</a:t>
            </a:r>
            <a:r>
              <a:rPr lang="en-US" dirty="0" err="1"/>
              <a:t>s,a</a:t>
            </a:r>
            <a:r>
              <a:rPr lang="en-US" dirty="0"/>
              <a:t>) value). Eventually, Q-Learning converges to the optimal actuation given some restrictions.</a:t>
            </a:r>
          </a:p>
        </p:txBody>
      </p:sp>
    </p:spTree>
    <p:extLst>
      <p:ext uri="{BB962C8B-B14F-4D97-AF65-F5344CB8AC3E}">
        <p14:creationId xmlns:p14="http://schemas.microsoft.com/office/powerpoint/2010/main" val="1099130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endParaRPr lang="en-US" dirty="0"/>
          </a:p>
          <a:p>
            <a:pPr marL="0" indent="0">
              <a:buNone/>
            </a:pPr>
            <a:r>
              <a:rPr lang="en-US" dirty="0" smtClean="0"/>
              <a:t>Sometimes, Q- learning lacks the generality on unseen data. </a:t>
            </a:r>
            <a:r>
              <a:rPr lang="en-US" dirty="0" smtClean="0"/>
              <a:t>To overcome this problem, more advanced algorithms are used </a:t>
            </a:r>
            <a:r>
              <a:rPr lang="en-US" dirty="0"/>
              <a:t>such as </a:t>
            </a:r>
            <a:r>
              <a:rPr lang="en-US" b="1" u="sng" dirty="0">
                <a:hlinkClick r:id="rId2"/>
              </a:rPr>
              <a:t>Deep Q-Networks(DQNs)</a:t>
            </a:r>
            <a:r>
              <a:rPr lang="en-US" u="sng" dirty="0">
                <a:hlinkClick r:id="rId2"/>
              </a:rPr>
              <a:t> </a:t>
            </a:r>
            <a:r>
              <a:rPr lang="en-US" dirty="0"/>
              <a:t>which use Neural Networks to estimate Q-values. </a:t>
            </a:r>
            <a:endParaRPr lang="en-US" dirty="0" smtClean="0"/>
          </a:p>
          <a:p>
            <a:pPr marL="0" indent="0">
              <a:buNone/>
            </a:pPr>
            <a:endParaRPr lang="en-US" dirty="0" smtClean="0"/>
          </a:p>
        </p:txBody>
      </p:sp>
    </p:spTree>
    <p:extLst>
      <p:ext uri="{BB962C8B-B14F-4D97-AF65-F5344CB8AC3E}">
        <p14:creationId xmlns:p14="http://schemas.microsoft.com/office/powerpoint/2010/main" val="1790111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r>
              <a:rPr lang="en-US" dirty="0" smtClean="0"/>
              <a:t>The </a:t>
            </a:r>
            <a:r>
              <a:rPr lang="en-US" dirty="0"/>
              <a:t>figure below illustrates the </a:t>
            </a:r>
            <a:r>
              <a:rPr lang="en-US" b="1" dirty="0"/>
              <a:t>action-reward feedback loop</a:t>
            </a:r>
            <a:r>
              <a:rPr lang="en-US" dirty="0"/>
              <a:t> of a generic RL model.</a:t>
            </a:r>
            <a:endParaRPr lang="en-US" dirty="0" smtClean="0"/>
          </a:p>
          <a:p>
            <a:endParaRPr lang="en-US" dirty="0"/>
          </a:p>
        </p:txBody>
      </p:sp>
      <p:pic>
        <p:nvPicPr>
          <p:cNvPr id="3" name="Picture 2"/>
          <p:cNvPicPr>
            <a:picLocks noChangeAspect="1"/>
          </p:cNvPicPr>
          <p:nvPr/>
        </p:nvPicPr>
        <p:blipFill>
          <a:blip r:embed="rId2"/>
          <a:stretch>
            <a:fillRect/>
          </a:stretch>
        </p:blipFill>
        <p:spPr>
          <a:xfrm>
            <a:off x="3264691" y="3312285"/>
            <a:ext cx="6457950" cy="2628900"/>
          </a:xfrm>
          <a:prstGeom prst="rect">
            <a:avLst/>
          </a:prstGeom>
        </p:spPr>
      </p:pic>
    </p:spTree>
    <p:extLst>
      <p:ext uri="{BB962C8B-B14F-4D97-AF65-F5344CB8AC3E}">
        <p14:creationId xmlns:p14="http://schemas.microsoft.com/office/powerpoint/2010/main" val="451027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endParaRPr lang="en-US" dirty="0"/>
          </a:p>
        </p:txBody>
      </p:sp>
      <p:sp>
        <p:nvSpPr>
          <p:cNvPr id="3" name="Rectangle 2"/>
          <p:cNvSpPr/>
          <p:nvPr/>
        </p:nvSpPr>
        <p:spPr>
          <a:xfrm>
            <a:off x="1798750" y="2311174"/>
            <a:ext cx="9521780" cy="2308324"/>
          </a:xfrm>
          <a:prstGeom prst="rect">
            <a:avLst/>
          </a:prstGeom>
        </p:spPr>
        <p:txBody>
          <a:bodyPr wrap="square">
            <a:spAutoFit/>
          </a:bodyPr>
          <a:lstStyle/>
          <a:p>
            <a:pPr algn="just"/>
            <a:r>
              <a:rPr lang="en-US" dirty="0" smtClean="0">
                <a:solidFill>
                  <a:srgbClr val="000000"/>
                </a:solidFill>
                <a:latin typeface="Open Sans"/>
              </a:rPr>
              <a:t>There </a:t>
            </a:r>
            <a:r>
              <a:rPr lang="en-US" dirty="0">
                <a:solidFill>
                  <a:srgbClr val="000000"/>
                </a:solidFill>
                <a:latin typeface="Open Sans"/>
              </a:rPr>
              <a:t>is a significant difference between </a:t>
            </a:r>
            <a:r>
              <a:rPr lang="en-US" b="1" dirty="0">
                <a:solidFill>
                  <a:srgbClr val="000000"/>
                </a:solidFill>
                <a:latin typeface="Open Sans"/>
              </a:rPr>
              <a:t>Reinforcement Learning </a:t>
            </a:r>
            <a:r>
              <a:rPr lang="en-US" dirty="0">
                <a:solidFill>
                  <a:srgbClr val="000000"/>
                </a:solidFill>
                <a:latin typeface="Open Sans"/>
              </a:rPr>
              <a:t>and </a:t>
            </a:r>
            <a:r>
              <a:rPr lang="en-US" b="1" dirty="0">
                <a:solidFill>
                  <a:srgbClr val="000000"/>
                </a:solidFill>
                <a:latin typeface="Open Sans"/>
              </a:rPr>
              <a:t>Supervised Learning</a:t>
            </a:r>
            <a:r>
              <a:rPr lang="en-US" dirty="0">
                <a:solidFill>
                  <a:srgbClr val="000000"/>
                </a:solidFill>
                <a:latin typeface="Open Sans"/>
              </a:rPr>
              <a:t>. In supervised learning, the training data has the labels that help the model to train from the right set of labels. Whereas in Reinforcement Learning there is no right label and the agent is the one who decides how to perform the given task. In the absence of training set, the agent is bound to learn from its experience after performing the task for a certain number of times</a:t>
            </a:r>
            <a:endParaRPr lang="en-US" dirty="0"/>
          </a:p>
          <a:p>
            <a:pPr algn="just"/>
            <a:r>
              <a:rPr lang="en-US" dirty="0"/>
              <a:t/>
            </a:r>
            <a:br>
              <a:rPr lang="en-US" dirty="0"/>
            </a:br>
            <a:endParaRPr lang="en-US" dirty="0"/>
          </a:p>
        </p:txBody>
      </p:sp>
    </p:spTree>
    <p:extLst>
      <p:ext uri="{BB962C8B-B14F-4D97-AF65-F5344CB8AC3E}">
        <p14:creationId xmlns:p14="http://schemas.microsoft.com/office/powerpoint/2010/main" val="2117592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endParaRPr lang="en-US" dirty="0"/>
          </a:p>
        </p:txBody>
      </p:sp>
      <p:sp>
        <p:nvSpPr>
          <p:cNvPr id="3" name="Rectangle 2"/>
          <p:cNvSpPr/>
          <p:nvPr/>
        </p:nvSpPr>
        <p:spPr>
          <a:xfrm>
            <a:off x="1798750" y="2311174"/>
            <a:ext cx="9521780" cy="2308324"/>
          </a:xfrm>
          <a:prstGeom prst="rect">
            <a:avLst/>
          </a:prstGeom>
        </p:spPr>
        <p:txBody>
          <a:bodyPr wrap="square">
            <a:spAutoFit/>
          </a:bodyPr>
          <a:lstStyle/>
          <a:p>
            <a:pPr algn="just"/>
            <a:r>
              <a:rPr lang="en-US" dirty="0">
                <a:solidFill>
                  <a:srgbClr val="292929"/>
                </a:solidFill>
                <a:latin typeface="charter"/>
              </a:rPr>
              <a:t>An RL problem can be best explained through games. Let’s take the game of </a:t>
            </a:r>
            <a:r>
              <a:rPr lang="en-US" b="1" u="sng" dirty="0" err="1">
                <a:solidFill>
                  <a:srgbClr val="292929"/>
                </a:solidFill>
                <a:latin typeface="charter"/>
                <a:hlinkClick r:id="rId2"/>
              </a:rPr>
              <a:t>PacMan</a:t>
            </a:r>
            <a:r>
              <a:rPr lang="en-US" dirty="0">
                <a:solidFill>
                  <a:srgbClr val="292929"/>
                </a:solidFill>
                <a:latin typeface="charter"/>
              </a:rPr>
              <a:t> where the goal of the agent(</a:t>
            </a:r>
            <a:r>
              <a:rPr lang="en-US" dirty="0" err="1">
                <a:solidFill>
                  <a:srgbClr val="292929"/>
                </a:solidFill>
                <a:latin typeface="charter"/>
              </a:rPr>
              <a:t>PacMan</a:t>
            </a:r>
            <a:r>
              <a:rPr lang="en-US" dirty="0">
                <a:solidFill>
                  <a:srgbClr val="292929"/>
                </a:solidFill>
                <a:latin typeface="charter"/>
              </a:rPr>
              <a:t>) is to eat the food in the grid while avoiding the ghosts on its way. In this case, the grid world is the interactive environment for the agent where it acts. Agent receives a reward for eating food and punishment if it gets killed by the ghost (loses the game). The states are the location of the agent in the grid world and the total cumulative reward is the agent winning the game.</a:t>
            </a:r>
          </a:p>
          <a:p>
            <a:pPr algn="just"/>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3319664" y="4218368"/>
            <a:ext cx="5810250" cy="2362200"/>
          </a:xfrm>
          <a:prstGeom prst="rect">
            <a:avLst/>
          </a:prstGeom>
        </p:spPr>
      </p:pic>
    </p:spTree>
    <p:extLst>
      <p:ext uri="{BB962C8B-B14F-4D97-AF65-F5344CB8AC3E}">
        <p14:creationId xmlns:p14="http://schemas.microsoft.com/office/powerpoint/2010/main" val="2567891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4623514"/>
          </a:xfrm>
        </p:spPr>
        <p:txBody>
          <a:bodyPr anchor="t">
            <a:normAutofit fontScale="92500" lnSpcReduction="10000"/>
          </a:bodyPr>
          <a:lstStyle/>
          <a:p>
            <a:pPr marL="0" indent="0">
              <a:buNone/>
            </a:pPr>
            <a:r>
              <a:rPr lang="en-US" b="1" i="1" cap="all" dirty="0"/>
              <a:t>EXPLORATION AND EXPLOITATION IN REINFORCEMENT </a:t>
            </a:r>
            <a:r>
              <a:rPr lang="en-US" b="1" i="1" cap="all" dirty="0" smtClean="0"/>
              <a:t>LEARNING</a:t>
            </a:r>
          </a:p>
          <a:p>
            <a:pPr marL="0" indent="0">
              <a:buNone/>
            </a:pPr>
            <a:endParaRPr lang="en-US" b="1" u="sng" dirty="0" smtClean="0"/>
          </a:p>
          <a:p>
            <a:pPr marL="0" indent="0">
              <a:buNone/>
            </a:pPr>
            <a:r>
              <a:rPr lang="en-US" b="1" u="sng" dirty="0" smtClean="0"/>
              <a:t>Exploration</a:t>
            </a:r>
            <a:endParaRPr lang="en-US" b="1" dirty="0"/>
          </a:p>
          <a:p>
            <a:r>
              <a:rPr lang="en-US" dirty="0"/>
              <a:t>Exploration is more of a long-term benefit concept where it allows the agent to improve its knowledge about each action which could lead to long term benefit</a:t>
            </a:r>
            <a:r>
              <a:rPr lang="en-US" dirty="0" smtClean="0"/>
              <a:t>.</a:t>
            </a:r>
          </a:p>
          <a:p>
            <a:endParaRPr lang="en-US" dirty="0"/>
          </a:p>
          <a:p>
            <a:pPr marL="0" indent="0">
              <a:buNone/>
            </a:pPr>
            <a:r>
              <a:rPr lang="en-US" b="1" u="sng" dirty="0"/>
              <a:t>Exploitation</a:t>
            </a:r>
            <a:endParaRPr lang="en-US" b="1" dirty="0"/>
          </a:p>
          <a:p>
            <a:r>
              <a:rPr lang="en-US" dirty="0"/>
              <a:t>Exploitation basically exploits the agent’s current estimated value and chooses the greedy approach to get the most reward. However, the agent is being greedy with the estimated value and not the actual value, so chances are it might not get the most reward.</a:t>
            </a:r>
          </a:p>
          <a:p>
            <a:endParaRPr lang="en-US" dirty="0"/>
          </a:p>
          <a:p>
            <a:pPr marL="0" indent="0">
              <a:buNone/>
            </a:pPr>
            <a:endParaRPr lang="en-US" cap="all" dirty="0"/>
          </a:p>
        </p:txBody>
      </p:sp>
    </p:spTree>
    <p:extLst>
      <p:ext uri="{BB962C8B-B14F-4D97-AF65-F5344CB8AC3E}">
        <p14:creationId xmlns:p14="http://schemas.microsoft.com/office/powerpoint/2010/main" val="1184727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r>
              <a:rPr lang="en-US" dirty="0"/>
              <a:t>Let’s take an interesting example to understand Exploration- Exploitation properly</a:t>
            </a:r>
            <a:r>
              <a:rPr lang="en-US" dirty="0" smtClean="0"/>
              <a:t>.</a:t>
            </a:r>
          </a:p>
          <a:p>
            <a:pPr marL="0" indent="0">
              <a:buNone/>
            </a:pPr>
            <a:endParaRPr lang="en-US" dirty="0"/>
          </a:p>
        </p:txBody>
      </p:sp>
      <p:pic>
        <p:nvPicPr>
          <p:cNvPr id="3" name="Picture 2"/>
          <p:cNvPicPr>
            <a:picLocks noChangeAspect="1"/>
          </p:cNvPicPr>
          <p:nvPr/>
        </p:nvPicPr>
        <p:blipFill>
          <a:blip r:embed="rId2"/>
          <a:stretch>
            <a:fillRect/>
          </a:stretch>
        </p:blipFill>
        <p:spPr>
          <a:xfrm>
            <a:off x="4444351" y="2970257"/>
            <a:ext cx="2870849" cy="3224481"/>
          </a:xfrm>
          <a:prstGeom prst="rect">
            <a:avLst/>
          </a:prstGeom>
        </p:spPr>
      </p:pic>
    </p:spTree>
    <p:extLst>
      <p:ext uri="{BB962C8B-B14F-4D97-AF65-F5344CB8AC3E}">
        <p14:creationId xmlns:p14="http://schemas.microsoft.com/office/powerpoint/2010/main" val="329683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4301542"/>
          </a:xfrm>
        </p:spPr>
        <p:txBody>
          <a:bodyPr anchor="t">
            <a:normAutofit/>
          </a:bodyPr>
          <a:lstStyle/>
          <a:p>
            <a:r>
              <a:rPr lang="en-US" b="1" dirty="0"/>
              <a:t>Let’s say your friend and you digging in the hope that they will get diamond out of it. Your friend gets lucky and finds the diamond before you and walks off happily.</a:t>
            </a:r>
          </a:p>
          <a:p>
            <a:r>
              <a:rPr lang="en-US" b="1" dirty="0"/>
              <a:t>By seeing this, you get a bit greedy and think that you might also get lucky. So, you start digging at the same spot as your friend.</a:t>
            </a:r>
          </a:p>
          <a:p>
            <a:r>
              <a:rPr lang="en-US" b="1" dirty="0"/>
              <a:t>Your action is called the greedy action and the policy is called the greedy policy.</a:t>
            </a:r>
          </a:p>
          <a:p>
            <a:r>
              <a:rPr lang="en-US" b="1" dirty="0"/>
              <a:t>However, in this situation the Greedy policy would fail because a bigger diamond is buried where you were digging in the beginning.</a:t>
            </a:r>
          </a:p>
          <a:p>
            <a:pPr marL="0" indent="0">
              <a:buNone/>
            </a:pPr>
            <a:endParaRPr lang="en-US" dirty="0"/>
          </a:p>
        </p:txBody>
      </p:sp>
    </p:spTree>
    <p:extLst>
      <p:ext uri="{BB962C8B-B14F-4D97-AF65-F5344CB8AC3E}">
        <p14:creationId xmlns:p14="http://schemas.microsoft.com/office/powerpoint/2010/main" val="2051877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a:t>
            </a:r>
            <a:r>
              <a:rPr lang="en-US" dirty="0" smtClean="0"/>
              <a:t>Learning</a:t>
            </a:r>
            <a:endParaRPr lang="en-US" dirty="0"/>
          </a:p>
        </p:txBody>
      </p:sp>
      <p:sp>
        <p:nvSpPr>
          <p:cNvPr id="4" name="Content Placeholder 3"/>
          <p:cNvSpPr>
            <a:spLocks noGrp="1"/>
          </p:cNvSpPr>
          <p:nvPr>
            <p:ph idx="1"/>
          </p:nvPr>
        </p:nvSpPr>
        <p:spPr>
          <a:xfrm>
            <a:off x="1484310" y="1970469"/>
            <a:ext cx="10018713" cy="3820732"/>
          </a:xfrm>
        </p:spPr>
        <p:txBody>
          <a:bodyPr anchor="t">
            <a:normAutofit/>
          </a:bodyPr>
          <a:lstStyle/>
          <a:p>
            <a:pPr marL="0" indent="0">
              <a:buNone/>
            </a:pPr>
            <a:r>
              <a:rPr lang="en-US" dirty="0"/>
              <a:t>However, when your friend found the diamond, the only knowledge you got was the depth at which the diamond was buried. You do not have the knowledge of what lies beyond that depth. In reality the diamond may be where you were digging in the beginning or it may be where your friend was digging, or it may be completely at a different place.</a:t>
            </a:r>
            <a:endParaRPr lang="en-US" dirty="0"/>
          </a:p>
        </p:txBody>
      </p:sp>
      <p:pic>
        <p:nvPicPr>
          <p:cNvPr id="3" name="Picture 2"/>
          <p:cNvPicPr>
            <a:picLocks noChangeAspect="1"/>
          </p:cNvPicPr>
          <p:nvPr/>
        </p:nvPicPr>
        <p:blipFill>
          <a:blip r:embed="rId2"/>
          <a:stretch>
            <a:fillRect/>
          </a:stretch>
        </p:blipFill>
        <p:spPr>
          <a:xfrm>
            <a:off x="2612698" y="4340179"/>
            <a:ext cx="7136506" cy="1841679"/>
          </a:xfrm>
          <a:prstGeom prst="rect">
            <a:avLst/>
          </a:prstGeom>
        </p:spPr>
      </p:pic>
    </p:spTree>
    <p:extLst>
      <p:ext uri="{BB962C8B-B14F-4D97-AF65-F5344CB8AC3E}">
        <p14:creationId xmlns:p14="http://schemas.microsoft.com/office/powerpoint/2010/main" val="17358437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1374</TotalTime>
  <Words>772</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charter</vt:lpstr>
      <vt:lpstr>Corbel</vt:lpstr>
      <vt:lpstr>Open Sans</vt:lpstr>
      <vt:lpstr>Parallax</vt:lpstr>
      <vt:lpstr>PowerPoint Presentation</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Reinforcement Learning</vt:lpstr>
      <vt:lpstr>Machine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sohail</dc:creator>
  <cp:lastModifiedBy>sohail</cp:lastModifiedBy>
  <cp:revision>267</cp:revision>
  <dcterms:created xsi:type="dcterms:W3CDTF">2021-02-11T16:05:14Z</dcterms:created>
  <dcterms:modified xsi:type="dcterms:W3CDTF">2022-05-27T00:44:23Z</dcterms:modified>
</cp:coreProperties>
</file>