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7" r:id="rId5"/>
    <p:sldId id="262" r:id="rId6"/>
    <p:sldId id="263" r:id="rId7"/>
    <p:sldId id="264" r:id="rId8"/>
    <p:sldId id="265" r:id="rId9"/>
    <p:sldId id="266"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148" y="1363583"/>
            <a:ext cx="6253317" cy="2576519"/>
          </a:xfrm>
        </p:spPr>
        <p:txBody>
          <a:bodyPr>
            <a:normAutofit/>
          </a:bodyPr>
          <a:lstStyle/>
          <a:p>
            <a:pPr algn="ctr">
              <a:spcBef>
                <a:spcPts val="645"/>
              </a:spcBef>
            </a:pPr>
            <a:r>
              <a:rPr lang="en-IN" sz="5400" b="1" dirty="0">
                <a:solidFill>
                  <a:srgbClr val="000000"/>
                </a:solidFill>
                <a:effectLst/>
                <a:latin typeface="Times New Roman" panose="02020603050405020304" pitchFamily="18" charset="0"/>
                <a:ea typeface="Times New Roman" panose="02020603050405020304" pitchFamily="18" charset="0"/>
              </a:rPr>
              <a:t>Road Accidents </a:t>
            </a:r>
            <a:br>
              <a:rPr lang="en-IN" sz="5400" b="1" dirty="0">
                <a:solidFill>
                  <a:srgbClr val="000000"/>
                </a:solidFill>
                <a:effectLst/>
                <a:latin typeface="Times New Roman" panose="02020603050405020304" pitchFamily="18" charset="0"/>
                <a:ea typeface="Times New Roman" panose="02020603050405020304" pitchFamily="18" charset="0"/>
              </a:rPr>
            </a:br>
            <a:r>
              <a:rPr lang="en-IN" sz="5400" b="1" dirty="0">
                <a:solidFill>
                  <a:srgbClr val="000000"/>
                </a:solidFill>
                <a:effectLst/>
                <a:latin typeface="Times New Roman" panose="02020603050405020304" pitchFamily="18" charset="0"/>
                <a:ea typeface="Times New Roman" panose="02020603050405020304" pitchFamily="18" charset="0"/>
              </a:rPr>
              <a:t>Data Analysis and Severity Prediction</a:t>
            </a:r>
            <a:endParaRPr lang="en-IN" sz="5400" b="1"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Anusha Das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1308-CCDA-42D6-B5D4-EBD64214459E}"/>
              </a:ext>
            </a:extLst>
          </p:cNvPr>
          <p:cNvSpPr>
            <a:spLocks noGrp="1"/>
          </p:cNvSpPr>
          <p:nvPr>
            <p:ph type="title"/>
          </p:nvPr>
        </p:nvSpPr>
        <p:spPr>
          <a:xfrm>
            <a:off x="643466" y="786383"/>
            <a:ext cx="3517567" cy="3978122"/>
          </a:xfrm>
        </p:spPr>
        <p:txBody>
          <a:bodyPr>
            <a:noAutofit/>
          </a:bodyPr>
          <a:lstStyle/>
          <a:p>
            <a:r>
              <a:rPr lang="en-US" sz="2800" b="0" i="0" dirty="0">
                <a:solidFill>
                  <a:schemeClr val="bg1"/>
                </a:solidFill>
                <a:effectLst/>
              </a:rPr>
              <a:t>Severity does not show strong correlation with any of the feature and hence all the features are used for machine learning model.</a:t>
            </a:r>
            <a:endParaRPr lang="en-IN" sz="2800" dirty="0">
              <a:solidFill>
                <a:schemeClr val="bg1"/>
              </a:solidFill>
            </a:endParaRPr>
          </a:p>
        </p:txBody>
      </p:sp>
      <p:pic>
        <p:nvPicPr>
          <p:cNvPr id="6" name="Content Placeholder 5" descr="A screenshot of text&#10;&#10;Description automatically generated">
            <a:extLst>
              <a:ext uri="{FF2B5EF4-FFF2-40B4-BE49-F238E27FC236}">
                <a16:creationId xmlns:a16="http://schemas.microsoft.com/office/drawing/2014/main" id="{1B878D7E-5322-4BF1-AF68-A10A4C0A9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197" y="108255"/>
            <a:ext cx="6224337" cy="6641490"/>
          </a:xfrm>
        </p:spPr>
      </p:pic>
    </p:spTree>
    <p:extLst>
      <p:ext uri="{BB962C8B-B14F-4D97-AF65-F5344CB8AC3E}">
        <p14:creationId xmlns:p14="http://schemas.microsoft.com/office/powerpoint/2010/main" val="394818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3ED9-F51C-4D63-981C-8C8B4B483B9E}"/>
              </a:ext>
            </a:extLst>
          </p:cNvPr>
          <p:cNvSpPr>
            <a:spLocks noGrp="1"/>
          </p:cNvSpPr>
          <p:nvPr>
            <p:ph type="title"/>
          </p:nvPr>
        </p:nvSpPr>
        <p:spPr>
          <a:xfrm>
            <a:off x="595339" y="2599141"/>
            <a:ext cx="3517567" cy="2093975"/>
          </a:xfrm>
        </p:spPr>
        <p:txBody>
          <a:bodyPr>
            <a:normAutofit/>
          </a:bodyPr>
          <a:lstStyle/>
          <a:p>
            <a:r>
              <a:rPr lang="en-IN" sz="2400" dirty="0">
                <a:solidFill>
                  <a:schemeClr val="bg1"/>
                </a:solidFill>
                <a:effectLst/>
                <a:ea typeface="Times New Roman" panose="02020603050405020304" pitchFamily="18" charset="0"/>
              </a:rPr>
              <a:t>We find that XG Boost model with accuracy of 0.93 is best to predict severity of accidents.</a:t>
            </a:r>
            <a:br>
              <a:rPr lang="en-IN" sz="2400" dirty="0">
                <a:solidFill>
                  <a:schemeClr val="bg1"/>
                </a:solidFill>
                <a:effectLst/>
                <a:ea typeface="Times New Roman" panose="02020603050405020304" pitchFamily="18" charset="0"/>
              </a:rPr>
            </a:br>
            <a:endParaRPr lang="en-IN" sz="4400" dirty="0">
              <a:solidFill>
                <a:schemeClr val="bg1"/>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7EDC462E-5CBB-4F1D-87C2-2026730C4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3001" y="1497557"/>
            <a:ext cx="6615935" cy="3855828"/>
          </a:xfrm>
        </p:spPr>
      </p:pic>
    </p:spTree>
    <p:extLst>
      <p:ext uri="{BB962C8B-B14F-4D97-AF65-F5344CB8AC3E}">
        <p14:creationId xmlns:p14="http://schemas.microsoft.com/office/powerpoint/2010/main" val="238040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1FF8-7B1C-477F-82A8-4990069EFACB}"/>
              </a:ext>
            </a:extLst>
          </p:cNvPr>
          <p:cNvSpPr>
            <a:spLocks noGrp="1"/>
          </p:cNvSpPr>
          <p:nvPr>
            <p:ph type="title"/>
          </p:nvPr>
        </p:nvSpPr>
        <p:spPr/>
        <p:txBody>
          <a:bodyPr/>
          <a:lstStyle/>
          <a:p>
            <a:r>
              <a:rPr lang="en-IN" dirty="0"/>
              <a:t>Key Findings(Conclusion)</a:t>
            </a:r>
          </a:p>
        </p:txBody>
      </p:sp>
      <p:sp>
        <p:nvSpPr>
          <p:cNvPr id="3" name="Content Placeholder 2">
            <a:extLst>
              <a:ext uri="{FF2B5EF4-FFF2-40B4-BE49-F238E27FC236}">
                <a16:creationId xmlns:a16="http://schemas.microsoft.com/office/drawing/2014/main" id="{32807991-B21B-4C96-997C-5B1138ED524F}"/>
              </a:ext>
            </a:extLst>
          </p:cNvPr>
          <p:cNvSpPr>
            <a:spLocks noGrp="1"/>
          </p:cNvSpPr>
          <p:nvPr>
            <p:ph idx="1"/>
          </p:nvPr>
        </p:nvSpPr>
        <p:spPr/>
        <p:txBody>
          <a:bodyPr>
            <a:normAutofit lnSpcReduction="10000"/>
          </a:bodyPr>
          <a:lstStyle/>
          <a:p>
            <a:pPr algn="l">
              <a:buFont typeface="Wingdings" panose="05000000000000000000" pitchFamily="2" charset="2"/>
              <a:buChar char="Ø"/>
            </a:pPr>
            <a:r>
              <a:rPr lang="en-US" sz="2400" b="0" i="0" dirty="0">
                <a:solidFill>
                  <a:srgbClr val="000000"/>
                </a:solidFill>
                <a:effectLst/>
              </a:rPr>
              <a:t>Country-wide accident severity can be accurately predicted with limited data attributes (location, time, weather, and POI).</a:t>
            </a:r>
          </a:p>
          <a:p>
            <a:pPr algn="l">
              <a:buFont typeface="Wingdings" panose="05000000000000000000" pitchFamily="2" charset="2"/>
              <a:buChar char="Ø"/>
            </a:pPr>
            <a:r>
              <a:rPr lang="en-US" sz="2400" b="0" i="0" dirty="0">
                <a:solidFill>
                  <a:srgbClr val="000000"/>
                </a:solidFill>
                <a:effectLst/>
              </a:rPr>
              <a:t>An accident is much less likely to be severe if it happens near traffic signal while more likely if near junction.</a:t>
            </a:r>
          </a:p>
          <a:p>
            <a:pPr algn="l">
              <a:buFont typeface="Wingdings" panose="05000000000000000000" pitchFamily="2" charset="2"/>
              <a:buChar char="Ø"/>
            </a:pPr>
            <a:r>
              <a:rPr lang="en-US" sz="2400" b="0" i="0" dirty="0">
                <a:solidFill>
                  <a:srgbClr val="000000"/>
                </a:solidFill>
                <a:effectLst/>
              </a:rPr>
              <a:t>Time series features are also very important. A serious accident is more likely to happen during office hours.</a:t>
            </a:r>
          </a:p>
          <a:p>
            <a:pPr algn="l">
              <a:buFont typeface="Wingdings" panose="05000000000000000000" pitchFamily="2" charset="2"/>
              <a:buChar char="Ø"/>
            </a:pPr>
            <a:r>
              <a:rPr lang="en-US" sz="2400" b="0" i="0" dirty="0">
                <a:solidFill>
                  <a:srgbClr val="000000"/>
                </a:solidFill>
                <a:effectLst/>
              </a:rPr>
              <a:t>Weather features like pressure, temperature, humidity, and wind speed are also very important.</a:t>
            </a: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138672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4D0E-555E-4F54-BE39-548E1C1EAAE4}"/>
              </a:ext>
            </a:extLst>
          </p:cNvPr>
          <p:cNvSpPr>
            <a:spLocks noGrp="1"/>
          </p:cNvSpPr>
          <p:nvPr>
            <p:ph type="title"/>
          </p:nvPr>
        </p:nvSpPr>
        <p:spPr/>
        <p:txBody>
          <a:bodyPr/>
          <a:lstStyle/>
          <a:p>
            <a:r>
              <a:rPr lang="en-IN" dirty="0"/>
              <a:t>Problem and target audience</a:t>
            </a:r>
          </a:p>
        </p:txBody>
      </p:sp>
      <p:sp>
        <p:nvSpPr>
          <p:cNvPr id="3" name="Content Placeholder 2">
            <a:extLst>
              <a:ext uri="{FF2B5EF4-FFF2-40B4-BE49-F238E27FC236}">
                <a16:creationId xmlns:a16="http://schemas.microsoft.com/office/drawing/2014/main" id="{F7D2D2D6-A94E-4B61-89F4-2E35EEAAFD02}"/>
              </a:ext>
            </a:extLst>
          </p:cNvPr>
          <p:cNvSpPr>
            <a:spLocks noGrp="1"/>
          </p:cNvSpPr>
          <p:nvPr>
            <p:ph idx="1"/>
          </p:nvPr>
        </p:nvSpPr>
        <p:spPr/>
        <p:txBody>
          <a:bodyPr>
            <a:normAutofit fontScale="92500"/>
          </a:bodyPr>
          <a:lstStyle/>
          <a:p>
            <a:pPr>
              <a:buFont typeface="Wingdings" panose="05000000000000000000" pitchFamily="2" charset="2"/>
              <a:buChar char="Ø"/>
            </a:pPr>
            <a:r>
              <a:rPr lang="en-IN" sz="2400" dirty="0">
                <a:solidFill>
                  <a:srgbClr val="1F1F1F"/>
                </a:solidFill>
                <a:effectLst/>
                <a:ea typeface="Calibri" panose="020F0502020204030204" pitchFamily="34" charset="0"/>
              </a:rPr>
              <a:t>This project aims to find out the different factors that contribute to a severe road accident and predict the severity of accidents. </a:t>
            </a:r>
          </a:p>
          <a:p>
            <a:pPr>
              <a:buFont typeface="Wingdings" panose="05000000000000000000" pitchFamily="2" charset="2"/>
              <a:buChar char="Ø"/>
            </a:pPr>
            <a:r>
              <a:rPr lang="en-IN" sz="2400" dirty="0">
                <a:solidFill>
                  <a:srgbClr val="1F1F1F"/>
                </a:solidFill>
                <a:effectLst/>
                <a:ea typeface="Calibri" panose="020F0502020204030204" pitchFamily="34" charset="0"/>
                <a:cs typeface="Times New Roman" panose="02020603050405020304" pitchFamily="18" charset="0"/>
              </a:rPr>
              <a:t>The target audience here are the common citizens who will be made aware of the conditions that lead to an accident so that they can adopt better road safety habits, which will lead to lesser number of casualties and severe damages. </a:t>
            </a:r>
          </a:p>
          <a:p>
            <a:pPr>
              <a:buFont typeface="Wingdings" panose="05000000000000000000" pitchFamily="2" charset="2"/>
              <a:buChar char="Ø"/>
            </a:pPr>
            <a:r>
              <a:rPr lang="en-IN" sz="2400" dirty="0">
                <a:solidFill>
                  <a:srgbClr val="1F1F1F"/>
                </a:solidFill>
                <a:effectLst/>
                <a:ea typeface="Calibri" panose="020F0502020204030204" pitchFamily="34" charset="0"/>
                <a:cs typeface="Times New Roman" panose="02020603050405020304" pitchFamily="18" charset="0"/>
              </a:rPr>
              <a:t>We can also incorporate this model in a real-time accident risk prediction model or develop a new real-time severe accident risk prediction. Policy implications of this project can be explored.</a:t>
            </a:r>
            <a:endParaRPr lang="en-IN" sz="24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27149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1984-7594-4D0B-855B-15FFC7DEBF33}"/>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BC628AA2-4CF7-49B9-A322-D5D2A8934A3F}"/>
              </a:ext>
            </a:extLst>
          </p:cNvPr>
          <p:cNvSpPr>
            <a:spLocks noGrp="1"/>
          </p:cNvSpPr>
          <p:nvPr>
            <p:ph idx="1"/>
          </p:nvPr>
        </p:nvSpPr>
        <p:spPr/>
        <p:txBody>
          <a:bodyPr>
            <a:normAutofit/>
          </a:bodyPr>
          <a:lstStyle/>
          <a:p>
            <a:pPr>
              <a:buFont typeface="Wingdings" panose="05000000000000000000" pitchFamily="2" charset="2"/>
              <a:buChar char="Ø"/>
            </a:pPr>
            <a:r>
              <a:rPr lang="en-IN" sz="2200" dirty="0"/>
              <a:t>Countrywide car accident dataset of USA obtained from Kaggle(</a:t>
            </a:r>
            <a:r>
              <a:rPr lang="en-IN" sz="2200" dirty="0">
                <a:hlinkClick r:id="rId2"/>
              </a:rPr>
              <a:t>https://www.kaggle.com/sobhanmoosavi/us-accidents</a:t>
            </a:r>
            <a:r>
              <a:rPr lang="en-IN" sz="2200" u="sng" dirty="0">
                <a:solidFill>
                  <a:srgbClr val="0563C1"/>
                </a:solidFill>
                <a:cs typeface="Times New Roman" panose="02020603050405020304" pitchFamily="18" charset="0"/>
              </a:rPr>
              <a:t>).</a:t>
            </a:r>
          </a:p>
          <a:p>
            <a:pPr>
              <a:buFont typeface="Wingdings" panose="05000000000000000000" pitchFamily="2" charset="2"/>
              <a:buChar char="Ø"/>
            </a:pPr>
            <a:r>
              <a:rPr lang="en-IN" sz="2200" dirty="0">
                <a:solidFill>
                  <a:schemeClr val="tx1"/>
                </a:solidFill>
                <a:cs typeface="Times New Roman" panose="02020603050405020304" pitchFamily="18" charset="0"/>
              </a:rPr>
              <a:t>3.5 million records and 49 features in the raw dataset.</a:t>
            </a:r>
          </a:p>
          <a:p>
            <a:pPr>
              <a:buFont typeface="Wingdings" panose="05000000000000000000" pitchFamily="2" charset="2"/>
              <a:buChar char="Ø"/>
            </a:pPr>
            <a:r>
              <a:rPr lang="en-IN" sz="2200" dirty="0"/>
              <a:t>Missing values were either dropped or replaced with median values. Some redundant features which didn’t contribute to modelling or exploratory data analysis were dropped.</a:t>
            </a:r>
          </a:p>
          <a:p>
            <a:pPr>
              <a:buFont typeface="Wingdings" panose="05000000000000000000" pitchFamily="2" charset="2"/>
              <a:buChar char="Ø"/>
            </a:pPr>
            <a:r>
              <a:rPr lang="en-IN" sz="2200" dirty="0"/>
              <a:t>Cleaned data contains 2.3 million records.</a:t>
            </a:r>
          </a:p>
        </p:txBody>
      </p:sp>
    </p:spTree>
    <p:extLst>
      <p:ext uri="{BB962C8B-B14F-4D97-AF65-F5344CB8AC3E}">
        <p14:creationId xmlns:p14="http://schemas.microsoft.com/office/powerpoint/2010/main" val="379542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1A6A-CE60-45DC-B435-93CEB40D7536}"/>
              </a:ext>
            </a:extLst>
          </p:cNvPr>
          <p:cNvSpPr>
            <a:spLocks noGrp="1"/>
          </p:cNvSpPr>
          <p:nvPr>
            <p:ph type="title"/>
          </p:nvPr>
        </p:nvSpPr>
        <p:spPr>
          <a:xfrm>
            <a:off x="1097280" y="-34237"/>
            <a:ext cx="10058400" cy="1450757"/>
          </a:xfrm>
        </p:spPr>
        <p:txBody>
          <a:bodyPr>
            <a:noAutofit/>
          </a:bodyPr>
          <a:lstStyle/>
          <a:p>
            <a:r>
              <a:rPr lang="en-US" sz="3600" b="0" i="0" dirty="0">
                <a:solidFill>
                  <a:srgbClr val="000000"/>
                </a:solidFill>
                <a:effectLst/>
              </a:rPr>
              <a:t>CA, TX and FL are the top 3 states with the highest number of accidents recorded</a:t>
            </a:r>
            <a:endParaRPr lang="en-IN" sz="3600" dirty="0"/>
          </a:p>
        </p:txBody>
      </p:sp>
      <p:pic>
        <p:nvPicPr>
          <p:cNvPr id="5" name="Content Placeholder 4" descr="A close up of a logo&#10;&#10;Description automatically generated">
            <a:extLst>
              <a:ext uri="{FF2B5EF4-FFF2-40B4-BE49-F238E27FC236}">
                <a16:creationId xmlns:a16="http://schemas.microsoft.com/office/drawing/2014/main" id="{44F04773-C9DF-4A07-A492-16981DEE00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17" r="33754"/>
          <a:stretch/>
        </p:blipFill>
        <p:spPr>
          <a:xfrm>
            <a:off x="60289" y="1464646"/>
            <a:ext cx="11910895" cy="4952196"/>
          </a:xfrm>
        </p:spPr>
      </p:pic>
    </p:spTree>
    <p:extLst>
      <p:ext uri="{BB962C8B-B14F-4D97-AF65-F5344CB8AC3E}">
        <p14:creationId xmlns:p14="http://schemas.microsoft.com/office/powerpoint/2010/main" val="14322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9ECEACF-2052-4C72-A30B-E6607B65A9D0}"/>
              </a:ext>
            </a:extLst>
          </p:cNvPr>
          <p:cNvSpPr>
            <a:spLocks noGrp="1"/>
          </p:cNvSpPr>
          <p:nvPr>
            <p:ph type="title"/>
          </p:nvPr>
        </p:nvSpPr>
        <p:spPr>
          <a:xfrm>
            <a:off x="1097280" y="286603"/>
            <a:ext cx="10058400" cy="1450757"/>
          </a:xfrm>
        </p:spPr>
        <p:txBody>
          <a:bodyPr/>
          <a:lstStyle/>
          <a:p>
            <a:r>
              <a:rPr lang="en-US" dirty="0"/>
              <a:t>Eastern states had the greatest number of severe accidents</a:t>
            </a:r>
          </a:p>
        </p:txBody>
      </p:sp>
      <p:pic>
        <p:nvPicPr>
          <p:cNvPr id="5" name="Content Placeholder 4" descr="A close up of a map&#10;&#10;Description automatically generated">
            <a:extLst>
              <a:ext uri="{FF2B5EF4-FFF2-40B4-BE49-F238E27FC236}">
                <a16:creationId xmlns:a16="http://schemas.microsoft.com/office/drawing/2014/main" id="{6C819CA8-41D3-4B9C-B67C-F88DE082C5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36320" y="2021306"/>
            <a:ext cx="6028573" cy="4325502"/>
          </a:xfrm>
          <a:noFill/>
        </p:spPr>
      </p:pic>
      <p:pic>
        <p:nvPicPr>
          <p:cNvPr id="1026" name="Picture 2">
            <a:extLst>
              <a:ext uri="{FF2B5EF4-FFF2-40B4-BE49-F238E27FC236}">
                <a16:creationId xmlns:a16="http://schemas.microsoft.com/office/drawing/2014/main" id="{DB81C73A-6A59-455F-8459-A09B1AE9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718" y="2536232"/>
            <a:ext cx="37814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15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4176-462B-474E-88A2-EF5F072FF07C}"/>
              </a:ext>
            </a:extLst>
          </p:cNvPr>
          <p:cNvSpPr>
            <a:spLocks noGrp="1"/>
          </p:cNvSpPr>
          <p:nvPr>
            <p:ph type="title"/>
          </p:nvPr>
        </p:nvSpPr>
        <p:spPr/>
        <p:txBody>
          <a:bodyPr>
            <a:normAutofit/>
          </a:bodyPr>
          <a:lstStyle/>
          <a:p>
            <a:r>
              <a:rPr lang="en-US" sz="4000" b="0" i="0" dirty="0">
                <a:solidFill>
                  <a:srgbClr val="000000"/>
                </a:solidFill>
                <a:effectLst/>
              </a:rPr>
              <a:t>FL, GA and TX are the 3 states with most 'severe' accidents.</a:t>
            </a:r>
            <a:endParaRPr lang="en-IN" sz="4000" dirty="0"/>
          </a:p>
        </p:txBody>
      </p:sp>
      <p:pic>
        <p:nvPicPr>
          <p:cNvPr id="5" name="Content Placeholder 4" descr="A screenshot of a cell phone&#10;&#10;Description automatically generated">
            <a:extLst>
              <a:ext uri="{FF2B5EF4-FFF2-40B4-BE49-F238E27FC236}">
                <a16:creationId xmlns:a16="http://schemas.microsoft.com/office/drawing/2014/main" id="{93F96AAA-0075-4F15-940D-4C7896679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97" y="2185186"/>
            <a:ext cx="11813406" cy="3797166"/>
          </a:xfrm>
        </p:spPr>
      </p:pic>
    </p:spTree>
    <p:extLst>
      <p:ext uri="{BB962C8B-B14F-4D97-AF65-F5344CB8AC3E}">
        <p14:creationId xmlns:p14="http://schemas.microsoft.com/office/powerpoint/2010/main" val="139633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064527AB-1241-40AE-B8BE-9415C3CA20A4}"/>
              </a:ext>
            </a:extLst>
          </p:cNvPr>
          <p:cNvSpPr>
            <a:spLocks noGrp="1"/>
          </p:cNvSpPr>
          <p:nvPr>
            <p:ph type="title"/>
          </p:nvPr>
        </p:nvSpPr>
        <p:spPr>
          <a:xfrm>
            <a:off x="643466" y="786383"/>
            <a:ext cx="3517567" cy="5085028"/>
          </a:xfrm>
        </p:spPr>
        <p:txBody>
          <a:bodyPr anchor="b">
            <a:noAutofit/>
          </a:bodyPr>
          <a:lstStyle/>
          <a:p>
            <a:r>
              <a:rPr lang="en-US" sz="2400" b="0" i="0" dirty="0">
                <a:effectLst/>
              </a:rPr>
              <a:t>Accidents near traffic signal and crossing are much less likely to be serious. Accidents near the junction are more likely to be serious. Maybe it is because people usually slow down in front of crossing and traffic signal, but junction and severity are highly related to speed. </a:t>
            </a:r>
            <a:endParaRPr lang="en-US" sz="2400" dirty="0"/>
          </a:p>
        </p:txBody>
      </p:sp>
      <p:pic>
        <p:nvPicPr>
          <p:cNvPr id="5" name="Content Placeholder 4" descr="A screenshot of a video game&#10;&#10;Description automatically generated">
            <a:extLst>
              <a:ext uri="{FF2B5EF4-FFF2-40B4-BE49-F238E27FC236}">
                <a16:creationId xmlns:a16="http://schemas.microsoft.com/office/drawing/2014/main" id="{0D893528-EF72-492D-8412-2C50E43DC3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747018" y="773907"/>
            <a:ext cx="7200251" cy="5310185"/>
          </a:xfrm>
          <a:noFill/>
        </p:spPr>
      </p:pic>
    </p:spTree>
    <p:extLst>
      <p:ext uri="{BB962C8B-B14F-4D97-AF65-F5344CB8AC3E}">
        <p14:creationId xmlns:p14="http://schemas.microsoft.com/office/powerpoint/2010/main" val="78600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B803C5-4C16-4AF0-97AD-88D925E1D034}"/>
              </a:ext>
            </a:extLst>
          </p:cNvPr>
          <p:cNvSpPr>
            <a:spLocks noGrp="1"/>
          </p:cNvSpPr>
          <p:nvPr>
            <p:ph type="title"/>
          </p:nvPr>
        </p:nvSpPr>
        <p:spPr>
          <a:xfrm>
            <a:off x="643466" y="786383"/>
            <a:ext cx="3575608" cy="5165238"/>
          </a:xfrm>
        </p:spPr>
        <p:txBody>
          <a:bodyPr>
            <a:noAutofit/>
          </a:bodyPr>
          <a:lstStyle/>
          <a:p>
            <a:r>
              <a:rPr lang="en-US" sz="2800" b="0" i="0" dirty="0">
                <a:solidFill>
                  <a:schemeClr val="bg1"/>
                </a:solidFill>
                <a:effectLst/>
              </a:rPr>
              <a:t>Most accidents occurred when the weather wasn't clear. The presence of clouds don't seem to affect count of accidents. We'd expect a high count of accidents in the presence of rain, snow or fog, but interestingly that is not the case here.</a:t>
            </a:r>
            <a:endParaRPr lang="en-US" sz="2800" dirty="0">
              <a:solidFill>
                <a:schemeClr val="bg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40CEE7D7-A6CF-4D64-9B20-DD4C2F6AC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3342" y="786383"/>
            <a:ext cx="7075670" cy="5165238"/>
          </a:xfrm>
          <a:noFill/>
        </p:spPr>
      </p:pic>
    </p:spTree>
    <p:extLst>
      <p:ext uri="{BB962C8B-B14F-4D97-AF65-F5344CB8AC3E}">
        <p14:creationId xmlns:p14="http://schemas.microsoft.com/office/powerpoint/2010/main" val="395215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75DA694-DDD9-4388-B106-75A8355B966E}"/>
              </a:ext>
            </a:extLst>
          </p:cNvPr>
          <p:cNvSpPr>
            <a:spLocks noGrp="1"/>
          </p:cNvSpPr>
          <p:nvPr>
            <p:ph type="title"/>
          </p:nvPr>
        </p:nvSpPr>
        <p:spPr>
          <a:xfrm>
            <a:off x="723676" y="417416"/>
            <a:ext cx="3517567" cy="5241278"/>
          </a:xfrm>
        </p:spPr>
        <p:txBody>
          <a:bodyPr>
            <a:noAutofit/>
          </a:bodyPr>
          <a:lstStyle/>
          <a:p>
            <a:r>
              <a:rPr lang="en-US" sz="2400" b="0" i="0" dirty="0">
                <a:solidFill>
                  <a:schemeClr val="bg1"/>
                </a:solidFill>
                <a:effectLst/>
              </a:rPr>
              <a:t>With increasing temperature and humidity, the accidents increase. This agrees with our previous observation of increase in accidents in the summer months. Statistics of visibility show that most of the values of visibility are around 10 miles.</a:t>
            </a:r>
            <a:endParaRPr lang="en-US" sz="2400" dirty="0">
              <a:solidFill>
                <a:schemeClr val="bg1"/>
              </a:solidFill>
            </a:endParaRPr>
          </a:p>
        </p:txBody>
      </p:sp>
      <p:pic>
        <p:nvPicPr>
          <p:cNvPr id="5" name="Content Placeholder 4" descr="A picture containing room&#10;&#10;Description automatically generated">
            <a:extLst>
              <a:ext uri="{FF2B5EF4-FFF2-40B4-BE49-F238E27FC236}">
                <a16:creationId xmlns:a16="http://schemas.microsoft.com/office/drawing/2014/main" id="{1FB406E0-D734-4E2F-A3A3-1B57065FD3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4137" y="830339"/>
            <a:ext cx="6906741" cy="5197322"/>
          </a:xfrm>
          <a:noFill/>
        </p:spPr>
      </p:pic>
    </p:spTree>
    <p:extLst>
      <p:ext uri="{BB962C8B-B14F-4D97-AF65-F5344CB8AC3E}">
        <p14:creationId xmlns:p14="http://schemas.microsoft.com/office/powerpoint/2010/main" val="376045981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6</TotalTime>
  <Words>489</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Times New Roman</vt:lpstr>
      <vt:lpstr>Wingdings</vt:lpstr>
      <vt:lpstr>1_RetrospectVTI</vt:lpstr>
      <vt:lpstr>Road Accidents  Data Analysis and Severity Prediction</vt:lpstr>
      <vt:lpstr>Problem and target audience</vt:lpstr>
      <vt:lpstr>Data acquisition and cleaning</vt:lpstr>
      <vt:lpstr>CA, TX and FL are the top 3 states with the highest number of accidents recorded</vt:lpstr>
      <vt:lpstr>Eastern states had the greatest number of severe accidents</vt:lpstr>
      <vt:lpstr>FL, GA and TX are the 3 states with most 'severe' accidents.</vt:lpstr>
      <vt:lpstr>Accidents near traffic signal and crossing are much less likely to be serious. Accidents near the junction are more likely to be serious. Maybe it is because people usually slow down in front of crossing and traffic signal, but junction and severity are highly related to speed. </vt:lpstr>
      <vt:lpstr>Most accidents occurred when the weather wasn't clear. The presence of clouds don't seem to affect count of accidents. We'd expect a high count of accidents in the presence of rain, snow or fog, but interestingly that is not the case here.</vt:lpstr>
      <vt:lpstr>With increasing temperature and humidity, the accidents increase. This agrees with our previous observation of increase in accidents in the summer months. Statistics of visibility show that most of the values of visibility are around 10 miles.</vt:lpstr>
      <vt:lpstr>Severity does not show strong correlation with any of the feature and hence all the features are used for machine learning model.</vt:lpstr>
      <vt:lpstr>We find that XG Boost model with accuracy of 0.93 is best to predict severity of accidents. </vt:lpstr>
      <vt:lpstr>Key Findings(Conclusion)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Accidents  Data Analysis and Severity Prediction</dc:title>
  <dc:creator>Anusha Das</dc:creator>
  <cp:lastModifiedBy>Anusha Das</cp:lastModifiedBy>
  <cp:revision>1</cp:revision>
  <dcterms:created xsi:type="dcterms:W3CDTF">2020-09-11T16:21:44Z</dcterms:created>
  <dcterms:modified xsi:type="dcterms:W3CDTF">2020-09-11T16:28:12Z</dcterms:modified>
</cp:coreProperties>
</file>