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7D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4"/>
    <p:restoredTop sz="96197"/>
  </p:normalViewPr>
  <p:slideViewPr>
    <p:cSldViewPr snapToGrid="0" snapToObjects="1">
      <p:cViewPr varScale="1">
        <p:scale>
          <a:sx n="116" d="100"/>
          <a:sy n="116" d="100"/>
        </p:scale>
        <p:origin x="22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81F4E15-0CB8-4E5A-9207-8508418E29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02BC9F-95B4-41A9-A962-06663F3892F3}">
      <dgm:prSet/>
      <dgm:spPr/>
      <dgm:t>
        <a:bodyPr/>
        <a:lstStyle/>
        <a:p>
          <a:pPr>
            <a:lnSpc>
              <a:spcPct val="100000"/>
            </a:lnSpc>
          </a:pPr>
          <a:r>
            <a:rPr lang="en-GB" dirty="0"/>
            <a:t>1440 </a:t>
          </a:r>
          <a:r>
            <a:rPr lang="en-GB" b="1" dirty="0"/>
            <a:t>speech</a:t>
          </a:r>
          <a:r>
            <a:rPr lang="en-GB" dirty="0"/>
            <a:t> files </a:t>
          </a:r>
          <a:endParaRPr lang="en-US" dirty="0"/>
        </a:p>
      </dgm:t>
    </dgm:pt>
    <dgm:pt modelId="{F0E70682-3FCC-4698-86DA-B2B507567F2E}" type="parTrans" cxnId="{65D7A849-5D51-4DDB-B616-828DAC93991F}">
      <dgm:prSet/>
      <dgm:spPr/>
      <dgm:t>
        <a:bodyPr/>
        <a:lstStyle/>
        <a:p>
          <a:endParaRPr lang="en-US"/>
        </a:p>
      </dgm:t>
    </dgm:pt>
    <dgm:pt modelId="{3EFDE3EA-3CBC-4CE1-99FD-2B68D6285F5E}" type="sibTrans" cxnId="{65D7A849-5D51-4DDB-B616-828DAC93991F}">
      <dgm:prSet/>
      <dgm:spPr/>
      <dgm:t>
        <a:bodyPr/>
        <a:lstStyle/>
        <a:p>
          <a:endParaRPr lang="en-US"/>
        </a:p>
      </dgm:t>
    </dgm:pt>
    <dgm:pt modelId="{1BD47FD5-7AD7-470E-A61C-59C2D463A149}">
      <dgm:prSet/>
      <dgm:spPr/>
      <dgm:t>
        <a:bodyPr/>
        <a:lstStyle/>
        <a:p>
          <a:pPr>
            <a:lnSpc>
              <a:spcPct val="100000"/>
            </a:lnSpc>
          </a:pPr>
          <a:r>
            <a:rPr lang="en-GB" dirty="0"/>
            <a:t>recordings of 24 professional actors (Male &amp; Female)</a:t>
          </a:r>
        </a:p>
      </dgm:t>
    </dgm:pt>
    <dgm:pt modelId="{10365685-6A2C-4176-ACC2-8659DF868C6B}" type="parTrans" cxnId="{BEB53DA0-889A-4F14-9441-CEF78C146EFB}">
      <dgm:prSet/>
      <dgm:spPr/>
      <dgm:t>
        <a:bodyPr/>
        <a:lstStyle/>
        <a:p>
          <a:endParaRPr lang="en-US"/>
        </a:p>
      </dgm:t>
    </dgm:pt>
    <dgm:pt modelId="{4846D72D-B274-4F5F-9C3E-DA8EED9C4535}" type="sibTrans" cxnId="{BEB53DA0-889A-4F14-9441-CEF78C146EFB}">
      <dgm:prSet/>
      <dgm:spPr/>
      <dgm:t>
        <a:bodyPr/>
        <a:lstStyle/>
        <a:p>
          <a:endParaRPr lang="en-US"/>
        </a:p>
      </dgm:t>
    </dgm:pt>
    <dgm:pt modelId="{68D976FE-05B6-494F-8C61-F00DE6446D72}">
      <dgm:prSet/>
      <dgm:spPr/>
      <dgm:t>
        <a:bodyPr/>
        <a:lstStyle/>
        <a:p>
          <a:pPr>
            <a:lnSpc>
              <a:spcPct val="100000"/>
            </a:lnSpc>
          </a:pPr>
          <a:r>
            <a:rPr lang="en-GB" dirty="0"/>
            <a:t>Emotions including neutral, calm, happy, sad, angry, fearful, surprise, and disgust.</a:t>
          </a:r>
          <a:endParaRPr lang="en-US" dirty="0"/>
        </a:p>
      </dgm:t>
    </dgm:pt>
    <dgm:pt modelId="{CBF16226-1EDF-4D7A-BAAF-718F0FE02A06}" type="parTrans" cxnId="{BB99FE14-7DF5-42EF-A475-857905572F32}">
      <dgm:prSet/>
      <dgm:spPr/>
      <dgm:t>
        <a:bodyPr/>
        <a:lstStyle/>
        <a:p>
          <a:endParaRPr lang="en-US"/>
        </a:p>
      </dgm:t>
    </dgm:pt>
    <dgm:pt modelId="{D224E42C-C29C-4557-A5C9-83075418D10F}" type="sibTrans" cxnId="{BB99FE14-7DF5-42EF-A475-857905572F32}">
      <dgm:prSet/>
      <dgm:spPr/>
      <dgm:t>
        <a:bodyPr/>
        <a:lstStyle/>
        <a:p>
          <a:endParaRPr lang="en-US"/>
        </a:p>
      </dgm:t>
    </dgm:pt>
    <dgm:pt modelId="{A63E68BB-A177-4B0C-A461-2FEBFFC13508}" type="pres">
      <dgm:prSet presAssocID="{C81F4E15-0CB8-4E5A-9207-8508418E293E}" presName="root" presStyleCnt="0">
        <dgm:presLayoutVars>
          <dgm:dir/>
          <dgm:resizeHandles val="exact"/>
        </dgm:presLayoutVars>
      </dgm:prSet>
      <dgm:spPr/>
    </dgm:pt>
    <dgm:pt modelId="{B7C84C10-9F06-402C-8A28-020D621F680A}" type="pres">
      <dgm:prSet presAssocID="{6802BC9F-95B4-41A9-A962-06663F3892F3}" presName="compNode" presStyleCnt="0"/>
      <dgm:spPr/>
    </dgm:pt>
    <dgm:pt modelId="{BB5F256F-54A5-45B4-B83B-3C32D9E67439}" type="pres">
      <dgm:prSet presAssocID="{6802BC9F-95B4-41A9-A962-06663F3892F3}" presName="bgRect" presStyleLbl="bgShp" presStyleIdx="0" presStyleCnt="3"/>
      <dgm:spPr>
        <a:solidFill>
          <a:schemeClr val="accent4">
            <a:lumMod val="60000"/>
            <a:lumOff val="40000"/>
          </a:schemeClr>
        </a:solidFill>
      </dgm:spPr>
    </dgm:pt>
    <dgm:pt modelId="{D702A2B5-8DFB-4160-AEF5-56073055FEF4}" type="pres">
      <dgm:prSet presAssocID="{6802BC9F-95B4-41A9-A962-06663F3892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1FC9FEE6-D7DF-4139-881E-E203D8912E46}" type="pres">
      <dgm:prSet presAssocID="{6802BC9F-95B4-41A9-A962-06663F3892F3}" presName="spaceRect" presStyleCnt="0"/>
      <dgm:spPr/>
    </dgm:pt>
    <dgm:pt modelId="{AB92EC13-D947-4BAF-811C-2784CA379DD7}" type="pres">
      <dgm:prSet presAssocID="{6802BC9F-95B4-41A9-A962-06663F3892F3}" presName="parTx" presStyleLbl="revTx" presStyleIdx="0" presStyleCnt="3">
        <dgm:presLayoutVars>
          <dgm:chMax val="0"/>
          <dgm:chPref val="0"/>
        </dgm:presLayoutVars>
      </dgm:prSet>
      <dgm:spPr/>
    </dgm:pt>
    <dgm:pt modelId="{1A7665C1-B3AD-4937-BD3E-B61E267D3EA9}" type="pres">
      <dgm:prSet presAssocID="{3EFDE3EA-3CBC-4CE1-99FD-2B68D6285F5E}" presName="sibTrans" presStyleCnt="0"/>
      <dgm:spPr/>
    </dgm:pt>
    <dgm:pt modelId="{17E20DA1-1C78-4CED-92CA-1CB12BE9369F}" type="pres">
      <dgm:prSet presAssocID="{1BD47FD5-7AD7-470E-A61C-59C2D463A149}" presName="compNode" presStyleCnt="0"/>
      <dgm:spPr/>
    </dgm:pt>
    <dgm:pt modelId="{63185990-064A-40DD-A1FC-7B60B890E016}" type="pres">
      <dgm:prSet presAssocID="{1BD47FD5-7AD7-470E-A61C-59C2D463A149}" presName="bgRect" presStyleLbl="bgShp" presStyleIdx="1" presStyleCnt="3"/>
      <dgm:spPr/>
    </dgm:pt>
    <dgm:pt modelId="{628506CB-5E0C-443B-AF1E-BEE9FC46EC15}" type="pres">
      <dgm:prSet presAssocID="{1BD47FD5-7AD7-470E-A61C-59C2D463A14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ductor"/>
        </a:ext>
      </dgm:extLst>
    </dgm:pt>
    <dgm:pt modelId="{F3D71268-D914-49C8-B867-66A6B69E6661}" type="pres">
      <dgm:prSet presAssocID="{1BD47FD5-7AD7-470E-A61C-59C2D463A149}" presName="spaceRect" presStyleCnt="0"/>
      <dgm:spPr/>
    </dgm:pt>
    <dgm:pt modelId="{726F34E0-529D-4856-A9EA-42B49660075F}" type="pres">
      <dgm:prSet presAssocID="{1BD47FD5-7AD7-470E-A61C-59C2D463A149}" presName="parTx" presStyleLbl="revTx" presStyleIdx="1" presStyleCnt="3">
        <dgm:presLayoutVars>
          <dgm:chMax val="0"/>
          <dgm:chPref val="0"/>
        </dgm:presLayoutVars>
      </dgm:prSet>
      <dgm:spPr/>
    </dgm:pt>
    <dgm:pt modelId="{45FDD185-D49B-4DFA-8D2C-3F44529AB8C0}" type="pres">
      <dgm:prSet presAssocID="{4846D72D-B274-4F5F-9C3E-DA8EED9C4535}" presName="sibTrans" presStyleCnt="0"/>
      <dgm:spPr/>
    </dgm:pt>
    <dgm:pt modelId="{2EDC0ABB-A02C-41DF-833F-3EA8116A59B6}" type="pres">
      <dgm:prSet presAssocID="{68D976FE-05B6-494F-8C61-F00DE6446D72}" presName="compNode" presStyleCnt="0"/>
      <dgm:spPr/>
    </dgm:pt>
    <dgm:pt modelId="{BB36B25F-DCA9-4F74-B1C8-FBB35751E748}" type="pres">
      <dgm:prSet presAssocID="{68D976FE-05B6-494F-8C61-F00DE6446D72}" presName="bgRect" presStyleLbl="bgShp" presStyleIdx="2" presStyleCnt="3"/>
      <dgm:spPr/>
    </dgm:pt>
    <dgm:pt modelId="{56F67BD2-7BD6-40A4-A217-F6B0D576F52D}" type="pres">
      <dgm:prSet presAssocID="{68D976FE-05B6-494F-8C61-F00DE6446D7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52DC8AC4-1B1F-418A-8C63-F18FDC03CE4F}" type="pres">
      <dgm:prSet presAssocID="{68D976FE-05B6-494F-8C61-F00DE6446D72}" presName="spaceRect" presStyleCnt="0"/>
      <dgm:spPr/>
    </dgm:pt>
    <dgm:pt modelId="{F2DAF238-7DD9-4986-A806-D5B60D8AD56D}" type="pres">
      <dgm:prSet presAssocID="{68D976FE-05B6-494F-8C61-F00DE6446D72}" presName="parTx" presStyleLbl="revTx" presStyleIdx="2" presStyleCnt="3">
        <dgm:presLayoutVars>
          <dgm:chMax val="0"/>
          <dgm:chPref val="0"/>
        </dgm:presLayoutVars>
      </dgm:prSet>
      <dgm:spPr/>
    </dgm:pt>
  </dgm:ptLst>
  <dgm:cxnLst>
    <dgm:cxn modelId="{BB99FE14-7DF5-42EF-A475-857905572F32}" srcId="{C81F4E15-0CB8-4E5A-9207-8508418E293E}" destId="{68D976FE-05B6-494F-8C61-F00DE6446D72}" srcOrd="2" destOrd="0" parTransId="{CBF16226-1EDF-4D7A-BAAF-718F0FE02A06}" sibTransId="{D224E42C-C29C-4557-A5C9-83075418D10F}"/>
    <dgm:cxn modelId="{289BA32B-C5A4-471E-8A5B-E3A8540EA628}" type="presOf" srcId="{C81F4E15-0CB8-4E5A-9207-8508418E293E}" destId="{A63E68BB-A177-4B0C-A461-2FEBFFC13508}" srcOrd="0" destOrd="0" presId="urn:microsoft.com/office/officeart/2018/2/layout/IconVerticalSolidList"/>
    <dgm:cxn modelId="{33CD0F3A-3E31-4266-85B0-8306A848FA57}" type="presOf" srcId="{68D976FE-05B6-494F-8C61-F00DE6446D72}" destId="{F2DAF238-7DD9-4986-A806-D5B60D8AD56D}" srcOrd="0" destOrd="0" presId="urn:microsoft.com/office/officeart/2018/2/layout/IconVerticalSolidList"/>
    <dgm:cxn modelId="{65D7A849-5D51-4DDB-B616-828DAC93991F}" srcId="{C81F4E15-0CB8-4E5A-9207-8508418E293E}" destId="{6802BC9F-95B4-41A9-A962-06663F3892F3}" srcOrd="0" destOrd="0" parTransId="{F0E70682-3FCC-4698-86DA-B2B507567F2E}" sibTransId="{3EFDE3EA-3CBC-4CE1-99FD-2B68D6285F5E}"/>
    <dgm:cxn modelId="{D394D376-F361-4146-A59F-E1BD928A5515}" type="presOf" srcId="{6802BC9F-95B4-41A9-A962-06663F3892F3}" destId="{AB92EC13-D947-4BAF-811C-2784CA379DD7}" srcOrd="0" destOrd="0" presId="urn:microsoft.com/office/officeart/2018/2/layout/IconVerticalSolidList"/>
    <dgm:cxn modelId="{BEB53DA0-889A-4F14-9441-CEF78C146EFB}" srcId="{C81F4E15-0CB8-4E5A-9207-8508418E293E}" destId="{1BD47FD5-7AD7-470E-A61C-59C2D463A149}" srcOrd="1" destOrd="0" parTransId="{10365685-6A2C-4176-ACC2-8659DF868C6B}" sibTransId="{4846D72D-B274-4F5F-9C3E-DA8EED9C4535}"/>
    <dgm:cxn modelId="{E05407D9-53F0-42F0-ADBE-67D912CC692D}" type="presOf" srcId="{1BD47FD5-7AD7-470E-A61C-59C2D463A149}" destId="{726F34E0-529D-4856-A9EA-42B49660075F}" srcOrd="0" destOrd="0" presId="urn:microsoft.com/office/officeart/2018/2/layout/IconVerticalSolidList"/>
    <dgm:cxn modelId="{A59E3E70-9CAC-4719-BBA6-A72BF700D840}" type="presParOf" srcId="{A63E68BB-A177-4B0C-A461-2FEBFFC13508}" destId="{B7C84C10-9F06-402C-8A28-020D621F680A}" srcOrd="0" destOrd="0" presId="urn:microsoft.com/office/officeart/2018/2/layout/IconVerticalSolidList"/>
    <dgm:cxn modelId="{24F222C1-2084-4EFF-9BAB-00E5257DD0E4}" type="presParOf" srcId="{B7C84C10-9F06-402C-8A28-020D621F680A}" destId="{BB5F256F-54A5-45B4-B83B-3C32D9E67439}" srcOrd="0" destOrd="0" presId="urn:microsoft.com/office/officeart/2018/2/layout/IconVerticalSolidList"/>
    <dgm:cxn modelId="{44E130D8-BF65-497B-87F3-D1223E3C0F2C}" type="presParOf" srcId="{B7C84C10-9F06-402C-8A28-020D621F680A}" destId="{D702A2B5-8DFB-4160-AEF5-56073055FEF4}" srcOrd="1" destOrd="0" presId="urn:microsoft.com/office/officeart/2018/2/layout/IconVerticalSolidList"/>
    <dgm:cxn modelId="{62B55C76-C995-4E68-8EE3-883C1E5B7097}" type="presParOf" srcId="{B7C84C10-9F06-402C-8A28-020D621F680A}" destId="{1FC9FEE6-D7DF-4139-881E-E203D8912E46}" srcOrd="2" destOrd="0" presId="urn:microsoft.com/office/officeart/2018/2/layout/IconVerticalSolidList"/>
    <dgm:cxn modelId="{3C28AA75-BA4B-4028-A880-ED66E1A88CFB}" type="presParOf" srcId="{B7C84C10-9F06-402C-8A28-020D621F680A}" destId="{AB92EC13-D947-4BAF-811C-2784CA379DD7}" srcOrd="3" destOrd="0" presId="urn:microsoft.com/office/officeart/2018/2/layout/IconVerticalSolidList"/>
    <dgm:cxn modelId="{C994AA96-C7F0-4DB2-ACD9-AF1F55B401B3}" type="presParOf" srcId="{A63E68BB-A177-4B0C-A461-2FEBFFC13508}" destId="{1A7665C1-B3AD-4937-BD3E-B61E267D3EA9}" srcOrd="1" destOrd="0" presId="urn:microsoft.com/office/officeart/2018/2/layout/IconVerticalSolidList"/>
    <dgm:cxn modelId="{A973C80E-4FE7-420E-91CD-A0D4278C33B4}" type="presParOf" srcId="{A63E68BB-A177-4B0C-A461-2FEBFFC13508}" destId="{17E20DA1-1C78-4CED-92CA-1CB12BE9369F}" srcOrd="2" destOrd="0" presId="urn:microsoft.com/office/officeart/2018/2/layout/IconVerticalSolidList"/>
    <dgm:cxn modelId="{6241F52F-5EF7-4AD4-AB2F-AC92050E1658}" type="presParOf" srcId="{17E20DA1-1C78-4CED-92CA-1CB12BE9369F}" destId="{63185990-064A-40DD-A1FC-7B60B890E016}" srcOrd="0" destOrd="0" presId="urn:microsoft.com/office/officeart/2018/2/layout/IconVerticalSolidList"/>
    <dgm:cxn modelId="{ADC6B369-D069-4A0A-8136-009D9242FBB4}" type="presParOf" srcId="{17E20DA1-1C78-4CED-92CA-1CB12BE9369F}" destId="{628506CB-5E0C-443B-AF1E-BEE9FC46EC15}" srcOrd="1" destOrd="0" presId="urn:microsoft.com/office/officeart/2018/2/layout/IconVerticalSolidList"/>
    <dgm:cxn modelId="{B3DA625D-248A-4EE6-AF2E-7D02808C527D}" type="presParOf" srcId="{17E20DA1-1C78-4CED-92CA-1CB12BE9369F}" destId="{F3D71268-D914-49C8-B867-66A6B69E6661}" srcOrd="2" destOrd="0" presId="urn:microsoft.com/office/officeart/2018/2/layout/IconVerticalSolidList"/>
    <dgm:cxn modelId="{1079CF7D-DBAD-42C1-B4BF-687D93A062BD}" type="presParOf" srcId="{17E20DA1-1C78-4CED-92CA-1CB12BE9369F}" destId="{726F34E0-529D-4856-A9EA-42B49660075F}" srcOrd="3" destOrd="0" presId="urn:microsoft.com/office/officeart/2018/2/layout/IconVerticalSolidList"/>
    <dgm:cxn modelId="{3986BC20-2CA7-4C7B-B3FB-2AFF0D552B03}" type="presParOf" srcId="{A63E68BB-A177-4B0C-A461-2FEBFFC13508}" destId="{45FDD185-D49B-4DFA-8D2C-3F44529AB8C0}" srcOrd="3" destOrd="0" presId="urn:microsoft.com/office/officeart/2018/2/layout/IconVerticalSolidList"/>
    <dgm:cxn modelId="{C7A01FF4-8238-48F7-9654-1C727726E4D6}" type="presParOf" srcId="{A63E68BB-A177-4B0C-A461-2FEBFFC13508}" destId="{2EDC0ABB-A02C-41DF-833F-3EA8116A59B6}" srcOrd="4" destOrd="0" presId="urn:microsoft.com/office/officeart/2018/2/layout/IconVerticalSolidList"/>
    <dgm:cxn modelId="{98E65A2F-6705-473D-955C-F9853C8A7C28}" type="presParOf" srcId="{2EDC0ABB-A02C-41DF-833F-3EA8116A59B6}" destId="{BB36B25F-DCA9-4F74-B1C8-FBB35751E748}" srcOrd="0" destOrd="0" presId="urn:microsoft.com/office/officeart/2018/2/layout/IconVerticalSolidList"/>
    <dgm:cxn modelId="{48336555-31C0-4750-872D-2F704F6E19EA}" type="presParOf" srcId="{2EDC0ABB-A02C-41DF-833F-3EA8116A59B6}" destId="{56F67BD2-7BD6-40A4-A217-F6B0D576F52D}" srcOrd="1" destOrd="0" presId="urn:microsoft.com/office/officeart/2018/2/layout/IconVerticalSolidList"/>
    <dgm:cxn modelId="{90FC7FC2-E3A1-471A-A9CF-77C939E476F9}" type="presParOf" srcId="{2EDC0ABB-A02C-41DF-833F-3EA8116A59B6}" destId="{52DC8AC4-1B1F-418A-8C63-F18FDC03CE4F}" srcOrd="2" destOrd="0" presId="urn:microsoft.com/office/officeart/2018/2/layout/IconVerticalSolidList"/>
    <dgm:cxn modelId="{CBC48575-7059-4753-A9F9-51C279E61EAC}" type="presParOf" srcId="{2EDC0ABB-A02C-41DF-833F-3EA8116A59B6}" destId="{F2DAF238-7DD9-4986-A806-D5B60D8AD5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F256F-54A5-45B4-B83B-3C32D9E67439}">
      <dsp:nvSpPr>
        <dsp:cNvPr id="0" name=""/>
        <dsp:cNvSpPr/>
      </dsp:nvSpPr>
      <dsp:spPr>
        <a:xfrm>
          <a:off x="0" y="2905"/>
          <a:ext cx="3200399" cy="957405"/>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D702A2B5-8DFB-4160-AEF5-56073055FEF4}">
      <dsp:nvSpPr>
        <dsp:cNvPr id="0" name=""/>
        <dsp:cNvSpPr/>
      </dsp:nvSpPr>
      <dsp:spPr>
        <a:xfrm>
          <a:off x="289615" y="218321"/>
          <a:ext cx="527088" cy="526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2EC13-D947-4BAF-811C-2784CA379DD7}">
      <dsp:nvSpPr>
        <dsp:cNvPr id="0" name=""/>
        <dsp:cNvSpPr/>
      </dsp:nvSpPr>
      <dsp:spPr>
        <a:xfrm>
          <a:off x="1106318" y="2905"/>
          <a:ext cx="2021071" cy="958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25" tIns="101425" rIns="101425" bIns="101425" numCol="1" spcCol="1270" anchor="ctr" anchorCtr="0">
          <a:noAutofit/>
        </a:bodyPr>
        <a:lstStyle/>
        <a:p>
          <a:pPr marL="0" lvl="0" indent="0" algn="l" defTabSz="622300">
            <a:lnSpc>
              <a:spcPct val="100000"/>
            </a:lnSpc>
            <a:spcBef>
              <a:spcPct val="0"/>
            </a:spcBef>
            <a:spcAft>
              <a:spcPct val="35000"/>
            </a:spcAft>
            <a:buNone/>
          </a:pPr>
          <a:r>
            <a:rPr lang="en-GB" sz="1400" kern="1200" dirty="0"/>
            <a:t>1440 </a:t>
          </a:r>
          <a:r>
            <a:rPr lang="en-GB" sz="1400" b="1" kern="1200" dirty="0"/>
            <a:t>speech</a:t>
          </a:r>
          <a:r>
            <a:rPr lang="en-GB" sz="1400" kern="1200" dirty="0"/>
            <a:t> files </a:t>
          </a:r>
          <a:endParaRPr lang="en-US" sz="1400" kern="1200" dirty="0"/>
        </a:p>
      </dsp:txBody>
      <dsp:txXfrm>
        <a:off x="1106318" y="2905"/>
        <a:ext cx="2021071" cy="958341"/>
      </dsp:txXfrm>
    </dsp:sp>
    <dsp:sp modelId="{63185990-064A-40DD-A1FC-7B60B890E016}">
      <dsp:nvSpPr>
        <dsp:cNvPr id="0" name=""/>
        <dsp:cNvSpPr/>
      </dsp:nvSpPr>
      <dsp:spPr>
        <a:xfrm>
          <a:off x="0" y="1180297"/>
          <a:ext cx="3200399" cy="9574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506CB-5E0C-443B-AF1E-BEE9FC46EC15}">
      <dsp:nvSpPr>
        <dsp:cNvPr id="0" name=""/>
        <dsp:cNvSpPr/>
      </dsp:nvSpPr>
      <dsp:spPr>
        <a:xfrm>
          <a:off x="289615" y="1395713"/>
          <a:ext cx="527088" cy="526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6F34E0-529D-4856-A9EA-42B49660075F}">
      <dsp:nvSpPr>
        <dsp:cNvPr id="0" name=""/>
        <dsp:cNvSpPr/>
      </dsp:nvSpPr>
      <dsp:spPr>
        <a:xfrm>
          <a:off x="1106318" y="1180297"/>
          <a:ext cx="2021071" cy="958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25" tIns="101425" rIns="101425" bIns="101425" numCol="1" spcCol="1270" anchor="ctr" anchorCtr="0">
          <a:noAutofit/>
        </a:bodyPr>
        <a:lstStyle/>
        <a:p>
          <a:pPr marL="0" lvl="0" indent="0" algn="l" defTabSz="622300">
            <a:lnSpc>
              <a:spcPct val="100000"/>
            </a:lnSpc>
            <a:spcBef>
              <a:spcPct val="0"/>
            </a:spcBef>
            <a:spcAft>
              <a:spcPct val="35000"/>
            </a:spcAft>
            <a:buNone/>
          </a:pPr>
          <a:r>
            <a:rPr lang="en-GB" sz="1400" kern="1200" dirty="0"/>
            <a:t>recordings of 24 professional actors (Male &amp; Female)</a:t>
          </a:r>
        </a:p>
      </dsp:txBody>
      <dsp:txXfrm>
        <a:off x="1106318" y="1180297"/>
        <a:ext cx="2021071" cy="958341"/>
      </dsp:txXfrm>
    </dsp:sp>
    <dsp:sp modelId="{BB36B25F-DCA9-4F74-B1C8-FBB35751E748}">
      <dsp:nvSpPr>
        <dsp:cNvPr id="0" name=""/>
        <dsp:cNvSpPr/>
      </dsp:nvSpPr>
      <dsp:spPr>
        <a:xfrm>
          <a:off x="0" y="2357688"/>
          <a:ext cx="3200399" cy="9574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67BD2-7BD6-40A4-A217-F6B0D576F52D}">
      <dsp:nvSpPr>
        <dsp:cNvPr id="0" name=""/>
        <dsp:cNvSpPr/>
      </dsp:nvSpPr>
      <dsp:spPr>
        <a:xfrm>
          <a:off x="289898" y="2573104"/>
          <a:ext cx="527088" cy="52657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DAF238-7DD9-4986-A806-D5B60D8AD56D}">
      <dsp:nvSpPr>
        <dsp:cNvPr id="0" name=""/>
        <dsp:cNvSpPr/>
      </dsp:nvSpPr>
      <dsp:spPr>
        <a:xfrm>
          <a:off x="1106884" y="2357688"/>
          <a:ext cx="2021071" cy="958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25" tIns="101425" rIns="101425" bIns="101425" numCol="1" spcCol="1270" anchor="ctr" anchorCtr="0">
          <a:noAutofit/>
        </a:bodyPr>
        <a:lstStyle/>
        <a:p>
          <a:pPr marL="0" lvl="0" indent="0" algn="l" defTabSz="622300">
            <a:lnSpc>
              <a:spcPct val="100000"/>
            </a:lnSpc>
            <a:spcBef>
              <a:spcPct val="0"/>
            </a:spcBef>
            <a:spcAft>
              <a:spcPct val="35000"/>
            </a:spcAft>
            <a:buNone/>
          </a:pPr>
          <a:r>
            <a:rPr lang="en-GB" sz="1400" kern="1200" dirty="0"/>
            <a:t>Emotions including neutral, calm, happy, sad, angry, fearful, surprise, and disgust.</a:t>
          </a:r>
          <a:endParaRPr lang="en-US" sz="1400" kern="1200" dirty="0"/>
        </a:p>
      </dsp:txBody>
      <dsp:txXfrm>
        <a:off x="1106884" y="2357688"/>
        <a:ext cx="2021071" cy="9583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5/2/22</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97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5/2/22</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11254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5/2/22</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2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5/2/22</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4506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5/2/22</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54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5/2/22</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92332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5/2/22</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01581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5/2/22</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21682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5/2/22</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006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5/2/22</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25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5/2/22</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1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5/2/22</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04118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reepngimg.com/png/27492-sound-wave-fil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278BB51-2D71-66C5-8284-8B87022DA8D7}"/>
              </a:ext>
            </a:extLst>
          </p:cNvPr>
          <p:cNvPicPr>
            <a:picLocks noChangeAspect="1"/>
          </p:cNvPicPr>
          <p:nvPr/>
        </p:nvPicPr>
        <p:blipFill rotWithShape="1">
          <a:blip r:embed="rId2"/>
          <a:srcRect t="36361" b="10468"/>
          <a:stretch/>
        </p:blipFill>
        <p:spPr>
          <a:xfrm>
            <a:off x="20" y="10"/>
            <a:ext cx="12191979" cy="4537867"/>
          </a:xfrm>
          <a:prstGeom prst="rect">
            <a:avLst/>
          </a:prstGeom>
          <a:effectLst>
            <a:outerShdw blurRad="596900" dist="330200" dir="8820000" sx="87000" sy="87000" algn="ctr" rotWithShape="0">
              <a:srgbClr val="000000">
                <a:alpha val="29000"/>
              </a:srgbClr>
            </a:outerShdw>
          </a:effectLst>
        </p:spPr>
      </p:pic>
      <p:sp useBgFill="1">
        <p:nvSpPr>
          <p:cNvPr id="20" name="Rectangle 19">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B8EAB7-4519-B946-8779-0E1317341D34}"/>
              </a:ext>
            </a:extLst>
          </p:cNvPr>
          <p:cNvSpPr>
            <a:spLocks noGrp="1"/>
          </p:cNvSpPr>
          <p:nvPr>
            <p:ph type="ctrTitle"/>
          </p:nvPr>
        </p:nvSpPr>
        <p:spPr>
          <a:xfrm>
            <a:off x="589558" y="4831307"/>
            <a:ext cx="5474257" cy="1815151"/>
          </a:xfrm>
        </p:spPr>
        <p:txBody>
          <a:bodyPr anchor="ctr">
            <a:normAutofit/>
          </a:bodyPr>
          <a:lstStyle/>
          <a:p>
            <a:r>
              <a:rPr lang="en-US" sz="3600" b="1" dirty="0"/>
              <a:t>SPEECH </a:t>
            </a:r>
            <a:r>
              <a:rPr lang="en-US" sz="3600" b="1" dirty="0">
                <a:solidFill>
                  <a:srgbClr val="247D86"/>
                </a:solidFill>
              </a:rPr>
              <a:t>EMOTION</a:t>
            </a:r>
            <a:r>
              <a:rPr lang="en-US" sz="3600" b="1" dirty="0"/>
              <a:t> RECOGNITION USING ML</a:t>
            </a:r>
          </a:p>
        </p:txBody>
      </p:sp>
      <p:sp>
        <p:nvSpPr>
          <p:cNvPr id="3" name="Subtitle 2">
            <a:extLst>
              <a:ext uri="{FF2B5EF4-FFF2-40B4-BE49-F238E27FC236}">
                <a16:creationId xmlns:a16="http://schemas.microsoft.com/office/drawing/2014/main" id="{A53634D7-4BCD-3149-A9B5-7B46B3D18100}"/>
              </a:ext>
            </a:extLst>
          </p:cNvPr>
          <p:cNvSpPr>
            <a:spLocks noGrp="1"/>
          </p:cNvSpPr>
          <p:nvPr>
            <p:ph type="subTitle" idx="1"/>
          </p:nvPr>
        </p:nvSpPr>
        <p:spPr>
          <a:xfrm>
            <a:off x="6469039" y="4831306"/>
            <a:ext cx="4568128" cy="1815152"/>
          </a:xfrm>
        </p:spPr>
        <p:txBody>
          <a:bodyPr anchor="ctr">
            <a:normAutofit/>
          </a:bodyPr>
          <a:lstStyle/>
          <a:p>
            <a:r>
              <a:rPr lang="en-US" dirty="0"/>
              <a:t>INFO 7390</a:t>
            </a:r>
          </a:p>
          <a:p>
            <a:r>
              <a:rPr lang="en-US" dirty="0">
                <a:solidFill>
                  <a:srgbClr val="247D86"/>
                </a:solidFill>
              </a:rPr>
              <a:t>Anusha Das</a:t>
            </a:r>
          </a:p>
          <a:p>
            <a:r>
              <a:rPr lang="en-US" dirty="0"/>
              <a:t>NUID: 002985875</a:t>
            </a:r>
          </a:p>
        </p:txBody>
      </p:sp>
      <p:cxnSp>
        <p:nvCxnSpPr>
          <p:cNvPr id="22" name="Straight Connector 21">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1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FBC7A311-F128-40C3-8700-FC010495C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D3894D17-9E6F-4A68-9B40-57BB355B6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3" cy="2727729"/>
          </a:xfrm>
          <a:prstGeom prst="rect">
            <a:avLst/>
          </a:prstGeom>
          <a:ln>
            <a:noFill/>
          </a:ln>
          <a:effectLst>
            <a:outerShdw blurRad="596900" dist="330200" dir="714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579CBE-AAC8-8344-8E6D-1A456BE45E68}"/>
              </a:ext>
            </a:extLst>
          </p:cNvPr>
          <p:cNvSpPr>
            <a:spLocks noGrp="1"/>
          </p:cNvSpPr>
          <p:nvPr>
            <p:ph type="title"/>
          </p:nvPr>
        </p:nvSpPr>
        <p:spPr>
          <a:xfrm>
            <a:off x="761802" y="730393"/>
            <a:ext cx="4880046" cy="1515728"/>
          </a:xfrm>
        </p:spPr>
        <p:txBody>
          <a:bodyPr>
            <a:normAutofit/>
          </a:bodyPr>
          <a:lstStyle/>
          <a:p>
            <a:r>
              <a:rPr lang="en-US" dirty="0">
                <a:solidFill>
                  <a:srgbClr val="247D86"/>
                </a:solidFill>
              </a:rPr>
              <a:t>Introduction</a:t>
            </a:r>
          </a:p>
        </p:txBody>
      </p:sp>
      <p:sp>
        <p:nvSpPr>
          <p:cNvPr id="3" name="Content Placeholder 2">
            <a:extLst>
              <a:ext uri="{FF2B5EF4-FFF2-40B4-BE49-F238E27FC236}">
                <a16:creationId xmlns:a16="http://schemas.microsoft.com/office/drawing/2014/main" id="{F7CE5D56-A991-1E4A-82DB-00F7CAD92340}"/>
              </a:ext>
            </a:extLst>
          </p:cNvPr>
          <p:cNvSpPr>
            <a:spLocks noGrp="1"/>
          </p:cNvSpPr>
          <p:nvPr>
            <p:ph idx="1"/>
          </p:nvPr>
        </p:nvSpPr>
        <p:spPr>
          <a:xfrm>
            <a:off x="761801" y="3233691"/>
            <a:ext cx="10068124" cy="2778223"/>
          </a:xfrm>
        </p:spPr>
        <p:txBody>
          <a:bodyPr>
            <a:normAutofit/>
          </a:bodyPr>
          <a:lstStyle/>
          <a:p>
            <a:pPr>
              <a:lnSpc>
                <a:spcPct val="100000"/>
              </a:lnSpc>
            </a:pPr>
            <a:r>
              <a:rPr lang="en-US" sz="2000" dirty="0"/>
              <a:t>Grasping human interactions requires an understanding of emotions. Researchers are working to develop systems that may, at the very least, simulate the human ability to recognize emotions expressed through facial expressions, tone changes when speaking, and other means. One of these domains is Speech Emotion Recognition (SER). We want to create an autonomous emotion recognition system using deep learning and machine learning methods.</a:t>
            </a:r>
          </a:p>
        </p:txBody>
      </p:sp>
      <p:cxnSp>
        <p:nvCxnSpPr>
          <p:cNvPr id="18" name="Straight Connector 17">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plant&#10;&#10;Description automatically generated">
            <a:extLst>
              <a:ext uri="{FF2B5EF4-FFF2-40B4-BE49-F238E27FC236}">
                <a16:creationId xmlns:a16="http://schemas.microsoft.com/office/drawing/2014/main" id="{AE511BF7-49C1-D147-8A9F-A276C6AA52B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43344" y="450569"/>
            <a:ext cx="7724803" cy="2165201"/>
          </a:xfrm>
          <a:prstGeom prst="rect">
            <a:avLst/>
          </a:prstGeom>
        </p:spPr>
      </p:pic>
    </p:spTree>
    <p:extLst>
      <p:ext uri="{BB962C8B-B14F-4D97-AF65-F5344CB8AC3E}">
        <p14:creationId xmlns:p14="http://schemas.microsoft.com/office/powerpoint/2010/main" val="38212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55A66-A386-414A-9E8A-A04A398A4BB3}"/>
              </a:ext>
            </a:extLst>
          </p:cNvPr>
          <p:cNvSpPr>
            <a:spLocks noGrp="1"/>
          </p:cNvSpPr>
          <p:nvPr>
            <p:ph type="title"/>
          </p:nvPr>
        </p:nvSpPr>
        <p:spPr>
          <a:xfrm>
            <a:off x="4399122" y="2600459"/>
            <a:ext cx="3576002" cy="1432273"/>
          </a:xfrm>
        </p:spPr>
        <p:txBody>
          <a:bodyPr/>
          <a:lstStyle/>
          <a:p>
            <a:r>
              <a:rPr lang="en-US" dirty="0"/>
              <a:t>Dataset Used</a:t>
            </a:r>
          </a:p>
        </p:txBody>
      </p:sp>
      <p:sp>
        <p:nvSpPr>
          <p:cNvPr id="3" name="Content Placeholder 2">
            <a:extLst>
              <a:ext uri="{FF2B5EF4-FFF2-40B4-BE49-F238E27FC236}">
                <a16:creationId xmlns:a16="http://schemas.microsoft.com/office/drawing/2014/main" id="{D72178C5-2DE8-644D-83D0-73B1C1C1C790}"/>
              </a:ext>
            </a:extLst>
          </p:cNvPr>
          <p:cNvSpPr>
            <a:spLocks noGrp="1"/>
          </p:cNvSpPr>
          <p:nvPr>
            <p:ph idx="1"/>
          </p:nvPr>
        </p:nvSpPr>
        <p:spPr>
          <a:xfrm>
            <a:off x="2328863" y="257176"/>
            <a:ext cx="9419588" cy="1978662"/>
          </a:xfrm>
        </p:spPr>
        <p:txBody>
          <a:bodyPr>
            <a:normAutofit fontScale="85000" lnSpcReduction="20000"/>
          </a:bodyPr>
          <a:lstStyle/>
          <a:p>
            <a:r>
              <a:rPr lang="en-US" dirty="0"/>
              <a:t>The goal of this project is to detect the emotions produced by the speaker while he or she is speaking. Speech generated in a condition of fear, rage, or delight, for example, becomes loud and quick, with a greater and wider range of pitch, but speech produced in a state of grief or exhaustion is slow and low-pitched. The goal of the presented models is to identify only the emotion in the audio recording that has a higher value. To have a machine classify feelings, various ways have been tried, such as computer vision or text analytics. Our goal in this project is to use pure audio data while considering MFCC.</a:t>
            </a:r>
          </a:p>
          <a:p>
            <a:endParaRPr lang="en-US" dirty="0"/>
          </a:p>
        </p:txBody>
      </p:sp>
      <p:sp>
        <p:nvSpPr>
          <p:cNvPr id="4" name="TextBox 3">
            <a:extLst>
              <a:ext uri="{FF2B5EF4-FFF2-40B4-BE49-F238E27FC236}">
                <a16:creationId xmlns:a16="http://schemas.microsoft.com/office/drawing/2014/main" id="{6F1E2C06-75D6-0048-8967-7BEBF8E318E3}"/>
              </a:ext>
            </a:extLst>
          </p:cNvPr>
          <p:cNvSpPr txBox="1"/>
          <p:nvPr/>
        </p:nvSpPr>
        <p:spPr>
          <a:xfrm>
            <a:off x="443549" y="1466396"/>
            <a:ext cx="1614994" cy="769441"/>
          </a:xfrm>
          <a:prstGeom prst="rect">
            <a:avLst/>
          </a:prstGeom>
          <a:noFill/>
        </p:spPr>
        <p:txBody>
          <a:bodyPr wrap="none" rtlCol="0">
            <a:spAutoFit/>
          </a:bodyPr>
          <a:lstStyle/>
          <a:p>
            <a:r>
              <a:rPr lang="en-US" sz="4400" dirty="0">
                <a:solidFill>
                  <a:srgbClr val="247D86"/>
                </a:solidFill>
              </a:rPr>
              <a:t>Goals</a:t>
            </a:r>
          </a:p>
        </p:txBody>
      </p:sp>
      <p:sp>
        <p:nvSpPr>
          <p:cNvPr id="5" name="Rectangle 4">
            <a:extLst>
              <a:ext uri="{FF2B5EF4-FFF2-40B4-BE49-F238E27FC236}">
                <a16:creationId xmlns:a16="http://schemas.microsoft.com/office/drawing/2014/main" id="{D740B0F9-8F0B-454C-9638-FA9991FE5647}"/>
              </a:ext>
            </a:extLst>
          </p:cNvPr>
          <p:cNvSpPr/>
          <p:nvPr/>
        </p:nvSpPr>
        <p:spPr>
          <a:xfrm>
            <a:off x="4399122" y="3917934"/>
            <a:ext cx="7005000" cy="707886"/>
          </a:xfrm>
          <a:prstGeom prst="rect">
            <a:avLst/>
          </a:prstGeom>
        </p:spPr>
        <p:txBody>
          <a:bodyPr wrap="square">
            <a:spAutoFit/>
          </a:bodyPr>
          <a:lstStyle/>
          <a:p>
            <a:r>
              <a:rPr lang="en-GB" sz="2000" dirty="0">
                <a:solidFill>
                  <a:srgbClr val="247D86"/>
                </a:solidFill>
              </a:rPr>
              <a:t>Ryerson Audio-Visual Database of Emotional Speech and Song (RAVDESS) dataset</a:t>
            </a:r>
            <a:endParaRPr lang="en-US" sz="2000" dirty="0">
              <a:solidFill>
                <a:srgbClr val="247D86"/>
              </a:solidFill>
            </a:endParaRPr>
          </a:p>
        </p:txBody>
      </p:sp>
      <p:graphicFrame>
        <p:nvGraphicFramePr>
          <p:cNvPr id="8" name="Content Placeholder 2">
            <a:extLst>
              <a:ext uri="{FF2B5EF4-FFF2-40B4-BE49-F238E27FC236}">
                <a16:creationId xmlns:a16="http://schemas.microsoft.com/office/drawing/2014/main" id="{BA01338F-3DDD-944F-AEAE-9EFEAAD18A10}"/>
              </a:ext>
            </a:extLst>
          </p:cNvPr>
          <p:cNvGraphicFramePr>
            <a:graphicFrameLocks/>
          </p:cNvGraphicFramePr>
          <p:nvPr>
            <p:extLst>
              <p:ext uri="{D42A27DB-BD31-4B8C-83A1-F6EECF244321}">
                <p14:modId xmlns:p14="http://schemas.microsoft.com/office/powerpoint/2010/main" val="3803879951"/>
              </p:ext>
            </p:extLst>
          </p:nvPr>
        </p:nvGraphicFramePr>
        <p:xfrm>
          <a:off x="458343" y="2928429"/>
          <a:ext cx="3200399"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picture containing graphical user interface&#10;&#10;Description automatically generated">
            <a:extLst>
              <a:ext uri="{FF2B5EF4-FFF2-40B4-BE49-F238E27FC236}">
                <a16:creationId xmlns:a16="http://schemas.microsoft.com/office/drawing/2014/main" id="{D505FBE9-5C95-EC47-8A73-71B4D6CF9818}"/>
              </a:ext>
            </a:extLst>
          </p:cNvPr>
          <p:cNvPicPr>
            <a:picLocks noChangeAspect="1"/>
          </p:cNvPicPr>
          <p:nvPr/>
        </p:nvPicPr>
        <p:blipFill>
          <a:blip r:embed="rId7"/>
          <a:stretch>
            <a:fillRect/>
          </a:stretch>
        </p:blipFill>
        <p:spPr>
          <a:xfrm>
            <a:off x="4014787" y="5030864"/>
            <a:ext cx="7462837" cy="1569960"/>
          </a:xfrm>
          <a:prstGeom prst="rect">
            <a:avLst/>
          </a:prstGeom>
        </p:spPr>
      </p:pic>
    </p:spTree>
    <p:extLst>
      <p:ext uri="{BB962C8B-B14F-4D97-AF65-F5344CB8AC3E}">
        <p14:creationId xmlns:p14="http://schemas.microsoft.com/office/powerpoint/2010/main" val="104338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C848-9E7C-104F-B039-613E75D33F46}"/>
              </a:ext>
            </a:extLst>
          </p:cNvPr>
          <p:cNvSpPr>
            <a:spLocks noGrp="1"/>
          </p:cNvSpPr>
          <p:nvPr>
            <p:ph type="title"/>
          </p:nvPr>
        </p:nvSpPr>
        <p:spPr/>
        <p:txBody>
          <a:bodyPr/>
          <a:lstStyle/>
          <a:p>
            <a:r>
              <a:rPr lang="en-US" dirty="0"/>
              <a:t>Methodology &amp; Packages</a:t>
            </a:r>
          </a:p>
        </p:txBody>
      </p:sp>
      <p:sp>
        <p:nvSpPr>
          <p:cNvPr id="3" name="Content Placeholder 2">
            <a:extLst>
              <a:ext uri="{FF2B5EF4-FFF2-40B4-BE49-F238E27FC236}">
                <a16:creationId xmlns:a16="http://schemas.microsoft.com/office/drawing/2014/main" id="{21CCF4A2-6CAE-BA47-8387-C56D35BE4845}"/>
              </a:ext>
            </a:extLst>
          </p:cNvPr>
          <p:cNvSpPr>
            <a:spLocks noGrp="1"/>
          </p:cNvSpPr>
          <p:nvPr>
            <p:ph idx="1"/>
          </p:nvPr>
        </p:nvSpPr>
        <p:spPr>
          <a:xfrm>
            <a:off x="761799" y="2750126"/>
            <a:ext cx="10381205" cy="3664962"/>
          </a:xfrm>
        </p:spPr>
        <p:txBody>
          <a:bodyPr>
            <a:normAutofit/>
          </a:bodyPr>
          <a:lstStyle/>
          <a:p>
            <a:pPr algn="just"/>
            <a:r>
              <a:rPr lang="en-GB" dirty="0"/>
              <a:t>The classification model proposed based on</a:t>
            </a:r>
          </a:p>
          <a:p>
            <a:pPr marL="571500" lvl="1" indent="-342900" algn="just">
              <a:buFont typeface="Arial" panose="020B0604020202020204" pitchFamily="34" charset="0"/>
              <a:buChar char="•"/>
            </a:pPr>
            <a:r>
              <a:rPr lang="en-GB" dirty="0"/>
              <a:t>machine learning  </a:t>
            </a:r>
          </a:p>
          <a:p>
            <a:pPr marL="571500" lvl="1" indent="-342900" algn="just">
              <a:buFont typeface="Arial" panose="020B0604020202020204" pitchFamily="34" charset="0"/>
              <a:buChar char="•"/>
            </a:pPr>
            <a:r>
              <a:rPr lang="en-GB" dirty="0"/>
              <a:t>deep learning  </a:t>
            </a:r>
          </a:p>
          <a:p>
            <a:pPr algn="just"/>
            <a:r>
              <a:rPr lang="en-GB" dirty="0"/>
              <a:t>The project tested 3 models:</a:t>
            </a:r>
          </a:p>
          <a:p>
            <a:pPr marL="571500" lvl="1" indent="-342900" algn="just">
              <a:buFont typeface="Arial" panose="020B0604020202020204" pitchFamily="34" charset="0"/>
              <a:buChar char="•"/>
            </a:pPr>
            <a:r>
              <a:rPr lang="en-GB" dirty="0"/>
              <a:t>convolutional neural networks (</a:t>
            </a:r>
            <a:r>
              <a:rPr lang="en-GB" b="1" dirty="0"/>
              <a:t>CNN</a:t>
            </a:r>
            <a:r>
              <a:rPr lang="en-GB" dirty="0"/>
              <a:t>)</a:t>
            </a:r>
          </a:p>
          <a:p>
            <a:pPr marL="571500" lvl="1" indent="-342900" algn="just">
              <a:buFont typeface="Arial" panose="020B0604020202020204" pitchFamily="34" charset="0"/>
              <a:buChar char="•"/>
            </a:pPr>
            <a:r>
              <a:rPr lang="en-GB" dirty="0"/>
              <a:t>Multilayer Perceptron classifier (</a:t>
            </a:r>
            <a:r>
              <a:rPr lang="en-GB" b="1" dirty="0"/>
              <a:t>MLP</a:t>
            </a:r>
            <a:r>
              <a:rPr lang="en-GB" dirty="0"/>
              <a:t>)</a:t>
            </a:r>
          </a:p>
          <a:p>
            <a:pPr marL="571500" lvl="1" indent="-342900" algn="just">
              <a:buFont typeface="Arial" panose="020B0604020202020204" pitchFamily="34" charset="0"/>
              <a:buChar char="•"/>
            </a:pPr>
            <a:r>
              <a:rPr lang="en-GB" dirty="0"/>
              <a:t>support vector machine (</a:t>
            </a:r>
            <a:r>
              <a:rPr lang="en-GB" b="1" dirty="0"/>
              <a:t>SVM</a:t>
            </a:r>
            <a:r>
              <a:rPr lang="en-GB" dirty="0"/>
              <a:t>) classifier</a:t>
            </a:r>
          </a:p>
          <a:p>
            <a:pPr algn="just"/>
            <a:r>
              <a:rPr lang="en-GB" b="1" dirty="0">
                <a:solidFill>
                  <a:srgbClr val="262626"/>
                </a:solidFill>
              </a:rPr>
              <a:t>Feature</a:t>
            </a:r>
            <a:r>
              <a:rPr lang="en-GB" dirty="0">
                <a:solidFill>
                  <a:srgbClr val="262626"/>
                </a:solidFill>
              </a:rPr>
              <a:t> extracted: Mel-frequency cepstral coefficients (MFCC) </a:t>
            </a:r>
          </a:p>
          <a:p>
            <a:pPr algn="just"/>
            <a:endParaRPr lang="en-US" dirty="0"/>
          </a:p>
        </p:txBody>
      </p:sp>
      <p:graphicFrame>
        <p:nvGraphicFramePr>
          <p:cNvPr id="4" name="Table 4">
            <a:extLst>
              <a:ext uri="{FF2B5EF4-FFF2-40B4-BE49-F238E27FC236}">
                <a16:creationId xmlns:a16="http://schemas.microsoft.com/office/drawing/2014/main" id="{4B915D56-CE50-2841-8CE5-B917EA4B931F}"/>
              </a:ext>
            </a:extLst>
          </p:cNvPr>
          <p:cNvGraphicFramePr>
            <a:graphicFrameLocks noGrp="1"/>
          </p:cNvGraphicFramePr>
          <p:nvPr>
            <p:extLst>
              <p:ext uri="{D42A27DB-BD31-4B8C-83A1-F6EECF244321}">
                <p14:modId xmlns:p14="http://schemas.microsoft.com/office/powerpoint/2010/main" val="4011872543"/>
              </p:ext>
            </p:extLst>
          </p:nvPr>
        </p:nvGraphicFramePr>
        <p:xfrm>
          <a:off x="7929563" y="1208713"/>
          <a:ext cx="3700663" cy="3664964"/>
        </p:xfrm>
        <a:graphic>
          <a:graphicData uri="http://schemas.openxmlformats.org/drawingml/2006/table">
            <a:tbl>
              <a:tblPr firstRow="1" bandRow="1">
                <a:tableStyleId>{16D9F66E-5EB9-4882-86FB-DCBF35E3C3E4}</a:tableStyleId>
              </a:tblPr>
              <a:tblGrid>
                <a:gridCol w="3700663">
                  <a:extLst>
                    <a:ext uri="{9D8B030D-6E8A-4147-A177-3AD203B41FA5}">
                      <a16:colId xmlns:a16="http://schemas.microsoft.com/office/drawing/2014/main" val="2106000590"/>
                    </a:ext>
                  </a:extLst>
                </a:gridCol>
              </a:tblGrid>
              <a:tr h="916241">
                <a:tc>
                  <a:txBody>
                    <a:bodyPr/>
                    <a:lstStyle/>
                    <a:p>
                      <a:pPr algn="ctr"/>
                      <a:r>
                        <a:rPr lang="en-US" sz="2800" dirty="0"/>
                        <a:t>Packages</a:t>
                      </a:r>
                    </a:p>
                  </a:txBody>
                  <a:tcPr/>
                </a:tc>
                <a:extLst>
                  <a:ext uri="{0D108BD9-81ED-4DB2-BD59-A6C34878D82A}">
                    <a16:rowId xmlns:a16="http://schemas.microsoft.com/office/drawing/2014/main" val="4112662986"/>
                  </a:ext>
                </a:extLst>
              </a:tr>
              <a:tr h="916241">
                <a:tc>
                  <a:txBody>
                    <a:bodyPr/>
                    <a:lstStyle/>
                    <a:p>
                      <a:pPr algn="ctr"/>
                      <a:r>
                        <a:rPr lang="en-GB" sz="2800" dirty="0">
                          <a:solidFill>
                            <a:srgbClr val="262626"/>
                          </a:solidFill>
                        </a:rPr>
                        <a:t>Scikit-learn</a:t>
                      </a:r>
                      <a:endParaRPr lang="en-US" sz="2800" dirty="0"/>
                    </a:p>
                  </a:txBody>
                  <a:tcPr/>
                </a:tc>
                <a:extLst>
                  <a:ext uri="{0D108BD9-81ED-4DB2-BD59-A6C34878D82A}">
                    <a16:rowId xmlns:a16="http://schemas.microsoft.com/office/drawing/2014/main" val="2033033625"/>
                  </a:ext>
                </a:extLst>
              </a:tr>
              <a:tr h="916241">
                <a:tc>
                  <a:txBody>
                    <a:bodyPr/>
                    <a:lstStyle/>
                    <a:p>
                      <a:pPr algn="ctr"/>
                      <a:r>
                        <a:rPr lang="en-GB" sz="2800" dirty="0" err="1">
                          <a:solidFill>
                            <a:srgbClr val="262626"/>
                          </a:solidFill>
                        </a:rPr>
                        <a:t>Librosa</a:t>
                      </a:r>
                      <a:endParaRPr lang="en-US" sz="2800" dirty="0"/>
                    </a:p>
                  </a:txBody>
                  <a:tcPr/>
                </a:tc>
                <a:extLst>
                  <a:ext uri="{0D108BD9-81ED-4DB2-BD59-A6C34878D82A}">
                    <a16:rowId xmlns:a16="http://schemas.microsoft.com/office/drawing/2014/main" val="1857227389"/>
                  </a:ext>
                </a:extLst>
              </a:tr>
              <a:tr h="916241">
                <a:tc>
                  <a:txBody>
                    <a:bodyPr/>
                    <a:lstStyle/>
                    <a:p>
                      <a:pPr algn="ctr"/>
                      <a:r>
                        <a:rPr lang="en-GB" sz="2800" dirty="0" err="1">
                          <a:solidFill>
                            <a:srgbClr val="262626"/>
                          </a:solidFill>
                        </a:rPr>
                        <a:t>Tensorflow</a:t>
                      </a:r>
                      <a:endParaRPr lang="en-US" sz="2800" dirty="0"/>
                    </a:p>
                  </a:txBody>
                  <a:tcPr/>
                </a:tc>
                <a:extLst>
                  <a:ext uri="{0D108BD9-81ED-4DB2-BD59-A6C34878D82A}">
                    <a16:rowId xmlns:a16="http://schemas.microsoft.com/office/drawing/2014/main" val="684771181"/>
                  </a:ext>
                </a:extLst>
              </a:tr>
            </a:tbl>
          </a:graphicData>
        </a:graphic>
      </p:graphicFrame>
    </p:spTree>
    <p:extLst>
      <p:ext uri="{BB962C8B-B14F-4D97-AF65-F5344CB8AC3E}">
        <p14:creationId xmlns:p14="http://schemas.microsoft.com/office/powerpoint/2010/main" val="153019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98C9-E9DF-EA46-9916-2C346E2D6FFF}"/>
              </a:ext>
            </a:extLst>
          </p:cNvPr>
          <p:cNvSpPr>
            <a:spLocks noGrp="1"/>
          </p:cNvSpPr>
          <p:nvPr>
            <p:ph type="title"/>
          </p:nvPr>
        </p:nvSpPr>
        <p:spPr>
          <a:xfrm>
            <a:off x="747514" y="371478"/>
            <a:ext cx="2616201" cy="1432273"/>
          </a:xfrm>
        </p:spPr>
        <p:txBody>
          <a:bodyPr/>
          <a:lstStyle/>
          <a:p>
            <a:r>
              <a:rPr lang="en-US" dirty="0"/>
              <a:t>Results</a:t>
            </a:r>
          </a:p>
        </p:txBody>
      </p:sp>
      <p:pic>
        <p:nvPicPr>
          <p:cNvPr id="6" name="Content Placeholder 5" descr="Table&#10;&#10;Description automatically generated">
            <a:extLst>
              <a:ext uri="{FF2B5EF4-FFF2-40B4-BE49-F238E27FC236}">
                <a16:creationId xmlns:a16="http://schemas.microsoft.com/office/drawing/2014/main" id="{47674B39-5C48-904C-BE4E-35F64793C184}"/>
              </a:ext>
            </a:extLst>
          </p:cNvPr>
          <p:cNvPicPr>
            <a:picLocks noGrp="1" noChangeAspect="1"/>
          </p:cNvPicPr>
          <p:nvPr>
            <p:ph idx="1"/>
          </p:nvPr>
        </p:nvPicPr>
        <p:blipFill>
          <a:blip r:embed="rId2"/>
          <a:stretch>
            <a:fillRect/>
          </a:stretch>
        </p:blipFill>
        <p:spPr>
          <a:xfrm>
            <a:off x="4667042" y="3428999"/>
            <a:ext cx="2857915" cy="2563958"/>
          </a:xfrm>
        </p:spPr>
      </p:pic>
      <p:pic>
        <p:nvPicPr>
          <p:cNvPr id="8" name="Picture 7" descr="Chart, line chart, histogram&#10;&#10;Description automatically generated">
            <a:extLst>
              <a:ext uri="{FF2B5EF4-FFF2-40B4-BE49-F238E27FC236}">
                <a16:creationId xmlns:a16="http://schemas.microsoft.com/office/drawing/2014/main" id="{7BC9113E-1635-764D-9DCB-AA5A18B04EFB}"/>
              </a:ext>
            </a:extLst>
          </p:cNvPr>
          <p:cNvPicPr>
            <a:picLocks noChangeAspect="1"/>
          </p:cNvPicPr>
          <p:nvPr/>
        </p:nvPicPr>
        <p:blipFill>
          <a:blip r:embed="rId3"/>
          <a:stretch>
            <a:fillRect/>
          </a:stretch>
        </p:blipFill>
        <p:spPr>
          <a:xfrm>
            <a:off x="7770499" y="513964"/>
            <a:ext cx="4184650" cy="5830071"/>
          </a:xfrm>
          <a:prstGeom prst="rect">
            <a:avLst/>
          </a:prstGeom>
        </p:spPr>
      </p:pic>
      <p:pic>
        <p:nvPicPr>
          <p:cNvPr id="10" name="Picture 9" descr="Graphical user interface, chart, histogram&#10;&#10;Description automatically generated">
            <a:extLst>
              <a:ext uri="{FF2B5EF4-FFF2-40B4-BE49-F238E27FC236}">
                <a16:creationId xmlns:a16="http://schemas.microsoft.com/office/drawing/2014/main" id="{8DA71094-59EC-7342-AB5F-9941BAEF82A7}"/>
              </a:ext>
            </a:extLst>
          </p:cNvPr>
          <p:cNvPicPr>
            <a:picLocks noChangeAspect="1"/>
          </p:cNvPicPr>
          <p:nvPr/>
        </p:nvPicPr>
        <p:blipFill>
          <a:blip r:embed="rId4"/>
          <a:stretch>
            <a:fillRect/>
          </a:stretch>
        </p:blipFill>
        <p:spPr>
          <a:xfrm>
            <a:off x="4663359" y="1042602"/>
            <a:ext cx="2959078" cy="1957774"/>
          </a:xfrm>
          <a:prstGeom prst="rect">
            <a:avLst/>
          </a:prstGeom>
        </p:spPr>
      </p:pic>
      <p:graphicFrame>
        <p:nvGraphicFramePr>
          <p:cNvPr id="11" name="Table 11">
            <a:extLst>
              <a:ext uri="{FF2B5EF4-FFF2-40B4-BE49-F238E27FC236}">
                <a16:creationId xmlns:a16="http://schemas.microsoft.com/office/drawing/2014/main" id="{D2DD3B00-AC8F-2441-A272-30AD22C9B52C}"/>
              </a:ext>
            </a:extLst>
          </p:cNvPr>
          <p:cNvGraphicFramePr>
            <a:graphicFrameLocks noGrp="1"/>
          </p:cNvGraphicFramePr>
          <p:nvPr>
            <p:extLst>
              <p:ext uri="{D42A27DB-BD31-4B8C-83A1-F6EECF244321}">
                <p14:modId xmlns:p14="http://schemas.microsoft.com/office/powerpoint/2010/main" val="2437209676"/>
              </p:ext>
            </p:extLst>
          </p:nvPr>
        </p:nvGraphicFramePr>
        <p:xfrm>
          <a:off x="420411" y="1931356"/>
          <a:ext cx="3869784" cy="3312161"/>
        </p:xfrm>
        <a:graphic>
          <a:graphicData uri="http://schemas.openxmlformats.org/drawingml/2006/table">
            <a:tbl>
              <a:tblPr firstRow="1" bandRow="1">
                <a:tableStyleId>{22838BEF-8BB2-4498-84A7-C5851F593DF1}</a:tableStyleId>
              </a:tblPr>
              <a:tblGrid>
                <a:gridCol w="2137052">
                  <a:extLst>
                    <a:ext uri="{9D8B030D-6E8A-4147-A177-3AD203B41FA5}">
                      <a16:colId xmlns:a16="http://schemas.microsoft.com/office/drawing/2014/main" val="2619451119"/>
                    </a:ext>
                  </a:extLst>
                </a:gridCol>
                <a:gridCol w="1732732">
                  <a:extLst>
                    <a:ext uri="{9D8B030D-6E8A-4147-A177-3AD203B41FA5}">
                      <a16:colId xmlns:a16="http://schemas.microsoft.com/office/drawing/2014/main" val="2873319733"/>
                    </a:ext>
                  </a:extLst>
                </a:gridCol>
              </a:tblGrid>
              <a:tr h="618414">
                <a:tc>
                  <a:txBody>
                    <a:bodyPr/>
                    <a:lstStyle/>
                    <a:p>
                      <a:pPr algn="ctr"/>
                      <a:r>
                        <a:rPr lang="en-US" sz="2400" dirty="0"/>
                        <a:t>Model</a:t>
                      </a:r>
                    </a:p>
                  </a:txBody>
                  <a:tcPr/>
                </a:tc>
                <a:tc>
                  <a:txBody>
                    <a:bodyPr/>
                    <a:lstStyle/>
                    <a:p>
                      <a:pPr algn="ctr"/>
                      <a:r>
                        <a:rPr lang="en-US" sz="2400" dirty="0"/>
                        <a:t>Accuracy</a:t>
                      </a:r>
                    </a:p>
                  </a:txBody>
                  <a:tcPr/>
                </a:tc>
                <a:extLst>
                  <a:ext uri="{0D108BD9-81ED-4DB2-BD59-A6C34878D82A}">
                    <a16:rowId xmlns:a16="http://schemas.microsoft.com/office/drawing/2014/main" val="1397571860"/>
                  </a:ext>
                </a:extLst>
              </a:tr>
              <a:tr h="618414">
                <a:tc>
                  <a:txBody>
                    <a:bodyPr/>
                    <a:lstStyle/>
                    <a:p>
                      <a:pPr algn="ctr"/>
                      <a:r>
                        <a:rPr lang="en-US" sz="2400" dirty="0"/>
                        <a:t>1D-CNN</a:t>
                      </a:r>
                    </a:p>
                  </a:txBody>
                  <a:tcPr/>
                </a:tc>
                <a:tc>
                  <a:txBody>
                    <a:bodyPr/>
                    <a:lstStyle/>
                    <a:p>
                      <a:pPr algn="ctr"/>
                      <a:r>
                        <a:rPr lang="en-US" sz="2400" dirty="0"/>
                        <a:t>53%</a:t>
                      </a:r>
                    </a:p>
                  </a:txBody>
                  <a:tcPr/>
                </a:tc>
                <a:extLst>
                  <a:ext uri="{0D108BD9-81ED-4DB2-BD59-A6C34878D82A}">
                    <a16:rowId xmlns:a16="http://schemas.microsoft.com/office/drawing/2014/main" val="3692873358"/>
                  </a:ext>
                </a:extLst>
              </a:tr>
              <a:tr h="838505">
                <a:tc>
                  <a:txBody>
                    <a:bodyPr/>
                    <a:lstStyle/>
                    <a:p>
                      <a:pPr algn="ctr"/>
                      <a:r>
                        <a:rPr lang="en-US" sz="2400" dirty="0"/>
                        <a:t>1D-CNN(Data Augmentation)</a:t>
                      </a:r>
                    </a:p>
                  </a:txBody>
                  <a:tcPr/>
                </a:tc>
                <a:tc>
                  <a:txBody>
                    <a:bodyPr/>
                    <a:lstStyle/>
                    <a:p>
                      <a:pPr algn="ctr"/>
                      <a:r>
                        <a:rPr lang="en-US" sz="2400" dirty="0"/>
                        <a:t>54%</a:t>
                      </a:r>
                    </a:p>
                  </a:txBody>
                  <a:tcPr/>
                </a:tc>
                <a:extLst>
                  <a:ext uri="{0D108BD9-81ED-4DB2-BD59-A6C34878D82A}">
                    <a16:rowId xmlns:a16="http://schemas.microsoft.com/office/drawing/2014/main" val="3760252072"/>
                  </a:ext>
                </a:extLst>
              </a:tr>
              <a:tr h="618414">
                <a:tc>
                  <a:txBody>
                    <a:bodyPr/>
                    <a:lstStyle/>
                    <a:p>
                      <a:pPr algn="ctr"/>
                      <a:r>
                        <a:rPr lang="en-US" sz="2400" dirty="0"/>
                        <a:t>MLP Classifier</a:t>
                      </a:r>
                    </a:p>
                  </a:txBody>
                  <a:tcPr/>
                </a:tc>
                <a:tc>
                  <a:txBody>
                    <a:bodyPr/>
                    <a:lstStyle/>
                    <a:p>
                      <a:pPr algn="ctr"/>
                      <a:r>
                        <a:rPr lang="en-US" sz="2400" dirty="0"/>
                        <a:t>45%</a:t>
                      </a:r>
                    </a:p>
                  </a:txBody>
                  <a:tcPr/>
                </a:tc>
                <a:extLst>
                  <a:ext uri="{0D108BD9-81ED-4DB2-BD59-A6C34878D82A}">
                    <a16:rowId xmlns:a16="http://schemas.microsoft.com/office/drawing/2014/main" val="274792415"/>
                  </a:ext>
                </a:extLst>
              </a:tr>
              <a:tr h="618414">
                <a:tc>
                  <a:txBody>
                    <a:bodyPr/>
                    <a:lstStyle/>
                    <a:p>
                      <a:pPr algn="ctr"/>
                      <a:r>
                        <a:rPr lang="en-US" sz="2400" dirty="0"/>
                        <a:t>SVM Classifier</a:t>
                      </a:r>
                    </a:p>
                  </a:txBody>
                  <a:tcPr/>
                </a:tc>
                <a:tc>
                  <a:txBody>
                    <a:bodyPr/>
                    <a:lstStyle/>
                    <a:p>
                      <a:pPr algn="ctr"/>
                      <a:r>
                        <a:rPr lang="en-US" sz="2400" dirty="0"/>
                        <a:t>58%</a:t>
                      </a:r>
                    </a:p>
                  </a:txBody>
                  <a:tcPr/>
                </a:tc>
                <a:extLst>
                  <a:ext uri="{0D108BD9-81ED-4DB2-BD59-A6C34878D82A}">
                    <a16:rowId xmlns:a16="http://schemas.microsoft.com/office/drawing/2014/main" val="305622314"/>
                  </a:ext>
                </a:extLst>
              </a:tr>
            </a:tbl>
          </a:graphicData>
        </a:graphic>
      </p:graphicFrame>
    </p:spTree>
    <p:extLst>
      <p:ext uri="{BB962C8B-B14F-4D97-AF65-F5344CB8AC3E}">
        <p14:creationId xmlns:p14="http://schemas.microsoft.com/office/powerpoint/2010/main" val="338623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EAD8-EA1A-504A-8876-7204A035B81C}"/>
              </a:ext>
            </a:extLst>
          </p:cNvPr>
          <p:cNvSpPr>
            <a:spLocks noGrp="1"/>
          </p:cNvSpPr>
          <p:nvPr>
            <p:ph type="title"/>
          </p:nvPr>
        </p:nvSpPr>
        <p:spPr>
          <a:xfrm>
            <a:off x="347463" y="1304546"/>
            <a:ext cx="10380573" cy="1432273"/>
          </a:xfrm>
        </p:spPr>
        <p:txBody>
          <a:bodyPr/>
          <a:lstStyle/>
          <a:p>
            <a:r>
              <a:rPr lang="en-US" dirty="0"/>
              <a:t>Conclusion</a:t>
            </a:r>
          </a:p>
        </p:txBody>
      </p:sp>
      <p:sp>
        <p:nvSpPr>
          <p:cNvPr id="3" name="Content Placeholder 2">
            <a:extLst>
              <a:ext uri="{FF2B5EF4-FFF2-40B4-BE49-F238E27FC236}">
                <a16:creationId xmlns:a16="http://schemas.microsoft.com/office/drawing/2014/main" id="{6C8C71B4-4410-4C4D-A1C6-5E4A30CBCE23}"/>
              </a:ext>
            </a:extLst>
          </p:cNvPr>
          <p:cNvSpPr>
            <a:spLocks noGrp="1"/>
          </p:cNvSpPr>
          <p:nvPr>
            <p:ph idx="1"/>
          </p:nvPr>
        </p:nvSpPr>
        <p:spPr>
          <a:xfrm>
            <a:off x="761801" y="2935851"/>
            <a:ext cx="10381205" cy="3261789"/>
          </a:xfrm>
        </p:spPr>
        <p:txBody>
          <a:bodyPr>
            <a:normAutofit/>
          </a:bodyPr>
          <a:lstStyle/>
          <a:p>
            <a:pPr algn="r"/>
            <a:r>
              <a:rPr lang="en-IN" sz="3600" dirty="0"/>
              <a:t>Further Improvement </a:t>
            </a:r>
          </a:p>
          <a:p>
            <a:pPr marL="342900" indent="-342900">
              <a:buFont typeface="Arial" panose="020B0604020202020204" pitchFamily="34" charset="0"/>
              <a:buChar char="•"/>
            </a:pPr>
            <a:r>
              <a:rPr lang="en-IN" dirty="0"/>
              <a:t>More data can be collected to increase model accuracy and performance on all emotion classes. </a:t>
            </a:r>
          </a:p>
          <a:p>
            <a:pPr marL="342900" indent="-342900">
              <a:buFont typeface="Arial" panose="020B0604020202020204" pitchFamily="34" charset="0"/>
              <a:buChar char="•"/>
            </a:pPr>
            <a:r>
              <a:rPr lang="en-IN" dirty="0"/>
              <a:t>Applying other data augmentation methods</a:t>
            </a:r>
          </a:p>
          <a:p>
            <a:pPr marL="342900" indent="-342900">
              <a:buFont typeface="Arial" panose="020B0604020202020204" pitchFamily="34" charset="0"/>
              <a:buChar char="•"/>
            </a:pPr>
            <a:r>
              <a:rPr lang="en-IN" dirty="0"/>
              <a:t>Using more robust methods such as Transfer learning – ResNet50, or VGG19</a:t>
            </a:r>
            <a:endParaRPr lang="en-US" dirty="0"/>
          </a:p>
        </p:txBody>
      </p:sp>
      <p:sp>
        <p:nvSpPr>
          <p:cNvPr id="4" name="TextBox 3">
            <a:extLst>
              <a:ext uri="{FF2B5EF4-FFF2-40B4-BE49-F238E27FC236}">
                <a16:creationId xmlns:a16="http://schemas.microsoft.com/office/drawing/2014/main" id="{D86CAF6A-4C19-A840-8C2C-AA255317AA58}"/>
              </a:ext>
            </a:extLst>
          </p:cNvPr>
          <p:cNvSpPr txBox="1"/>
          <p:nvPr/>
        </p:nvSpPr>
        <p:spPr>
          <a:xfrm>
            <a:off x="3524449" y="288884"/>
            <a:ext cx="8477250" cy="2031325"/>
          </a:xfrm>
          <a:prstGeom prst="rect">
            <a:avLst/>
          </a:prstGeom>
          <a:noFill/>
        </p:spPr>
        <p:txBody>
          <a:bodyPr wrap="square" rtlCol="0">
            <a:spAutoFit/>
          </a:bodyPr>
          <a:lstStyle/>
          <a:p>
            <a:r>
              <a:rPr lang="en-US" dirty="0"/>
              <a:t>In this project, we presented an architecture based on deep neural networks for the classification of emotions using audio recordings from the Ryerson Audio-Visual Database of Emotional Speech and Song (RAVDESS).The model has been trained to classify seven different emotions (neutral, calm, happy, sad, angry, fearful, disgust, surprised) and obtained the best performances on the Angry class (0.79) and worst on the Neutral class (0.31).The best classification has been performed by SVM and </a:t>
            </a:r>
            <a:r>
              <a:rPr lang="en-US"/>
              <a:t>1D-CNN Model </a:t>
            </a:r>
            <a:r>
              <a:rPr lang="en-US" dirty="0"/>
              <a:t>after Data Augmentation with the highest accuracy of 58%</a:t>
            </a:r>
          </a:p>
        </p:txBody>
      </p:sp>
    </p:spTree>
    <p:extLst>
      <p:ext uri="{BB962C8B-B14F-4D97-AF65-F5344CB8AC3E}">
        <p14:creationId xmlns:p14="http://schemas.microsoft.com/office/powerpoint/2010/main" val="18366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1684-4CCC-D54B-A8AA-F16DD41883BA}"/>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2639740563"/>
      </p:ext>
    </p:extLst>
  </p:cSld>
  <p:clrMapOvr>
    <a:masterClrMapping/>
  </p:clrMapOvr>
</p:sld>
</file>

<file path=ppt/theme/theme1.xml><?xml version="1.0" encoding="utf-8"?>
<a:theme xmlns:a="http://schemas.openxmlformats.org/drawingml/2006/main" name="BevelVTI">
  <a:themeElements>
    <a:clrScheme name="AnalogousFromDarkSeedLeftStep">
      <a:dk1>
        <a:srgbClr val="000000"/>
      </a:dk1>
      <a:lt1>
        <a:srgbClr val="FFFFFF"/>
      </a:lt1>
      <a:dk2>
        <a:srgbClr val="30241B"/>
      </a:dk2>
      <a:lt2>
        <a:srgbClr val="F0F2F3"/>
      </a:lt2>
      <a:accent1>
        <a:srgbClr val="C37D4D"/>
      </a:accent1>
      <a:accent2>
        <a:srgbClr val="B13B3C"/>
      </a:accent2>
      <a:accent3>
        <a:srgbClr val="C34D7F"/>
      </a:accent3>
      <a:accent4>
        <a:srgbClr val="B13B9F"/>
      </a:accent4>
      <a:accent5>
        <a:srgbClr val="A44DC3"/>
      </a:accent5>
      <a:accent6>
        <a:srgbClr val="643EB3"/>
      </a:accent6>
      <a:hlink>
        <a:srgbClr val="B33FBF"/>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170</TotalTime>
  <Words>471</Words>
  <Application>Microsoft Macintosh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Bierstadt</vt:lpstr>
      <vt:lpstr>BevelVTI</vt:lpstr>
      <vt:lpstr>SPEECH EMOTION RECOGNITION USING ML</vt:lpstr>
      <vt:lpstr>Introduction</vt:lpstr>
      <vt:lpstr>Dataset Used</vt:lpstr>
      <vt:lpstr>Methodology &amp; Packages</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USING ML</dc:title>
  <dc:creator>Anusha Das</dc:creator>
  <cp:lastModifiedBy>Anusha Das</cp:lastModifiedBy>
  <cp:revision>2</cp:revision>
  <dcterms:created xsi:type="dcterms:W3CDTF">2022-05-02T00:33:11Z</dcterms:created>
  <dcterms:modified xsi:type="dcterms:W3CDTF">2022-05-02T19:23:58Z</dcterms:modified>
</cp:coreProperties>
</file>