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E79E-C9B7-41F9-9C04-6475CE55310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10AA-9B88-46CA-B69B-F80D9E29DBB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93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E79E-C9B7-41F9-9C04-6475CE55310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10AA-9B88-46CA-B69B-F80D9E29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1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E79E-C9B7-41F9-9C04-6475CE55310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10AA-9B88-46CA-B69B-F80D9E29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9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E79E-C9B7-41F9-9C04-6475CE55310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10AA-9B88-46CA-B69B-F80D9E29DBB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8335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E79E-C9B7-41F9-9C04-6475CE55310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10AA-9B88-46CA-B69B-F80D9E29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10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E79E-C9B7-41F9-9C04-6475CE55310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10AA-9B88-46CA-B69B-F80D9E29DB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5586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E79E-C9B7-41F9-9C04-6475CE55310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10AA-9B88-46CA-B69B-F80D9E29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50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E79E-C9B7-41F9-9C04-6475CE55310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10AA-9B88-46CA-B69B-F80D9E29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08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E79E-C9B7-41F9-9C04-6475CE55310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10AA-9B88-46CA-B69B-F80D9E29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E79E-C9B7-41F9-9C04-6475CE55310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10AA-9B88-46CA-B69B-F80D9E29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0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E79E-C9B7-41F9-9C04-6475CE55310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10AA-9B88-46CA-B69B-F80D9E29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E79E-C9B7-41F9-9C04-6475CE55310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10AA-9B88-46CA-B69B-F80D9E29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9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E79E-C9B7-41F9-9C04-6475CE55310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10AA-9B88-46CA-B69B-F80D9E29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0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E79E-C9B7-41F9-9C04-6475CE55310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10AA-9B88-46CA-B69B-F80D9E29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9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E79E-C9B7-41F9-9C04-6475CE55310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10AA-9B88-46CA-B69B-F80D9E29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E79E-C9B7-41F9-9C04-6475CE55310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10AA-9B88-46CA-B69B-F80D9E29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4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E79E-C9B7-41F9-9C04-6475CE55310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10AA-9B88-46CA-B69B-F80D9E29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8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tx2">
                <a:lumMod val="60000"/>
                <a:lumOff val="40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636E79E-C9B7-41F9-9C04-6475CE55310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55D10AA-9B88-46CA-B69B-F80D9E29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54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3A40-CEAA-498D-B877-F7BF035D2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375" y="158032"/>
            <a:ext cx="9155356" cy="205580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Predicting best neighborhood for a new restaurant</a:t>
            </a:r>
            <a:br>
              <a:rPr lang="en-US" sz="3000" b="1" dirty="0"/>
            </a:br>
            <a:endParaRPr 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2C864-6D4E-4E8E-8D0F-85C113F22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647" y="3529159"/>
            <a:ext cx="4162489" cy="1606576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7" name="Graphic 6" descr="Cafe">
            <a:extLst>
              <a:ext uri="{FF2B5EF4-FFF2-40B4-BE49-F238E27FC236}">
                <a16:creationId xmlns:a16="http://schemas.microsoft.com/office/drawing/2014/main" id="{71068435-A72B-4B63-A3FC-30C4BC6AA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6531" y="1011302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33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87A4E-2003-4CE1-99E9-494481582E57}"/>
              </a:ext>
            </a:extLst>
          </p:cNvPr>
          <p:cNvSpPr txBox="1"/>
          <p:nvPr/>
        </p:nvSpPr>
        <p:spPr>
          <a:xfrm>
            <a:off x="782320" y="477520"/>
            <a:ext cx="8239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Clustering Neighborhoods based on venue information: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5DC630-803E-4663-9CB3-EAEC321E9A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1635760"/>
            <a:ext cx="1202944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6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936FD-C750-47CF-9AEE-14A3565B1A5E}"/>
              </a:ext>
            </a:extLst>
          </p:cNvPr>
          <p:cNvSpPr txBox="1"/>
          <p:nvPr/>
        </p:nvSpPr>
        <p:spPr>
          <a:xfrm>
            <a:off x="151315" y="1015663"/>
            <a:ext cx="11551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Based on clustered date,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Coffee shop: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Coffee shops seems to be a best option for investment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2. If a coffee shop is in the demand set of investor, we can go ahead with the plan of undertaking this project of new coffee shop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3. Data from cluster 2 would be utilized for selecting a suitable neighborhood 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Some of the preferred neighborhoods would be with postal codes, M3B,M1C and M6B 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4. Further analysis can be done based on population density, number of shops in the area and competitors to select a final location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5E6FB-D99A-4330-95B1-EE767D130881}"/>
              </a:ext>
            </a:extLst>
          </p:cNvPr>
          <p:cNvSpPr txBox="1"/>
          <p:nvPr/>
        </p:nvSpPr>
        <p:spPr>
          <a:xfrm>
            <a:off x="284480" y="0"/>
            <a:ext cx="6614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RESULTS: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4E7BAC-DC65-41B3-88A3-A69CF6388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5177"/>
            <a:ext cx="12192000" cy="143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47E291-375C-42FE-AD93-3CBF56444E57}"/>
              </a:ext>
            </a:extLst>
          </p:cNvPr>
          <p:cNvSpPr txBox="1"/>
          <p:nvPr/>
        </p:nvSpPr>
        <p:spPr>
          <a:xfrm>
            <a:off x="467360" y="690880"/>
            <a:ext cx="11551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Alternate option:</a:t>
            </a: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1.If coffee shop is not in the consideration set of investor, then the next best alternative would be restaurants as this category appeared next in the distribution plot 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2. For restaurant, cluster 0 data would be utilized as this cluster has a high number of restaurants 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3. Location in cluster 0 would be again based on other parameters like population.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4. Further analysis in terms of  Ethnicity of the neighborhood would be useful in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 determining the type of restaurant along with the theme 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5. As of now, we can recommend neighborhoods with postal codes M8W and M9V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FFB5CF-0686-4D93-BCE0-8C3B97009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4125"/>
            <a:ext cx="12192000" cy="19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0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D72F5-659C-4810-8276-60676592FF92}"/>
              </a:ext>
            </a:extLst>
          </p:cNvPr>
          <p:cNvSpPr txBox="1"/>
          <p:nvPr/>
        </p:nvSpPr>
        <p:spPr>
          <a:xfrm>
            <a:off x="193762" y="648351"/>
            <a:ext cx="1129012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Business problem: 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Challenge is to find a suitable location in Toronto for a new restaurant along with recommendations regarding the theme and cuisine that would comply with the demands of the restaurant owner.</a:t>
            </a:r>
          </a:p>
          <a:p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Target Audience: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Business personnel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Investors or owners looking for expansion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Real estate dealers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 science enthusiasts</a:t>
            </a:r>
          </a:p>
        </p:txBody>
      </p:sp>
    </p:spTree>
    <p:extLst>
      <p:ext uri="{BB962C8B-B14F-4D97-AF65-F5344CB8AC3E}">
        <p14:creationId xmlns:p14="http://schemas.microsoft.com/office/powerpoint/2010/main" val="32498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9622D4-AD48-4F2E-BF5D-EDD91C03E20C}"/>
              </a:ext>
            </a:extLst>
          </p:cNvPr>
          <p:cNvSpPr txBox="1"/>
          <p:nvPr/>
        </p:nvSpPr>
        <p:spPr>
          <a:xfrm>
            <a:off x="114300" y="561975"/>
            <a:ext cx="11744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 COLLECTED:</a:t>
            </a: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1.List of neighborhoods in Toronto</a:t>
            </a:r>
          </a:p>
          <a:p>
            <a:pPr lvl="0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2.Geospatial data regarding the neighborhoods</a:t>
            </a:r>
          </a:p>
          <a:p>
            <a:pPr lvl="0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3.Venues around neighborhood</a:t>
            </a: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2A446D-16D5-4FE2-AC80-0C10DD16D4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17" y="2470150"/>
            <a:ext cx="3879533" cy="15398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EA008C-080C-43B4-9688-D283B0DC8F3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803841"/>
            <a:ext cx="2865755" cy="1206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161F6D-5502-4288-B999-5F537FC6621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9551" y="4010026"/>
            <a:ext cx="10515600" cy="1295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574123-9C14-4046-9AA1-38FCB645AA8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184525" y="5305424"/>
            <a:ext cx="51308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0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BBC04A-1356-42EC-AB96-100D056B60CD}"/>
              </a:ext>
            </a:extLst>
          </p:cNvPr>
          <p:cNvSpPr txBox="1"/>
          <p:nvPr/>
        </p:nvSpPr>
        <p:spPr>
          <a:xfrm>
            <a:off x="314325" y="552450"/>
            <a:ext cx="813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Neighborhoods in Toronto: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D782DA-5D52-4B50-B3DA-B854E12D83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1212215"/>
            <a:ext cx="10043786" cy="36103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B253A-106E-4C60-8A45-84E1AFCC3927}"/>
              </a:ext>
            </a:extLst>
          </p:cNvPr>
          <p:cNvSpPr txBox="1"/>
          <p:nvPr/>
        </p:nvSpPr>
        <p:spPr>
          <a:xfrm>
            <a:off x="501041" y="5148197"/>
            <a:ext cx="969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Total of 103 neighborhoods determined along with borough </a:t>
            </a:r>
          </a:p>
        </p:txBody>
      </p:sp>
    </p:spTree>
    <p:extLst>
      <p:ext uri="{BB962C8B-B14F-4D97-AF65-F5344CB8AC3E}">
        <p14:creationId xmlns:p14="http://schemas.microsoft.com/office/powerpoint/2010/main" val="366199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D2E81-8B3F-4739-933B-F2BE3ECDE731}"/>
              </a:ext>
            </a:extLst>
          </p:cNvPr>
          <p:cNvSpPr txBox="1"/>
          <p:nvPr/>
        </p:nvSpPr>
        <p:spPr>
          <a:xfrm>
            <a:off x="665641" y="4473679"/>
            <a:ext cx="9552558" cy="1233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 cap="all" dirty="0">
                <a:ln w="3175" cmpd="sng"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Venue category distribution plot: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900" cap="all" dirty="0">
              <a:ln w="3175" cmpd="sng"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 cap="all" dirty="0">
                <a:ln w="3175" cmpd="sng"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Most common venues obtained- coffee shops, café and restaurants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1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888C34-8693-4ECA-9BC0-BA8BF6E290E6}"/>
              </a:ext>
            </a:extLst>
          </p:cNvPr>
          <p:cNvPicPr/>
          <p:nvPr/>
        </p:nvPicPr>
        <p:blipFill rotWithShape="1">
          <a:blip r:embed="rId2"/>
          <a:srcRect t="13414" r="1" b="6780"/>
          <a:stretch/>
        </p:blipFill>
        <p:spPr>
          <a:xfrm>
            <a:off x="834934" y="854087"/>
            <a:ext cx="9290304" cy="3280831"/>
          </a:xfrm>
          <a:custGeom>
            <a:avLst/>
            <a:gdLst/>
            <a:ahLst/>
            <a:cxnLst/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476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4FFD78-FFFD-4D56-B43B-3C07577CA2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41516"/>
            <a:ext cx="5943600" cy="35236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B2F63F-7D37-47FE-AF38-15DD14FACF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43600" y="1341516"/>
            <a:ext cx="5943600" cy="3623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5B66FF-838D-43A4-AA36-40E5E7F19E52}"/>
              </a:ext>
            </a:extLst>
          </p:cNvPr>
          <p:cNvSpPr txBox="1"/>
          <p:nvPr/>
        </p:nvSpPr>
        <p:spPr>
          <a:xfrm>
            <a:off x="504824" y="638827"/>
            <a:ext cx="5044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Neighborhood with high frequency of    Coffee Shops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0F947-BC84-4F33-A1AB-72C59A7C5825}"/>
              </a:ext>
            </a:extLst>
          </p:cNvPr>
          <p:cNvSpPr txBox="1"/>
          <p:nvPr/>
        </p:nvSpPr>
        <p:spPr>
          <a:xfrm>
            <a:off x="6257924" y="621967"/>
            <a:ext cx="5044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Neighborhood with high frequency of  food restaurants</a:t>
            </a:r>
          </a:p>
        </p:txBody>
      </p:sp>
    </p:spTree>
    <p:extLst>
      <p:ext uri="{BB962C8B-B14F-4D97-AF65-F5344CB8AC3E}">
        <p14:creationId xmlns:p14="http://schemas.microsoft.com/office/powerpoint/2010/main" val="65344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096F-2808-45D1-B208-76C683292DBF}"/>
              </a:ext>
            </a:extLst>
          </p:cNvPr>
          <p:cNvSpPr txBox="1"/>
          <p:nvPr/>
        </p:nvSpPr>
        <p:spPr>
          <a:xfrm>
            <a:off x="504824" y="638827"/>
            <a:ext cx="5044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Neighborhood with high frequency of    Ice cream shops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657F8-ECE3-4AC1-AB67-AF187AC8A842}"/>
              </a:ext>
            </a:extLst>
          </p:cNvPr>
          <p:cNvSpPr txBox="1"/>
          <p:nvPr/>
        </p:nvSpPr>
        <p:spPr>
          <a:xfrm>
            <a:off x="6120529" y="638826"/>
            <a:ext cx="5044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Neighborhood with high frequency of    Indian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Restaurents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E3A2A-E774-46B2-BD0C-8EEA06FBBF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54741"/>
            <a:ext cx="5943600" cy="3497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66910-31D3-4E82-A512-9A5A5FCE06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43600" y="1454741"/>
            <a:ext cx="6096000" cy="349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9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096F-2808-45D1-B208-76C683292DBF}"/>
              </a:ext>
            </a:extLst>
          </p:cNvPr>
          <p:cNvSpPr txBox="1"/>
          <p:nvPr/>
        </p:nvSpPr>
        <p:spPr>
          <a:xfrm>
            <a:off x="504824" y="638827"/>
            <a:ext cx="10953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>
                    <a:lumMod val="95000"/>
                    <a:lumOff val="5000"/>
                  </a:schemeClr>
                </a:solidFill>
              </a:rPr>
              <a:t>All Neighborhood with top ten most common venues:</a:t>
            </a:r>
            <a:endParaRPr lang="en-US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0B00B-4B56-480C-807B-324B99C99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8617"/>
            <a:ext cx="12192000" cy="29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7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096F-2808-45D1-B208-76C683292DBF}"/>
              </a:ext>
            </a:extLst>
          </p:cNvPr>
          <p:cNvSpPr txBox="1"/>
          <p:nvPr/>
        </p:nvSpPr>
        <p:spPr>
          <a:xfrm>
            <a:off x="111760" y="239143"/>
            <a:ext cx="11710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Distribution of different venue categories in Toronto as first , second, third and fourth most common venues :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Coffee shops being prominent </a:t>
            </a: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C13DE9-F10F-4844-BE1B-EE453EFC65D8}"/>
              </a:ext>
            </a:extLst>
          </p:cNvPr>
          <p:cNvSpPr/>
          <p:nvPr/>
        </p:nvSpPr>
        <p:spPr>
          <a:xfrm>
            <a:off x="6049444" y="5727921"/>
            <a:ext cx="33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1. First most common venue </a:t>
            </a:r>
          </a:p>
        </p:txBody>
      </p:sp>
      <p:pic>
        <p:nvPicPr>
          <p:cNvPr id="2049" name="Picture 13">
            <a:extLst>
              <a:ext uri="{FF2B5EF4-FFF2-40B4-BE49-F238E27FC236}">
                <a16:creationId xmlns:a16="http://schemas.microsoft.com/office/drawing/2014/main" id="{95148C98-7C8C-41CE-8FDF-69185BA7D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430" y="1253275"/>
            <a:ext cx="4253747" cy="25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12">
            <a:extLst>
              <a:ext uri="{FF2B5EF4-FFF2-40B4-BE49-F238E27FC236}">
                <a16:creationId xmlns:a16="http://schemas.microsoft.com/office/drawing/2014/main" id="{43DF2E1B-92C9-4472-B598-C24D190E3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39" y="1249680"/>
            <a:ext cx="4477438" cy="254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15">
            <a:extLst>
              <a:ext uri="{FF2B5EF4-FFF2-40B4-BE49-F238E27FC236}">
                <a16:creationId xmlns:a16="http://schemas.microsoft.com/office/drawing/2014/main" id="{99B74F9A-D7F6-4649-801D-1CF2948B5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430" y="4089647"/>
            <a:ext cx="5059931" cy="267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14">
            <a:extLst>
              <a:ext uri="{FF2B5EF4-FFF2-40B4-BE49-F238E27FC236}">
                <a16:creationId xmlns:a16="http://schemas.microsoft.com/office/drawing/2014/main" id="{A77AC02E-E304-4214-B662-F625132AC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40" y="4037760"/>
            <a:ext cx="4477437" cy="247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BBA74190-60CD-440F-B969-CA13F14B4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49" y="318618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2347509-8EEC-46F3-A845-806142CAC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49" y="2483587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F25DCCD2-5086-4A6C-ADE7-ACF457377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49" y="4007587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2633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38</TotalTime>
  <Words>350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Cavolini</vt:lpstr>
      <vt:lpstr>Century Gothic</vt:lpstr>
      <vt:lpstr>Wingdings 3</vt:lpstr>
      <vt:lpstr>Slice</vt:lpstr>
      <vt:lpstr>Predicting best neighborhood for a new restaurant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best neighborhood for a new restaurant</dc:title>
  <dc:creator>Anusha  Gangasani</dc:creator>
  <cp:lastModifiedBy>Anusha  Gangasani</cp:lastModifiedBy>
  <cp:revision>7</cp:revision>
  <dcterms:created xsi:type="dcterms:W3CDTF">2020-05-02T20:13:22Z</dcterms:created>
  <dcterms:modified xsi:type="dcterms:W3CDTF">2020-05-02T21:06:34Z</dcterms:modified>
</cp:coreProperties>
</file>