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432D20-B596-4B05-9AA8-20FDD0D45E8E}"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B1C4-68C9-4526-80C8-52FE20EEC945}"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32D20-B596-4B05-9AA8-20FDD0D45E8E}"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B1C4-68C9-4526-80C8-52FE20EEC94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32D20-B596-4B05-9AA8-20FDD0D45E8E}"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B1C4-68C9-4526-80C8-52FE20EEC94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32D20-B596-4B05-9AA8-20FDD0D45E8E}"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B1C4-68C9-4526-80C8-52FE20EEC94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32D20-B596-4B05-9AA8-20FDD0D45E8E}" type="datetimeFigureOut">
              <a:rPr lang="en-IN" smtClean="0"/>
              <a:t>02-11-2021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DB1C4-68C9-4526-80C8-52FE20EEC945}"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432D20-B596-4B05-9AA8-20FDD0D45E8E}"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DB1C4-68C9-4526-80C8-52FE20EEC94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432D20-B596-4B05-9AA8-20FDD0D45E8E}" type="datetimeFigureOut">
              <a:rPr lang="en-IN" smtClean="0"/>
              <a:t>02-11-2021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EDB1C4-68C9-4526-80C8-52FE20EEC945}"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32D20-B596-4B05-9AA8-20FDD0D45E8E}" type="datetimeFigureOut">
              <a:rPr lang="en-IN" smtClean="0"/>
              <a:t>02-11-2021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EDB1C4-68C9-4526-80C8-52FE20EEC94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32D20-B596-4B05-9AA8-20FDD0D45E8E}" type="datetimeFigureOut">
              <a:rPr lang="en-IN" smtClean="0"/>
              <a:t>02-11-2021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EDB1C4-68C9-4526-80C8-52FE20EEC94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32D20-B596-4B05-9AA8-20FDD0D45E8E}"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DB1C4-68C9-4526-80C8-52FE20EEC945}"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32D20-B596-4B05-9AA8-20FDD0D45E8E}" type="datetimeFigureOut">
              <a:rPr lang="en-IN" smtClean="0"/>
              <a:t>02-11-2021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DB1C4-68C9-4526-80C8-52FE20EEC94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3432D20-B596-4B05-9AA8-20FDD0D45E8E}" type="datetimeFigureOut">
              <a:rPr lang="en-IN" smtClean="0"/>
              <a:t>02-11-2021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8EDB1C4-68C9-4526-80C8-52FE20EEC94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11560" y="116632"/>
            <a:ext cx="360040" cy="360040"/>
          </a:xfrm>
        </p:spPr>
        <p:txBody>
          <a:bodyPr>
            <a:normAutofit fontScale="90000"/>
          </a:bodyPr>
          <a:lstStyle/>
          <a:p>
            <a:r>
              <a:rPr lang="en-US" dirty="0" smtClean="0"/>
              <a:t>.</a:t>
            </a:r>
            <a:endParaRPr lang="en-IN" dirty="0"/>
          </a:p>
        </p:txBody>
      </p:sp>
      <p:sp>
        <p:nvSpPr>
          <p:cNvPr id="10" name="Text Placeholder 9"/>
          <p:cNvSpPr>
            <a:spLocks noGrp="1"/>
          </p:cNvSpPr>
          <p:nvPr>
            <p:ph type="body" idx="1"/>
          </p:nvPr>
        </p:nvSpPr>
        <p:spPr>
          <a:xfrm>
            <a:off x="457200" y="908720"/>
            <a:ext cx="4040188" cy="1266155"/>
          </a:xfrm>
        </p:spPr>
        <p:txBody>
          <a:bodyPr>
            <a:normAutofit/>
          </a:bodyPr>
          <a:lstStyle/>
          <a:p>
            <a:r>
              <a:rPr lang="en-US" sz="3200" dirty="0" smtClean="0">
                <a:latin typeface="Algerian" pitchFamily="82" charset="0"/>
              </a:rPr>
              <a:t>Traditional education</a:t>
            </a:r>
            <a:endParaRPr lang="en-IN" sz="3200" dirty="0">
              <a:latin typeface="Algerian" pitchFamily="82" charset="0"/>
            </a:endParaRPr>
          </a:p>
        </p:txBody>
      </p:sp>
      <p:pic>
        <p:nvPicPr>
          <p:cNvPr id="102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57200" y="3381832"/>
            <a:ext cx="3932238" cy="206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1"/>
          <p:cNvSpPr>
            <a:spLocks noGrp="1"/>
          </p:cNvSpPr>
          <p:nvPr>
            <p:ph type="body" sz="quarter" idx="3"/>
          </p:nvPr>
        </p:nvSpPr>
        <p:spPr>
          <a:xfrm>
            <a:off x="4645025" y="908720"/>
            <a:ext cx="4041775" cy="1266155"/>
          </a:xfrm>
        </p:spPr>
        <p:txBody>
          <a:bodyPr>
            <a:normAutofit/>
          </a:bodyPr>
          <a:lstStyle/>
          <a:p>
            <a:r>
              <a:rPr lang="en-US" sz="3200" dirty="0" smtClean="0">
                <a:latin typeface="Algerian" pitchFamily="82" charset="0"/>
              </a:rPr>
              <a:t>Modern    Education</a:t>
            </a:r>
            <a:endParaRPr lang="en-IN" sz="3200" dirty="0">
              <a:latin typeface="Algerian" pitchFamily="82" charset="0"/>
            </a:endParaRPr>
          </a:p>
        </p:txBody>
      </p:sp>
      <p:pic>
        <p:nvPicPr>
          <p:cNvPr id="1027"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754563" y="3205332"/>
            <a:ext cx="3932237" cy="2417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10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2273368" cy="1577280"/>
          </a:xfrm>
        </p:spPr>
        <p:txBody>
          <a:bodyPr>
            <a:normAutofit/>
          </a:bodyPr>
          <a:lstStyle/>
          <a:p>
            <a:r>
              <a:rPr lang="en-US" sz="4400" dirty="0" smtClean="0"/>
              <a:t>Group 2</a:t>
            </a:r>
            <a:endParaRPr lang="en-IN" sz="44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71800" y="1795463"/>
            <a:ext cx="57150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half" idx="2"/>
          </p:nvPr>
        </p:nvSpPr>
        <p:spPr/>
        <p:txBody>
          <a:bodyPr>
            <a:normAutofit fontScale="92500" lnSpcReduction="10000"/>
          </a:bodyPr>
          <a:lstStyle/>
          <a:p>
            <a:pPr marL="457200" indent="-457200">
              <a:buFont typeface="Wingdings" pitchFamily="2" charset="2"/>
              <a:buChar char="Ø"/>
            </a:pPr>
            <a:r>
              <a:rPr lang="en-IN" sz="2800" dirty="0" err="1" smtClean="0">
                <a:latin typeface="Bernard MT Condensed" pitchFamily="18" charset="0"/>
              </a:rPr>
              <a:t>Anusha</a:t>
            </a:r>
            <a:r>
              <a:rPr lang="en-IN" sz="2800" dirty="0" smtClean="0">
                <a:latin typeface="Bernard MT Condensed" pitchFamily="18" charset="0"/>
              </a:rPr>
              <a:t> </a:t>
            </a:r>
          </a:p>
          <a:p>
            <a:pPr marL="457200" indent="-457200">
              <a:buFont typeface="Wingdings" pitchFamily="2" charset="2"/>
              <a:buChar char="Ø"/>
            </a:pPr>
            <a:r>
              <a:rPr lang="en-IN" sz="2800" dirty="0" err="1" smtClean="0">
                <a:latin typeface="Bernard MT Condensed" pitchFamily="18" charset="0"/>
              </a:rPr>
              <a:t>Sravan</a:t>
            </a:r>
            <a:endParaRPr lang="en-IN" sz="2800" dirty="0" smtClean="0">
              <a:latin typeface="Bernard MT Condensed" pitchFamily="18" charset="0"/>
            </a:endParaRPr>
          </a:p>
          <a:p>
            <a:pPr marL="457200" indent="-457200">
              <a:buFont typeface="Wingdings" pitchFamily="2" charset="2"/>
              <a:buChar char="Ø"/>
            </a:pPr>
            <a:r>
              <a:rPr lang="en-IN" sz="2800" dirty="0" err="1" smtClean="0">
                <a:latin typeface="Bernard MT Condensed" pitchFamily="18" charset="0"/>
              </a:rPr>
              <a:t>Sourav</a:t>
            </a:r>
            <a:endParaRPr lang="en-IN" sz="2800" dirty="0" smtClean="0">
              <a:latin typeface="Bernard MT Condensed" pitchFamily="18" charset="0"/>
            </a:endParaRPr>
          </a:p>
          <a:p>
            <a:pPr marL="457200" indent="-457200">
              <a:buFont typeface="Wingdings" pitchFamily="2" charset="2"/>
              <a:buChar char="Ø"/>
            </a:pPr>
            <a:r>
              <a:rPr lang="en-IN" sz="2800" dirty="0" err="1" smtClean="0">
                <a:latin typeface="Bernard MT Condensed" pitchFamily="18" charset="0"/>
              </a:rPr>
              <a:t>Avinash</a:t>
            </a:r>
            <a:endParaRPr lang="en-IN" sz="2800" dirty="0" smtClean="0">
              <a:latin typeface="Bernard MT Condensed" pitchFamily="18" charset="0"/>
            </a:endParaRPr>
          </a:p>
          <a:p>
            <a:pPr marL="457200" indent="-457200">
              <a:buFont typeface="Wingdings" pitchFamily="2" charset="2"/>
              <a:buChar char="Ø"/>
            </a:pPr>
            <a:r>
              <a:rPr lang="en-IN" sz="2800" dirty="0" err="1" smtClean="0">
                <a:latin typeface="Bernard MT Condensed" pitchFamily="18" charset="0"/>
              </a:rPr>
              <a:t>Aarti</a:t>
            </a:r>
            <a:endParaRPr lang="en-IN" sz="2800" dirty="0" smtClean="0">
              <a:latin typeface="Bernard MT Condensed" pitchFamily="18" charset="0"/>
            </a:endParaRPr>
          </a:p>
          <a:p>
            <a:pPr marL="457200" indent="-457200">
              <a:buFont typeface="Wingdings" pitchFamily="2" charset="2"/>
              <a:buChar char="Ø"/>
            </a:pPr>
            <a:r>
              <a:rPr lang="en-IN" sz="2800" dirty="0" err="1" smtClean="0">
                <a:latin typeface="Bernard MT Condensed" pitchFamily="18" charset="0"/>
              </a:rPr>
              <a:t>Satya</a:t>
            </a:r>
            <a:endParaRPr lang="en-IN" sz="2800" dirty="0" smtClean="0">
              <a:latin typeface="Bernard MT Condensed" pitchFamily="18" charset="0"/>
            </a:endParaRPr>
          </a:p>
          <a:p>
            <a:pPr marL="457200" indent="-457200">
              <a:buFont typeface="Wingdings" pitchFamily="2" charset="2"/>
              <a:buChar char="Ø"/>
            </a:pPr>
            <a:r>
              <a:rPr lang="en-IN" sz="2800" dirty="0" err="1" smtClean="0">
                <a:latin typeface="Bernard MT Condensed" pitchFamily="18" charset="0"/>
              </a:rPr>
              <a:t>Hrithik</a:t>
            </a:r>
            <a:endParaRPr lang="en-IN" sz="2800" dirty="0" smtClean="0">
              <a:latin typeface="Bernard MT Condensed" pitchFamily="18" charset="0"/>
            </a:endParaRPr>
          </a:p>
          <a:p>
            <a:pPr marL="457200" indent="-457200">
              <a:buFont typeface="Wingdings" pitchFamily="2" charset="2"/>
              <a:buChar char="Ø"/>
            </a:pPr>
            <a:r>
              <a:rPr lang="en-IN" sz="2800" dirty="0" err="1" smtClean="0">
                <a:latin typeface="Bernard MT Condensed" pitchFamily="18" charset="0"/>
              </a:rPr>
              <a:t>Sravan</a:t>
            </a:r>
            <a:endParaRPr lang="en-IN" sz="2800" dirty="0" smtClean="0">
              <a:latin typeface="Bernard MT Condensed" pitchFamily="18" charset="0"/>
            </a:endParaRPr>
          </a:p>
          <a:p>
            <a:pPr marL="457200" indent="-457200">
              <a:buFont typeface="Wingdings" pitchFamily="2" charset="2"/>
              <a:buChar char="Ø"/>
            </a:pPr>
            <a:r>
              <a:rPr lang="en-IN" sz="2800" dirty="0" err="1" smtClean="0">
                <a:latin typeface="Bernard MT Condensed" pitchFamily="18" charset="0"/>
              </a:rPr>
              <a:t>Sandeep</a:t>
            </a:r>
            <a:endParaRPr lang="en-IN" sz="2800" dirty="0" smtClean="0">
              <a:latin typeface="Bernard MT Condensed" pitchFamily="18" charset="0"/>
            </a:endParaRPr>
          </a:p>
          <a:p>
            <a:endParaRPr lang="en-IN" sz="2800" dirty="0">
              <a:latin typeface="Bernard MT Condensed" pitchFamily="18" charset="0"/>
            </a:endParaRPr>
          </a:p>
        </p:txBody>
      </p:sp>
    </p:spTree>
    <p:extLst>
      <p:ext uri="{BB962C8B-B14F-4D97-AF65-F5344CB8AC3E}">
        <p14:creationId xmlns:p14="http://schemas.microsoft.com/office/powerpoint/2010/main" val="454192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76672"/>
            <a:ext cx="7920880" cy="4154984"/>
          </a:xfrm>
          <a:prstGeom prst="rect">
            <a:avLst/>
          </a:prstGeom>
        </p:spPr>
        <p:txBody>
          <a:bodyPr wrap="square">
            <a:spAutoFit/>
          </a:bodyPr>
          <a:lstStyle/>
          <a:p>
            <a:r>
              <a:rPr lang="en-US" sz="2200" dirty="0" smtClean="0"/>
              <a:t>Education is the imparting and acquiring of knowledge through teaching and learning, especially at a school or similar institution. The earliest educational processes involved sharing information about gathering food and providing shelter; making weapons and other tools; learning language; and acquiring the values, behavior, and religious rites or practices of a given culture. Before the invention of reading and writing, people lived in an environment in which they struggled to survive against natural forces, animals, and other humans. To survive, preliterate people developed skills that grew into cultural and educational patterns.</a:t>
            </a:r>
          </a:p>
          <a:p>
            <a:endParaRPr lang="en-IN" sz="2200" dirty="0"/>
          </a:p>
        </p:txBody>
      </p:sp>
      <p:sp>
        <p:nvSpPr>
          <p:cNvPr id="3" name="Rectangle 2"/>
          <p:cNvSpPr/>
          <p:nvPr/>
        </p:nvSpPr>
        <p:spPr>
          <a:xfrm>
            <a:off x="683568" y="4077072"/>
            <a:ext cx="7920880" cy="2462213"/>
          </a:xfrm>
          <a:prstGeom prst="rect">
            <a:avLst/>
          </a:prstGeom>
        </p:spPr>
        <p:txBody>
          <a:bodyPr wrap="square">
            <a:spAutoFit/>
          </a:bodyPr>
          <a:lstStyle/>
          <a:p>
            <a:r>
              <a:rPr lang="en-US" sz="2200" dirty="0" smtClean="0"/>
              <a:t>Education developed from the human struggle for survival and enlightenment. It may be formal or informal. Informal education refers to the general social process by which human beings acquire the knowledge and skills needed to function in their culture. Formal education refers to the process by which teachers instruct students in courses of study within institutions.</a:t>
            </a:r>
            <a:endParaRPr lang="en-IN" sz="2200" dirty="0"/>
          </a:p>
        </p:txBody>
      </p:sp>
    </p:spTree>
    <p:extLst>
      <p:ext uri="{BB962C8B-B14F-4D97-AF65-F5344CB8AC3E}">
        <p14:creationId xmlns:p14="http://schemas.microsoft.com/office/powerpoint/2010/main" val="632587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908720"/>
            <a:ext cx="8314071" cy="1107996"/>
          </a:xfrm>
          <a:prstGeom prst="rect">
            <a:avLst/>
          </a:prstGeom>
          <a:noFill/>
        </p:spPr>
        <p:txBody>
          <a:bodyPr wrap="none" rtlCol="0">
            <a:spAutoFit/>
          </a:bodyPr>
          <a:lstStyle/>
          <a:p>
            <a:r>
              <a:rPr lang="en-US" sz="2200" dirty="0" smtClean="0"/>
              <a:t>Let’s just see the major difference between the modern education and </a:t>
            </a:r>
          </a:p>
          <a:p>
            <a:r>
              <a:rPr lang="en-US" sz="2200" dirty="0" smtClean="0"/>
              <a:t>traditional  education my fellow members will help us to distinguish</a:t>
            </a:r>
          </a:p>
          <a:p>
            <a:r>
              <a:rPr lang="en-US" sz="2200" dirty="0" smtClean="0"/>
              <a:t> between them </a:t>
            </a:r>
            <a:endParaRPr lang="en-IN" sz="2200" dirty="0"/>
          </a:p>
        </p:txBody>
      </p:sp>
    </p:spTree>
    <p:extLst>
      <p:ext uri="{BB962C8B-B14F-4D97-AF65-F5344CB8AC3E}">
        <p14:creationId xmlns:p14="http://schemas.microsoft.com/office/powerpoint/2010/main" val="2354332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764704"/>
            <a:ext cx="8208912" cy="3477875"/>
          </a:xfrm>
          <a:prstGeom prst="rect">
            <a:avLst/>
          </a:prstGeom>
        </p:spPr>
        <p:txBody>
          <a:bodyPr wrap="square">
            <a:spAutoFit/>
          </a:bodyPr>
          <a:lstStyle/>
          <a:p>
            <a:r>
              <a:rPr lang="en-US" sz="2200" dirty="0" smtClean="0"/>
              <a:t>Both the types of education have their own place and importance. We cannot declare any type of education good or bad. The traditional was good in its period and the modern education is good in its period. Actually, it depends on the person. It depends on what the person wants to learn. If a person wants to learn about his customs and religion, then definitely traditional education is better for him. On the other hand, if a person wants to learn about science or mathematics, then modern education is good for him. Both the type of the educations is equally important</a:t>
            </a:r>
            <a:r>
              <a:rPr lang="en-US" dirty="0" smtClean="0"/>
              <a:t>.</a:t>
            </a:r>
            <a:endParaRPr lang="en-IN" dirty="0"/>
          </a:p>
        </p:txBody>
      </p:sp>
    </p:spTree>
    <p:extLst>
      <p:ext uri="{BB962C8B-B14F-4D97-AF65-F5344CB8AC3E}">
        <p14:creationId xmlns:p14="http://schemas.microsoft.com/office/powerpoint/2010/main" val="1095774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548680"/>
            <a:ext cx="8815101"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0413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49</TotalTime>
  <Words>318</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Clarity</vt:lpstr>
      <vt:lpstr>.</vt:lpstr>
      <vt:lpstr>Group 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2021-11-02T14:03:29Z</dcterms:created>
  <dcterms:modified xsi:type="dcterms:W3CDTF">2021-11-02T14:53:10Z</dcterms:modified>
</cp:coreProperties>
</file>