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2" d="100"/>
          <a:sy n="82" d="100"/>
        </p:scale>
        <p:origin x="4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773E-CFB3-467A-8022-9E31992E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23D02-4FDD-470E-8CB9-E7F02E72A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09B8-255A-4EF1-8C4B-EA4C1DCA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0DEE-7D1F-4BAB-A99B-13C4FDC0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1B68-7026-4C3C-8EBF-23CCFA99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9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E0DF-C618-4658-8DBD-17E6E1E1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36CB2-31D3-412F-9530-C88534C70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6CDC-8076-41D4-A08F-A3C86BEE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C44A-C387-49E1-91BB-9ABF675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1DED-995E-4D02-B2BE-D6973AF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52E8-AF72-47CA-AA06-9B584439F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C5C42-37DB-4111-8FC7-7F574181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C8D4-FF0B-4914-8387-090FE266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7A38-DCEE-4F52-93ED-725A94E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C6AD-1397-4CE8-BF5F-51500235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924-615C-4BE4-A808-C596E927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4F06-E21C-4DEE-8F49-6D343A7F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E661-0439-42EF-82FF-D76A2C19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4332-805F-45C9-BF49-7504483A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3B6F-737D-4B12-A101-5931ECF4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FF53-3224-4297-825C-C834B11B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8502E-28A6-448E-B187-8751317E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BE45-B299-4A4C-8B53-96E50F13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042D-C940-47D7-AA47-F7920884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DF1D-2E6E-43D1-BEBC-DAF6A22D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028-0076-40AB-814A-E5806B5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CC92-3A4E-4A81-9D1F-3490DA470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1E906-1F2C-46B3-A8BC-9443EF48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CF84-D359-41A2-9C55-118F0FB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EB86-2853-44B2-81EC-4C95315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2FB6-386F-4DBF-91E4-88D813C3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15C9-8B5A-4AC2-A83C-451B4828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34FB-BCCC-4753-8993-3CA3B4F50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1AAF-0340-473A-A267-AEA1EF06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7722F-9FE8-47B7-9F50-108BAD516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36DC9-0CC3-4B67-B408-726E4E5B2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424A4-186F-4D55-8D57-510C5C5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E5233-0DD8-4713-AD3B-202B0BF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67014-7145-45FD-A29B-BCF84C10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4967-B791-49DA-971E-6655972E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2EF03-7E6B-43E9-B819-5749A3B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7331A-49B6-4E37-A64E-1887DF8B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F447F-2C5D-4D82-978D-5A802A0E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907C7-B126-4C23-878A-38E68CFA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1E849-636E-4C4A-9632-61F41AC1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D7896-D669-4A1E-923F-CC2790E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151-BF67-4E70-94AD-964F281C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54EB-F8DE-4D61-A8CE-83C94C6E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B74E0-8220-4FBB-8043-A1DA9D63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C4C2-175E-4CD0-9D80-D46BF7A6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42489-4FF6-4D7D-8A00-5DBD281D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0CAB9-2A01-4C6C-BE72-8C36A898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1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4C8-597A-4509-BC5B-670E793E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EE7F2-B043-4CB4-8D57-D36E47676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BA6CB-409F-47DD-A353-7B9495E7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D290-D97C-4F2C-AECC-AB68D44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590AD-2389-40D4-B148-B901F0F6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81932-210E-4EB3-AF07-0C966F5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138F5-9528-440E-AF43-86000BEC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CD75E-0CD3-4458-A0E8-727CBC25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3682-47A8-4A1F-84D7-753901F9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1F9D-598C-412E-A34A-BC5EE48383A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4507-132B-4E12-8F2D-E9680381B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B57F-F416-4882-A0E3-AA5259C9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28DC-1A86-4A9F-BCBC-F3689827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4A20-DE57-4442-85F2-6C0DD7B9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Clustering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DCA9-F0A2-47FF-BB76-596F7113C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B229-9B5F-42F8-B2CF-7A977829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22E-61EF-4D99-9CC8-CD106A95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clusters with customer which exhibit similar behaviours</a:t>
            </a:r>
          </a:p>
          <a:p>
            <a:endParaRPr lang="en-GB" dirty="0"/>
          </a:p>
          <a:p>
            <a:pPr lvl="1"/>
            <a:r>
              <a:rPr lang="en-GB" dirty="0"/>
              <a:t>Each cluster will have one model</a:t>
            </a:r>
          </a:p>
          <a:p>
            <a:pPr lvl="1"/>
            <a:r>
              <a:rPr lang="en-GB" dirty="0"/>
              <a:t>Clusters can be used to infer behaviour for different customers in the clusters</a:t>
            </a:r>
          </a:p>
        </p:txBody>
      </p:sp>
    </p:spTree>
    <p:extLst>
      <p:ext uri="{BB962C8B-B14F-4D97-AF65-F5344CB8AC3E}">
        <p14:creationId xmlns:p14="http://schemas.microsoft.com/office/powerpoint/2010/main" val="37208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B229-9B5F-42F8-B2CF-7A977829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customer based on 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22E-61EF-4D99-9CC8-CD106A95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K-means &amp; bisecting K-means</a:t>
            </a:r>
          </a:p>
          <a:p>
            <a:pPr lvl="1"/>
            <a:r>
              <a:rPr lang="en-GB" dirty="0"/>
              <a:t>Elbow curve indicates ~3 clusters</a:t>
            </a:r>
          </a:p>
          <a:p>
            <a:pPr lvl="1"/>
            <a:r>
              <a:rPr lang="en-GB" dirty="0"/>
              <a:t>Silhouette distance is close to 1</a:t>
            </a:r>
          </a:p>
          <a:p>
            <a:pPr lvl="1"/>
            <a:r>
              <a:rPr lang="en-GB" dirty="0"/>
              <a:t>However, 99% of customers are put in 1 cluster</a:t>
            </a:r>
          </a:p>
          <a:p>
            <a:pPr lvl="2"/>
            <a:r>
              <a:rPr lang="en-GB" dirty="0"/>
              <a:t>Regardless of:</a:t>
            </a:r>
          </a:p>
          <a:p>
            <a:pPr lvl="3"/>
            <a:r>
              <a:rPr lang="en-GB" dirty="0"/>
              <a:t>the number of clusters</a:t>
            </a:r>
          </a:p>
          <a:p>
            <a:pPr lvl="3"/>
            <a:r>
              <a:rPr lang="en-GB" dirty="0"/>
              <a:t>the length of the timeseries</a:t>
            </a:r>
          </a:p>
          <a:p>
            <a:pPr lvl="3"/>
            <a:r>
              <a:rPr lang="en-GB" dirty="0"/>
              <a:t>the number of customers included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353C3-FAE5-4BE1-9B06-B979EEECE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77" y="1627948"/>
            <a:ext cx="3294742" cy="2460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808AA2-B17B-4B0A-8174-388569B1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320" y="4064000"/>
            <a:ext cx="3076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B229-9B5F-42F8-B2CF-7A977829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customer based on 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22E-61EF-4D99-9CC8-CD106A95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Hierarchical clusters</a:t>
            </a:r>
          </a:p>
          <a:p>
            <a:pPr lvl="1"/>
            <a:r>
              <a:rPr lang="en-GB" dirty="0"/>
              <a:t>From 8 clusters onwards we get two distinct large clusters ( &gt;5 customers)</a:t>
            </a:r>
          </a:p>
          <a:p>
            <a:pPr lvl="1"/>
            <a:r>
              <a:rPr lang="en-GB" dirty="0"/>
              <a:t>From 15 clusters onwards we get three distinct large clusters ( &gt;5 customers)</a:t>
            </a:r>
          </a:p>
          <a:p>
            <a:pPr lvl="1"/>
            <a:r>
              <a:rPr lang="en-GB" dirty="0"/>
              <a:t>Dendrogram </a:t>
            </a:r>
            <a:r>
              <a:rPr lang="en-GB" dirty="0">
                <a:sym typeface="Wingdings" panose="05000000000000000000" pitchFamily="2" charset="2"/>
              </a:rPr>
              <a:t> also confirms many outliers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Silhouette distances are 0.05 and 0.004 respectively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5CAE6-B061-49CC-B8B8-0D6CADFD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07" y="3739692"/>
            <a:ext cx="7198567" cy="30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3DB-5200-44B4-8FE6-771B1E11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57"/>
            <a:ext cx="10515600" cy="1325563"/>
          </a:xfrm>
        </p:spPr>
        <p:txBody>
          <a:bodyPr/>
          <a:lstStyle/>
          <a:p>
            <a:r>
              <a:rPr lang="en-GB" dirty="0"/>
              <a:t>Cluster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3C2C1-4BFA-4EAA-814D-8F874BED1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" b="-1"/>
          <a:stretch/>
        </p:blipFill>
        <p:spPr>
          <a:xfrm>
            <a:off x="965722" y="1483349"/>
            <a:ext cx="6774024" cy="2644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839A5-AC36-4845-9B8C-1C338EEB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5" y="4052481"/>
            <a:ext cx="6816013" cy="2644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167ED-2D7F-455D-91DA-893EA4FD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694" y="150820"/>
            <a:ext cx="3081466" cy="123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72C22-5592-494C-88BC-87D95730A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703" y="1488028"/>
            <a:ext cx="3137601" cy="1233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7F5E-4F55-4C35-A6E1-F1024510E0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7"/>
          <a:stretch/>
        </p:blipFill>
        <p:spPr>
          <a:xfrm>
            <a:off x="8934551" y="2870443"/>
            <a:ext cx="3203091" cy="1280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89DCC-D498-48FB-AE9F-48CD44E51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2053" y="4321150"/>
            <a:ext cx="3229947" cy="1233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9E603-DE84-45FD-B809-BCE5BC050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2053" y="5619893"/>
            <a:ext cx="3200673" cy="123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D1BB5-FE46-48BB-9BB6-12B78B62F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870" y="163275"/>
            <a:ext cx="30756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B229-9B5F-42F8-B2CF-7A977829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clusters based on timeseries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22E-61EF-4D99-9CC8-CD106A95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Hierarchical clustering</a:t>
            </a:r>
          </a:p>
          <a:p>
            <a:pPr lvl="1"/>
            <a:r>
              <a:rPr lang="en-GB" dirty="0"/>
              <a:t>Timeseries features: </a:t>
            </a:r>
          </a:p>
          <a:p>
            <a:pPr lvl="2"/>
            <a:r>
              <a:rPr lang="en-GB" dirty="0"/>
              <a:t>Timeseries statistics, linear least square regression statistics, </a:t>
            </a:r>
            <a:r>
              <a:rPr lang="en-GB" dirty="0" err="1"/>
              <a:t>fft</a:t>
            </a:r>
            <a:r>
              <a:rPr lang="en-GB" dirty="0"/>
              <a:t> statistics</a:t>
            </a:r>
          </a:p>
          <a:p>
            <a:pPr lvl="1"/>
            <a:r>
              <a:rPr lang="en-GB" dirty="0"/>
              <a:t>Dendrogram to inspect data for outliers and number of clusters</a:t>
            </a:r>
          </a:p>
          <a:p>
            <a:pPr lvl="2"/>
            <a:r>
              <a:rPr lang="en-GB" dirty="0"/>
              <a:t>2 clusters &amp; no outliers as a first indication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B763E-F78F-40D4-893C-C238E5F2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33" y="3715604"/>
            <a:ext cx="6299468" cy="25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DE28-EEAA-4171-9849-256391DC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F6EEF-8B35-4E20-AD23-E01B2612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69" y="1490192"/>
            <a:ext cx="544927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A9299-4482-4FB6-98A8-DB9A9B47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07" y="3471623"/>
            <a:ext cx="3582525" cy="23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201E4-16F3-4DDB-BE77-C58D4B1433B4}"/>
              </a:ext>
            </a:extLst>
          </p:cNvPr>
          <p:cNvSpPr txBox="1"/>
          <p:nvPr/>
        </p:nvSpPr>
        <p:spPr>
          <a:xfrm>
            <a:off x="7181946" y="1690688"/>
            <a:ext cx="411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 2 has the relatively ‘stable’ customers  which seem to pay late generally. </a:t>
            </a:r>
          </a:p>
          <a:p>
            <a:r>
              <a:rPr lang="en-GB" dirty="0"/>
              <a:t>Cluster 1 has customers who seem to have more regular interactions with GE and pay more regularly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52452-0BBF-4822-B415-6B82196D43F3}"/>
              </a:ext>
            </a:extLst>
          </p:cNvPr>
          <p:cNvSpPr txBox="1"/>
          <p:nvPr/>
        </p:nvSpPr>
        <p:spPr>
          <a:xfrm>
            <a:off x="1047654" y="5798858"/>
            <a:ext cx="95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silhouette distance for clusters is negative </a:t>
            </a:r>
            <a:r>
              <a:rPr lang="en-GB" dirty="0">
                <a:sym typeface="Wingdings" panose="05000000000000000000" pitchFamily="2" charset="2"/>
              </a:rPr>
              <a:t> more effort necessary to optimise?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43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57B2-53D4-47C2-B3EC-22B9B46C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plots without clear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F96E3-7D2B-407E-8F37-385625E4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125"/>
            <a:ext cx="5647569" cy="4674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0E1B8-3BDC-4CCA-ACAC-BA5CB4E1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46" y="3853735"/>
            <a:ext cx="3843727" cy="24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ACCE-228C-47CC-B399-06CD9C6E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method 2 &amp;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3FD76-81C3-474B-84E0-C26210B6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19" y="2851118"/>
            <a:ext cx="5778273" cy="340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A0181-8A26-44B4-88E0-A4F9C35FBC58}"/>
              </a:ext>
            </a:extLst>
          </p:cNvPr>
          <p:cNvSpPr txBox="1"/>
          <p:nvPr/>
        </p:nvSpPr>
        <p:spPr>
          <a:xfrm>
            <a:off x="993710" y="1525555"/>
            <a:ext cx="1036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below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Clusters calculated using hierarchical clustering with only the timeseries and with the timeseries features have a large overlap</a:t>
            </a:r>
          </a:p>
        </p:txBody>
      </p:sp>
    </p:spTree>
    <p:extLst>
      <p:ext uri="{BB962C8B-B14F-4D97-AF65-F5344CB8AC3E}">
        <p14:creationId xmlns:p14="http://schemas.microsoft.com/office/powerpoint/2010/main" val="109346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258</Words>
  <Application>Microsoft Office PowerPoint</Application>
  <PresentationFormat>Widescreen</PresentationFormat>
  <Paragraphs>45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Clustering update</vt:lpstr>
      <vt:lpstr>Aim</vt:lpstr>
      <vt:lpstr>Cluster customer based on timeseries</vt:lpstr>
      <vt:lpstr>Cluster customer based on timeseries</vt:lpstr>
      <vt:lpstr>Cluster plots</vt:lpstr>
      <vt:lpstr>Customer clusters based on timeseries features</vt:lpstr>
      <vt:lpstr>Cluster plots</vt:lpstr>
      <vt:lpstr>Cluster plots without clear outliers</vt:lpstr>
      <vt:lpstr>Comparing method 2 &amp;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update</dc:title>
  <dc:creator>van den Berg, Marijse (GE Global Operations, consultant)</dc:creator>
  <cp:lastModifiedBy>van den Berg, Marijse (GE Global Operations, consultant)</cp:lastModifiedBy>
  <cp:revision>12</cp:revision>
  <dcterms:created xsi:type="dcterms:W3CDTF">2019-01-08T10:39:40Z</dcterms:created>
  <dcterms:modified xsi:type="dcterms:W3CDTF">2019-01-09T11:30:16Z</dcterms:modified>
</cp:coreProperties>
</file>