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2" r:id="rId4"/>
    <p:sldId id="257" r:id="rId5"/>
    <p:sldId id="259" r:id="rId6"/>
    <p:sldId id="260" r:id="rId7"/>
    <p:sldId id="261" r:id="rId8"/>
    <p:sldId id="262" r:id="rId9"/>
    <p:sldId id="264" r:id="rId10"/>
    <p:sldId id="265" r:id="rId11"/>
    <p:sldId id="266"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prudential-life-insurance-assessment/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EEA1-6F97-40DD-960E-704019773D14}"/>
              </a:ext>
            </a:extLst>
          </p:cNvPr>
          <p:cNvSpPr>
            <a:spLocks noGrp="1"/>
          </p:cNvSpPr>
          <p:nvPr>
            <p:ph type="ctrTitle"/>
          </p:nvPr>
        </p:nvSpPr>
        <p:spPr>
          <a:xfrm>
            <a:off x="1371600" y="1468424"/>
            <a:ext cx="9448800" cy="1825096"/>
          </a:xfrm>
        </p:spPr>
        <p:txBody>
          <a:bodyPr>
            <a:normAutofit fontScale="90000"/>
          </a:bodyPr>
          <a:lstStyle/>
          <a:p>
            <a:pPr algn="ctr"/>
            <a:r>
              <a:rPr lang="en-US" sz="5500" dirty="0"/>
              <a:t>Eligibility Score Analysis</a:t>
            </a:r>
            <a:br>
              <a:rPr lang="en-US" sz="5500" dirty="0"/>
            </a:br>
            <a:r>
              <a:rPr lang="en-US" sz="2400" dirty="0"/>
              <a:t>(Prudential Life Insurance Assessment)</a:t>
            </a:r>
            <a:br>
              <a:rPr lang="en-US" sz="5400" dirty="0"/>
            </a:br>
            <a:r>
              <a:rPr lang="en-US" sz="5500" dirty="0"/>
              <a:t> </a:t>
            </a:r>
          </a:p>
        </p:txBody>
      </p:sp>
      <p:sp>
        <p:nvSpPr>
          <p:cNvPr id="4" name="Subtitle 2">
            <a:extLst>
              <a:ext uri="{FF2B5EF4-FFF2-40B4-BE49-F238E27FC236}">
                <a16:creationId xmlns:a16="http://schemas.microsoft.com/office/drawing/2014/main" id="{2BEC252F-04CC-4AB1-8367-6602450677CA}"/>
              </a:ext>
            </a:extLst>
          </p:cNvPr>
          <p:cNvSpPr txBox="1">
            <a:spLocks/>
          </p:cNvSpPr>
          <p:nvPr/>
        </p:nvSpPr>
        <p:spPr>
          <a:xfrm>
            <a:off x="8671847" y="2380972"/>
            <a:ext cx="1998950" cy="87931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fontAlgn="base"/>
            <a:endParaRPr lang="en-US" sz="1050" dirty="0"/>
          </a:p>
        </p:txBody>
      </p:sp>
    </p:spTree>
    <p:extLst>
      <p:ext uri="{BB962C8B-B14F-4D97-AF65-F5344CB8AC3E}">
        <p14:creationId xmlns:p14="http://schemas.microsoft.com/office/powerpoint/2010/main" val="3386391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D847A5-944A-47BB-8288-6534D4F1EBE5}"/>
              </a:ext>
            </a:extLst>
          </p:cNvPr>
          <p:cNvSpPr>
            <a:spLocks noGrp="1"/>
          </p:cNvSpPr>
          <p:nvPr>
            <p:ph type="title"/>
          </p:nvPr>
        </p:nvSpPr>
        <p:spPr>
          <a:xfrm>
            <a:off x="2895600" y="764373"/>
            <a:ext cx="8610600" cy="1293028"/>
          </a:xfrm>
        </p:spPr>
        <p:txBody>
          <a:bodyPr/>
          <a:lstStyle/>
          <a:p>
            <a:r>
              <a:rPr lang="en-US" dirty="0"/>
              <a:t>Method 2 – Decision Tree</a:t>
            </a:r>
          </a:p>
        </p:txBody>
      </p:sp>
      <p:pic>
        <p:nvPicPr>
          <p:cNvPr id="12" name="Picture 11">
            <a:extLst>
              <a:ext uri="{FF2B5EF4-FFF2-40B4-BE49-F238E27FC236}">
                <a16:creationId xmlns:a16="http://schemas.microsoft.com/office/drawing/2014/main" id="{FFBB4EDA-0A0B-4DAB-A373-BDE3938D0A2F}"/>
              </a:ext>
            </a:extLst>
          </p:cNvPr>
          <p:cNvPicPr>
            <a:picLocks noChangeAspect="1"/>
          </p:cNvPicPr>
          <p:nvPr/>
        </p:nvPicPr>
        <p:blipFill>
          <a:blip r:embed="rId2"/>
          <a:stretch>
            <a:fillRect/>
          </a:stretch>
        </p:blipFill>
        <p:spPr>
          <a:xfrm>
            <a:off x="2174240" y="2181355"/>
            <a:ext cx="8382000" cy="4037330"/>
          </a:xfrm>
          <a:prstGeom prst="rect">
            <a:avLst/>
          </a:prstGeom>
        </p:spPr>
      </p:pic>
    </p:spTree>
    <p:extLst>
      <p:ext uri="{BB962C8B-B14F-4D97-AF65-F5344CB8AC3E}">
        <p14:creationId xmlns:p14="http://schemas.microsoft.com/office/powerpoint/2010/main" val="410382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0D0EC-C841-4D8C-B3BA-4EC2C81B4437}"/>
              </a:ext>
            </a:extLst>
          </p:cNvPr>
          <p:cNvSpPr>
            <a:spLocks noGrp="1"/>
          </p:cNvSpPr>
          <p:nvPr>
            <p:ph idx="1"/>
          </p:nvPr>
        </p:nvSpPr>
        <p:spPr/>
        <p:txBody>
          <a:bodyPr/>
          <a:lstStyle/>
          <a:p>
            <a:r>
              <a:rPr lang="en-US" dirty="0"/>
              <a:t>The Decision tree is built using the reduced dimensions resulting in the RMSE value of:</a:t>
            </a:r>
          </a:p>
          <a:p>
            <a:r>
              <a:rPr lang="en-US" dirty="0"/>
              <a:t>RMSE value 	–  2.109 </a:t>
            </a:r>
          </a:p>
          <a:p>
            <a:endParaRPr lang="en-US" dirty="0"/>
          </a:p>
        </p:txBody>
      </p:sp>
      <p:sp>
        <p:nvSpPr>
          <p:cNvPr id="4" name="Title 1">
            <a:extLst>
              <a:ext uri="{FF2B5EF4-FFF2-40B4-BE49-F238E27FC236}">
                <a16:creationId xmlns:a16="http://schemas.microsoft.com/office/drawing/2014/main" id="{DCAA22EF-5125-4CBC-B2A9-46F9175BB448}"/>
              </a:ext>
            </a:extLst>
          </p:cNvPr>
          <p:cNvSpPr>
            <a:spLocks noGrp="1"/>
          </p:cNvSpPr>
          <p:nvPr>
            <p:ph type="title"/>
          </p:nvPr>
        </p:nvSpPr>
        <p:spPr>
          <a:xfrm>
            <a:off x="2895600" y="764373"/>
            <a:ext cx="8610600" cy="1293028"/>
          </a:xfrm>
        </p:spPr>
        <p:txBody>
          <a:bodyPr/>
          <a:lstStyle/>
          <a:p>
            <a:r>
              <a:rPr lang="en-US" dirty="0"/>
              <a:t>Method 2 – Decision Tree</a:t>
            </a:r>
          </a:p>
        </p:txBody>
      </p:sp>
      <p:pic>
        <p:nvPicPr>
          <p:cNvPr id="2" name="Picture 1">
            <a:extLst>
              <a:ext uri="{FF2B5EF4-FFF2-40B4-BE49-F238E27FC236}">
                <a16:creationId xmlns:a16="http://schemas.microsoft.com/office/drawing/2014/main" id="{2BC720E0-39A4-4253-80F0-A2CF9AFEA6C1}"/>
              </a:ext>
            </a:extLst>
          </p:cNvPr>
          <p:cNvPicPr>
            <a:picLocks noChangeAspect="1"/>
          </p:cNvPicPr>
          <p:nvPr/>
        </p:nvPicPr>
        <p:blipFill>
          <a:blip r:embed="rId2"/>
          <a:stretch>
            <a:fillRect/>
          </a:stretch>
        </p:blipFill>
        <p:spPr>
          <a:xfrm>
            <a:off x="846772" y="3568447"/>
            <a:ext cx="10176828" cy="1276350"/>
          </a:xfrm>
          <a:prstGeom prst="rect">
            <a:avLst/>
          </a:prstGeom>
        </p:spPr>
      </p:pic>
    </p:spTree>
    <p:extLst>
      <p:ext uri="{BB962C8B-B14F-4D97-AF65-F5344CB8AC3E}">
        <p14:creationId xmlns:p14="http://schemas.microsoft.com/office/powerpoint/2010/main" val="3512002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83ED-8382-4934-B270-035931C389C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2D5F03DF-CC50-4101-A9EF-567C97559076}"/>
              </a:ext>
            </a:extLst>
          </p:cNvPr>
          <p:cNvSpPr>
            <a:spLocks noGrp="1"/>
          </p:cNvSpPr>
          <p:nvPr>
            <p:ph idx="1"/>
          </p:nvPr>
        </p:nvSpPr>
        <p:spPr/>
        <p:txBody>
          <a:bodyPr/>
          <a:lstStyle/>
          <a:p>
            <a:r>
              <a:rPr lang="en-US" dirty="0"/>
              <a:t>The results will help Prudential to accurately determine risk score and eligibility.</a:t>
            </a:r>
          </a:p>
          <a:p>
            <a:r>
              <a:rPr lang="en-US" dirty="0"/>
              <a:t>Based on our following RMSE results for each model:</a:t>
            </a:r>
          </a:p>
          <a:p>
            <a:pPr marL="0" indent="0" algn="ctr">
              <a:buNone/>
            </a:pPr>
            <a:r>
              <a:rPr lang="en-US" dirty="0"/>
              <a:t>Linear Model :- 1.96</a:t>
            </a:r>
          </a:p>
          <a:p>
            <a:pPr marL="0" indent="0" algn="ctr">
              <a:buNone/>
            </a:pPr>
            <a:r>
              <a:rPr lang="en-US" dirty="0"/>
              <a:t>Decision Tree :- 2.109</a:t>
            </a:r>
          </a:p>
          <a:p>
            <a:r>
              <a:rPr lang="en-US" dirty="0"/>
              <a:t> Linear Regression predictive model is best suited for the Prudential Insurance data.</a:t>
            </a:r>
          </a:p>
        </p:txBody>
      </p:sp>
    </p:spTree>
    <p:extLst>
      <p:ext uri="{BB962C8B-B14F-4D97-AF65-F5344CB8AC3E}">
        <p14:creationId xmlns:p14="http://schemas.microsoft.com/office/powerpoint/2010/main" val="367138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19BD-7789-419E-8545-A2D2DF97801E}"/>
              </a:ext>
            </a:extLst>
          </p:cNvPr>
          <p:cNvSpPr>
            <a:spLocks noGrp="1"/>
          </p:cNvSpPr>
          <p:nvPr>
            <p:ph type="title"/>
          </p:nvPr>
        </p:nvSpPr>
        <p:spPr>
          <a:xfrm>
            <a:off x="1628775" y="3021798"/>
            <a:ext cx="8610600" cy="1293028"/>
          </a:xfrm>
        </p:spPr>
        <p:txBody>
          <a:bodyPr/>
          <a:lstStyle/>
          <a:p>
            <a:pPr algn="ctr"/>
            <a:r>
              <a:rPr lang="en-US" dirty="0"/>
              <a:t>Thank You !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64616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D55E-EB6C-4A51-98F2-5F5956A804BE}"/>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43DA7A77-2D80-424B-B624-EE8A6A41746B}"/>
              </a:ext>
            </a:extLst>
          </p:cNvPr>
          <p:cNvSpPr>
            <a:spLocks noGrp="1"/>
          </p:cNvSpPr>
          <p:nvPr>
            <p:ph idx="1"/>
          </p:nvPr>
        </p:nvSpPr>
        <p:spPr>
          <a:xfrm>
            <a:off x="685800" y="2194560"/>
            <a:ext cx="10820400" cy="2234565"/>
          </a:xfrm>
        </p:spPr>
        <p:txBody>
          <a:bodyPr/>
          <a:lstStyle/>
          <a:p>
            <a:r>
              <a:rPr lang="en-US" dirty="0"/>
              <a:t>To develop a predictive model that generates risk score and determines the eligibility for insurance approval.</a:t>
            </a:r>
          </a:p>
          <a:p>
            <a:r>
              <a:rPr lang="en-US" dirty="0"/>
              <a:t>The following two algorithms are used for the prediction</a:t>
            </a:r>
          </a:p>
          <a:p>
            <a:pPr marL="457200" lvl="1" indent="0">
              <a:buNone/>
            </a:pPr>
            <a:r>
              <a:rPr lang="en-US" dirty="0"/>
              <a:t>Linear Regression</a:t>
            </a:r>
          </a:p>
          <a:p>
            <a:pPr marL="457200" lvl="1" indent="0">
              <a:buNone/>
            </a:pPr>
            <a:r>
              <a:rPr lang="en-US" dirty="0"/>
              <a:t>Decision Tree</a:t>
            </a:r>
          </a:p>
          <a:p>
            <a:pPr marL="457200" lvl="1" indent="0">
              <a:buNone/>
            </a:pPr>
            <a:endParaRPr lang="en-US" dirty="0"/>
          </a:p>
        </p:txBody>
      </p:sp>
      <p:sp>
        <p:nvSpPr>
          <p:cNvPr id="4" name="TextBox 3">
            <a:extLst>
              <a:ext uri="{FF2B5EF4-FFF2-40B4-BE49-F238E27FC236}">
                <a16:creationId xmlns:a16="http://schemas.microsoft.com/office/drawing/2014/main" id="{5AE01A38-5416-4876-9CB7-30E69F35189C}"/>
              </a:ext>
            </a:extLst>
          </p:cNvPr>
          <p:cNvSpPr txBox="1"/>
          <p:nvPr/>
        </p:nvSpPr>
        <p:spPr>
          <a:xfrm>
            <a:off x="685800" y="4566284"/>
            <a:ext cx="10953750" cy="646331"/>
          </a:xfrm>
          <a:prstGeom prst="rect">
            <a:avLst/>
          </a:prstGeom>
          <a:noFill/>
        </p:spPr>
        <p:txBody>
          <a:bodyPr wrap="square" rtlCol="0">
            <a:spAutoFit/>
          </a:bodyPr>
          <a:lstStyle/>
          <a:p>
            <a:r>
              <a:rPr lang="en-US" dirty="0"/>
              <a:t>Dataset: </a:t>
            </a:r>
            <a:r>
              <a:rPr lang="en-US" u="sng" dirty="0">
                <a:hlinkClick r:id="rId2"/>
              </a:rPr>
              <a:t>https://www.kaggle.com/c/prudential-life-insurance-assessment/data</a:t>
            </a:r>
            <a:endParaRPr lang="en-US" dirty="0"/>
          </a:p>
          <a:p>
            <a:endParaRPr lang="en-US" dirty="0"/>
          </a:p>
        </p:txBody>
      </p:sp>
    </p:spTree>
    <p:extLst>
      <p:ext uri="{BB962C8B-B14F-4D97-AF65-F5344CB8AC3E}">
        <p14:creationId xmlns:p14="http://schemas.microsoft.com/office/powerpoint/2010/main" val="17278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0718-7040-4868-BCA9-A7F9F7A82550}"/>
              </a:ext>
            </a:extLst>
          </p:cNvPr>
          <p:cNvSpPr>
            <a:spLocks noGrp="1"/>
          </p:cNvSpPr>
          <p:nvPr>
            <p:ph type="title"/>
          </p:nvPr>
        </p:nvSpPr>
        <p:spPr/>
        <p:txBody>
          <a:bodyPr/>
          <a:lstStyle/>
          <a:p>
            <a:r>
              <a:rPr lang="en-US" dirty="0"/>
              <a:t>Workflow</a:t>
            </a:r>
          </a:p>
        </p:txBody>
      </p:sp>
      <p:sp>
        <p:nvSpPr>
          <p:cNvPr id="4" name="Rectangle 3">
            <a:extLst>
              <a:ext uri="{FF2B5EF4-FFF2-40B4-BE49-F238E27FC236}">
                <a16:creationId xmlns:a16="http://schemas.microsoft.com/office/drawing/2014/main" id="{B172B75C-D0FA-4E31-99C9-F8545FF188D7}"/>
              </a:ext>
            </a:extLst>
          </p:cNvPr>
          <p:cNvSpPr/>
          <p:nvPr/>
        </p:nvSpPr>
        <p:spPr>
          <a:xfrm>
            <a:off x="461962" y="2266950"/>
            <a:ext cx="2409825" cy="129302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EXTRACTION</a:t>
            </a:r>
          </a:p>
        </p:txBody>
      </p:sp>
      <p:sp>
        <p:nvSpPr>
          <p:cNvPr id="5" name="Rectangle 4">
            <a:extLst>
              <a:ext uri="{FF2B5EF4-FFF2-40B4-BE49-F238E27FC236}">
                <a16:creationId xmlns:a16="http://schemas.microsoft.com/office/drawing/2014/main" id="{CFFA54DE-ADF4-4553-AA88-C863552F71E8}"/>
              </a:ext>
            </a:extLst>
          </p:cNvPr>
          <p:cNvSpPr/>
          <p:nvPr/>
        </p:nvSpPr>
        <p:spPr>
          <a:xfrm>
            <a:off x="3400425" y="2266950"/>
            <a:ext cx="2409825" cy="129302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PRE-PROCESSING THE DATA</a:t>
            </a:r>
          </a:p>
        </p:txBody>
      </p:sp>
      <p:sp>
        <p:nvSpPr>
          <p:cNvPr id="6" name="Rectangle 5">
            <a:extLst>
              <a:ext uri="{FF2B5EF4-FFF2-40B4-BE49-F238E27FC236}">
                <a16:creationId xmlns:a16="http://schemas.microsoft.com/office/drawing/2014/main" id="{2AC54882-FFB6-4BA5-B96B-9DCDB397BC0D}"/>
              </a:ext>
            </a:extLst>
          </p:cNvPr>
          <p:cNvSpPr/>
          <p:nvPr/>
        </p:nvSpPr>
        <p:spPr>
          <a:xfrm>
            <a:off x="6381752" y="2266950"/>
            <a:ext cx="2409825" cy="129302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EXPLORATORY DATA ANALYSIS</a:t>
            </a:r>
          </a:p>
        </p:txBody>
      </p:sp>
      <p:sp>
        <p:nvSpPr>
          <p:cNvPr id="7" name="Rectangle 6">
            <a:extLst>
              <a:ext uri="{FF2B5EF4-FFF2-40B4-BE49-F238E27FC236}">
                <a16:creationId xmlns:a16="http://schemas.microsoft.com/office/drawing/2014/main" id="{01524EEC-4C35-4C42-9BD1-8B71B6EC090F}"/>
              </a:ext>
            </a:extLst>
          </p:cNvPr>
          <p:cNvSpPr/>
          <p:nvPr/>
        </p:nvSpPr>
        <p:spPr>
          <a:xfrm>
            <a:off x="9525000" y="2266950"/>
            <a:ext cx="2409825" cy="129302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FEATURE SELECTION</a:t>
            </a:r>
          </a:p>
        </p:txBody>
      </p:sp>
      <p:sp>
        <p:nvSpPr>
          <p:cNvPr id="8" name="Rectangle 7">
            <a:extLst>
              <a:ext uri="{FF2B5EF4-FFF2-40B4-BE49-F238E27FC236}">
                <a16:creationId xmlns:a16="http://schemas.microsoft.com/office/drawing/2014/main" id="{76DC07C1-1F3D-42DA-A270-B9B4E01396A2}"/>
              </a:ext>
            </a:extLst>
          </p:cNvPr>
          <p:cNvSpPr/>
          <p:nvPr/>
        </p:nvSpPr>
        <p:spPr>
          <a:xfrm>
            <a:off x="9563104" y="4533899"/>
            <a:ext cx="2409825" cy="129302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REGRESSION ALGORITHMS </a:t>
            </a:r>
          </a:p>
        </p:txBody>
      </p:sp>
      <p:sp>
        <p:nvSpPr>
          <p:cNvPr id="10" name="Arrow: Right 9">
            <a:extLst>
              <a:ext uri="{FF2B5EF4-FFF2-40B4-BE49-F238E27FC236}">
                <a16:creationId xmlns:a16="http://schemas.microsoft.com/office/drawing/2014/main" id="{529BEA83-771F-4370-910D-0DBD459DEC31}"/>
              </a:ext>
            </a:extLst>
          </p:cNvPr>
          <p:cNvSpPr/>
          <p:nvPr/>
        </p:nvSpPr>
        <p:spPr>
          <a:xfrm>
            <a:off x="2871787" y="2733675"/>
            <a:ext cx="528638" cy="352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8DE92F0-5BA6-444D-8030-1FAA68D35E08}"/>
              </a:ext>
            </a:extLst>
          </p:cNvPr>
          <p:cNvSpPr/>
          <p:nvPr/>
        </p:nvSpPr>
        <p:spPr>
          <a:xfrm>
            <a:off x="5810250" y="2696167"/>
            <a:ext cx="571502" cy="427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8DC56856-2EFE-47B1-91B7-C1B5660F41BB}"/>
              </a:ext>
            </a:extLst>
          </p:cNvPr>
          <p:cNvSpPr/>
          <p:nvPr/>
        </p:nvSpPr>
        <p:spPr>
          <a:xfrm>
            <a:off x="8796340" y="2771775"/>
            <a:ext cx="728660" cy="427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F6FAAF72-8699-4BC7-B0F0-48161202B71A}"/>
              </a:ext>
            </a:extLst>
          </p:cNvPr>
          <p:cNvSpPr/>
          <p:nvPr/>
        </p:nvSpPr>
        <p:spPr>
          <a:xfrm>
            <a:off x="10425116" y="3559978"/>
            <a:ext cx="685800" cy="973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52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2431-3A72-4D9D-8D5B-9D665E45C018}"/>
              </a:ext>
            </a:extLst>
          </p:cNvPr>
          <p:cNvSpPr>
            <a:spLocks noGrp="1"/>
          </p:cNvSpPr>
          <p:nvPr>
            <p:ph type="title"/>
          </p:nvPr>
        </p:nvSpPr>
        <p:spPr/>
        <p:txBody>
          <a:bodyPr/>
          <a:lstStyle/>
          <a:p>
            <a:r>
              <a:rPr lang="en-US" dirty="0"/>
              <a:t>Data Preparation	</a:t>
            </a:r>
          </a:p>
        </p:txBody>
      </p:sp>
      <p:sp>
        <p:nvSpPr>
          <p:cNvPr id="3" name="Content Placeholder 2">
            <a:extLst>
              <a:ext uri="{FF2B5EF4-FFF2-40B4-BE49-F238E27FC236}">
                <a16:creationId xmlns:a16="http://schemas.microsoft.com/office/drawing/2014/main" id="{EEE20418-AEC3-4B14-A581-9A626E72726A}"/>
              </a:ext>
            </a:extLst>
          </p:cNvPr>
          <p:cNvSpPr>
            <a:spLocks noGrp="1"/>
          </p:cNvSpPr>
          <p:nvPr>
            <p:ph idx="1"/>
          </p:nvPr>
        </p:nvSpPr>
        <p:spPr/>
        <p:txBody>
          <a:bodyPr>
            <a:normAutofit/>
          </a:bodyPr>
          <a:lstStyle/>
          <a:p>
            <a:r>
              <a:rPr lang="en-US" dirty="0"/>
              <a:t>The input dataset contains different kind of columns which involves Categorical, Continuous and Discrete. </a:t>
            </a:r>
          </a:p>
          <a:p>
            <a:r>
              <a:rPr lang="en-US" dirty="0"/>
              <a:t>Categorical variables are converted to Numerical expression using 0-N transformations.</a:t>
            </a:r>
          </a:p>
          <a:p>
            <a:r>
              <a:rPr lang="en-US" dirty="0"/>
              <a:t>Identified Null values on each column and removed the columns with more than 50% of Null values.</a:t>
            </a:r>
          </a:p>
          <a:p>
            <a:pPr marL="457200" lvl="1" indent="0">
              <a:buNone/>
            </a:pPr>
            <a:endParaRPr lang="en-US" dirty="0"/>
          </a:p>
        </p:txBody>
      </p:sp>
    </p:spTree>
    <p:extLst>
      <p:ext uri="{BB962C8B-B14F-4D97-AF65-F5344CB8AC3E}">
        <p14:creationId xmlns:p14="http://schemas.microsoft.com/office/powerpoint/2010/main" val="114410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4C7232-1637-4035-8521-3B3B94EE5231}"/>
              </a:ext>
            </a:extLst>
          </p:cNvPr>
          <p:cNvSpPr txBox="1">
            <a:spLocks/>
          </p:cNvSpPr>
          <p:nvPr/>
        </p:nvSpPr>
        <p:spPr>
          <a:xfrm>
            <a:off x="3048000" y="916773"/>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Data Preparation	</a:t>
            </a:r>
          </a:p>
        </p:txBody>
      </p:sp>
      <p:pic>
        <p:nvPicPr>
          <p:cNvPr id="6" name="Picture 5">
            <a:extLst>
              <a:ext uri="{FF2B5EF4-FFF2-40B4-BE49-F238E27FC236}">
                <a16:creationId xmlns:a16="http://schemas.microsoft.com/office/drawing/2014/main" id="{E84E8837-B664-43F4-A049-AC174EDCBD3A}"/>
              </a:ext>
            </a:extLst>
          </p:cNvPr>
          <p:cNvPicPr>
            <a:picLocks noChangeAspect="1"/>
          </p:cNvPicPr>
          <p:nvPr/>
        </p:nvPicPr>
        <p:blipFill>
          <a:blip r:embed="rId2"/>
          <a:stretch>
            <a:fillRect/>
          </a:stretch>
        </p:blipFill>
        <p:spPr>
          <a:xfrm>
            <a:off x="948038" y="3044858"/>
            <a:ext cx="9647690" cy="3315229"/>
          </a:xfrm>
          <a:prstGeom prst="rect">
            <a:avLst/>
          </a:prstGeom>
        </p:spPr>
      </p:pic>
      <p:sp>
        <p:nvSpPr>
          <p:cNvPr id="8" name="Content Placeholder 7">
            <a:extLst>
              <a:ext uri="{FF2B5EF4-FFF2-40B4-BE49-F238E27FC236}">
                <a16:creationId xmlns:a16="http://schemas.microsoft.com/office/drawing/2014/main" id="{114B3478-C169-4811-BBCE-76C39768EB3C}"/>
              </a:ext>
            </a:extLst>
          </p:cNvPr>
          <p:cNvSpPr>
            <a:spLocks noGrp="1"/>
          </p:cNvSpPr>
          <p:nvPr>
            <p:ph idx="1"/>
          </p:nvPr>
        </p:nvSpPr>
        <p:spPr>
          <a:xfrm>
            <a:off x="685800" y="2194561"/>
            <a:ext cx="10297160" cy="3527510"/>
          </a:xfrm>
        </p:spPr>
        <p:txBody>
          <a:bodyPr/>
          <a:lstStyle/>
          <a:p>
            <a:r>
              <a:rPr lang="en-US" dirty="0"/>
              <a:t>Filled the missing values of the column using mean/median.</a:t>
            </a:r>
          </a:p>
          <a:p>
            <a:r>
              <a:rPr lang="en-US" dirty="0"/>
              <a:t>Removed outliers which are four times more than the mean value.</a:t>
            </a:r>
          </a:p>
        </p:txBody>
      </p:sp>
    </p:spTree>
    <p:extLst>
      <p:ext uri="{BB962C8B-B14F-4D97-AF65-F5344CB8AC3E}">
        <p14:creationId xmlns:p14="http://schemas.microsoft.com/office/powerpoint/2010/main" val="17186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2A669-1161-4B60-9650-4ED7A5B1DE4A}"/>
              </a:ext>
            </a:extLst>
          </p:cNvPr>
          <p:cNvSpPr>
            <a:spLocks noGrp="1"/>
          </p:cNvSpPr>
          <p:nvPr>
            <p:ph idx="1"/>
          </p:nvPr>
        </p:nvSpPr>
        <p:spPr/>
        <p:txBody>
          <a:bodyPr/>
          <a:lstStyle/>
          <a:p>
            <a:r>
              <a:rPr lang="en-US" dirty="0"/>
              <a:t>The dimensions are reduced using Step AIC function for both forward and backward direction.</a:t>
            </a:r>
          </a:p>
          <a:p>
            <a:r>
              <a:rPr lang="en-US" dirty="0"/>
              <a:t>Removed the variables with near to zero variance using </a:t>
            </a:r>
            <a:r>
              <a:rPr lang="en-US" dirty="0" err="1"/>
              <a:t>nearZeroVar</a:t>
            </a:r>
            <a:r>
              <a:rPr lang="en-US" dirty="0"/>
              <a:t> function.</a:t>
            </a:r>
          </a:p>
          <a:p>
            <a:r>
              <a:rPr lang="en-US" dirty="0"/>
              <a:t>The input parameters are reduced to 32 for building the model</a:t>
            </a:r>
          </a:p>
          <a:p>
            <a:endParaRPr lang="en-US" dirty="0"/>
          </a:p>
          <a:p>
            <a:endParaRPr lang="en-US" dirty="0"/>
          </a:p>
        </p:txBody>
      </p:sp>
      <p:sp>
        <p:nvSpPr>
          <p:cNvPr id="5" name="Title 1">
            <a:extLst>
              <a:ext uri="{FF2B5EF4-FFF2-40B4-BE49-F238E27FC236}">
                <a16:creationId xmlns:a16="http://schemas.microsoft.com/office/drawing/2014/main" id="{F80EC9D1-2A12-4D29-A52F-9B4F552137BF}"/>
              </a:ext>
            </a:extLst>
          </p:cNvPr>
          <p:cNvSpPr>
            <a:spLocks noGrp="1"/>
          </p:cNvSpPr>
          <p:nvPr>
            <p:ph type="title"/>
          </p:nvPr>
        </p:nvSpPr>
        <p:spPr>
          <a:xfrm>
            <a:off x="2895600" y="764373"/>
            <a:ext cx="8610600" cy="1293028"/>
          </a:xfrm>
        </p:spPr>
        <p:txBody>
          <a:bodyPr/>
          <a:lstStyle/>
          <a:p>
            <a:r>
              <a:rPr lang="en-US" dirty="0"/>
              <a:t>Data Preparation	</a:t>
            </a:r>
          </a:p>
        </p:txBody>
      </p:sp>
    </p:spTree>
    <p:extLst>
      <p:ext uri="{BB962C8B-B14F-4D97-AF65-F5344CB8AC3E}">
        <p14:creationId xmlns:p14="http://schemas.microsoft.com/office/powerpoint/2010/main" val="171513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EE49-230F-472E-A645-3DF18EB734FE}"/>
              </a:ext>
            </a:extLst>
          </p:cNvPr>
          <p:cNvSpPr>
            <a:spLocks noGrp="1"/>
          </p:cNvSpPr>
          <p:nvPr>
            <p:ph type="title"/>
          </p:nvPr>
        </p:nvSpPr>
        <p:spPr>
          <a:xfrm>
            <a:off x="2895600" y="764373"/>
            <a:ext cx="8610600" cy="1293028"/>
          </a:xfrm>
        </p:spPr>
        <p:txBody>
          <a:bodyPr/>
          <a:lstStyle/>
          <a:p>
            <a:r>
              <a:rPr lang="en-US"/>
              <a:t>Method 1- Linear Regression	</a:t>
            </a:r>
            <a:endParaRPr lang="en-US" dirty="0"/>
          </a:p>
        </p:txBody>
      </p:sp>
      <p:sp>
        <p:nvSpPr>
          <p:cNvPr id="3" name="Content Placeholder 2">
            <a:extLst>
              <a:ext uri="{FF2B5EF4-FFF2-40B4-BE49-F238E27FC236}">
                <a16:creationId xmlns:a16="http://schemas.microsoft.com/office/drawing/2014/main" id="{C85CC3B4-D43A-4A8D-87B4-CBC36E94CBA1}"/>
              </a:ext>
            </a:extLst>
          </p:cNvPr>
          <p:cNvSpPr>
            <a:spLocks noGrp="1"/>
          </p:cNvSpPr>
          <p:nvPr>
            <p:ph idx="1"/>
          </p:nvPr>
        </p:nvSpPr>
        <p:spPr>
          <a:xfrm>
            <a:off x="685800" y="2194560"/>
            <a:ext cx="10820400" cy="4663440"/>
          </a:xfrm>
        </p:spPr>
        <p:txBody>
          <a:bodyPr/>
          <a:lstStyle/>
          <a:p>
            <a:r>
              <a:rPr lang="en-US" dirty="0"/>
              <a:t>The Linear Regression model is build with reduced P values columns and predicted with the following values </a:t>
            </a:r>
          </a:p>
          <a:p>
            <a:r>
              <a:rPr lang="en-US" dirty="0"/>
              <a:t>R-Square value 	–  0.355</a:t>
            </a:r>
          </a:p>
          <a:p>
            <a:r>
              <a:rPr lang="en-US" dirty="0"/>
              <a:t>RMSE value 	– 1.966 </a:t>
            </a:r>
          </a:p>
        </p:txBody>
      </p:sp>
      <p:pic>
        <p:nvPicPr>
          <p:cNvPr id="5" name="Picture 4">
            <a:extLst>
              <a:ext uri="{FF2B5EF4-FFF2-40B4-BE49-F238E27FC236}">
                <a16:creationId xmlns:a16="http://schemas.microsoft.com/office/drawing/2014/main" id="{476BEE72-35A1-41C1-A774-7EFADC603584}"/>
              </a:ext>
            </a:extLst>
          </p:cNvPr>
          <p:cNvPicPr>
            <a:picLocks noChangeAspect="1"/>
          </p:cNvPicPr>
          <p:nvPr/>
        </p:nvPicPr>
        <p:blipFill>
          <a:blip r:embed="rId2"/>
          <a:stretch>
            <a:fillRect/>
          </a:stretch>
        </p:blipFill>
        <p:spPr>
          <a:xfrm>
            <a:off x="930910" y="4216400"/>
            <a:ext cx="10253345" cy="1226821"/>
          </a:xfrm>
          <a:prstGeom prst="rect">
            <a:avLst/>
          </a:prstGeom>
        </p:spPr>
      </p:pic>
      <p:pic>
        <p:nvPicPr>
          <p:cNvPr id="8" name="Picture 7">
            <a:extLst>
              <a:ext uri="{FF2B5EF4-FFF2-40B4-BE49-F238E27FC236}">
                <a16:creationId xmlns:a16="http://schemas.microsoft.com/office/drawing/2014/main" id="{55A3BD2D-D629-45ED-BCA1-D289481D14D8}"/>
              </a:ext>
            </a:extLst>
          </p:cNvPr>
          <p:cNvPicPr>
            <a:picLocks noChangeAspect="1"/>
          </p:cNvPicPr>
          <p:nvPr/>
        </p:nvPicPr>
        <p:blipFill>
          <a:blip r:embed="rId3"/>
          <a:stretch>
            <a:fillRect/>
          </a:stretch>
        </p:blipFill>
        <p:spPr>
          <a:xfrm>
            <a:off x="930909" y="5594985"/>
            <a:ext cx="10253345" cy="988696"/>
          </a:xfrm>
          <a:prstGeom prst="rect">
            <a:avLst/>
          </a:prstGeom>
        </p:spPr>
      </p:pic>
    </p:spTree>
    <p:extLst>
      <p:ext uri="{BB962C8B-B14F-4D97-AF65-F5344CB8AC3E}">
        <p14:creationId xmlns:p14="http://schemas.microsoft.com/office/powerpoint/2010/main" val="367761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0EA1528-783C-4D6B-BEA8-B4EFBF1E2327}"/>
              </a:ext>
            </a:extLst>
          </p:cNvPr>
          <p:cNvPicPr>
            <a:picLocks noGrp="1" noChangeAspect="1"/>
          </p:cNvPicPr>
          <p:nvPr>
            <p:ph idx="1"/>
          </p:nvPr>
        </p:nvPicPr>
        <p:blipFill>
          <a:blip r:embed="rId2"/>
          <a:stretch>
            <a:fillRect/>
          </a:stretch>
        </p:blipFill>
        <p:spPr>
          <a:xfrm>
            <a:off x="3212531" y="2209801"/>
            <a:ext cx="5538404" cy="4024313"/>
          </a:xfrm>
          <a:prstGeom prst="rect">
            <a:avLst/>
          </a:prstGeom>
        </p:spPr>
      </p:pic>
      <p:sp>
        <p:nvSpPr>
          <p:cNvPr id="4" name="Title 1">
            <a:extLst>
              <a:ext uri="{FF2B5EF4-FFF2-40B4-BE49-F238E27FC236}">
                <a16:creationId xmlns:a16="http://schemas.microsoft.com/office/drawing/2014/main" id="{F26F8FB4-2B96-4F81-AA74-CAF6315504DB}"/>
              </a:ext>
            </a:extLst>
          </p:cNvPr>
          <p:cNvSpPr txBox="1">
            <a:spLocks/>
          </p:cNvSpPr>
          <p:nvPr/>
        </p:nvSpPr>
        <p:spPr>
          <a:xfrm>
            <a:off x="3048000" y="916773"/>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Method 1- Linear Regression	</a:t>
            </a:r>
          </a:p>
        </p:txBody>
      </p:sp>
    </p:spTree>
    <p:extLst>
      <p:ext uri="{BB962C8B-B14F-4D97-AF65-F5344CB8AC3E}">
        <p14:creationId xmlns:p14="http://schemas.microsoft.com/office/powerpoint/2010/main" val="95057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9D96-80EF-42F4-B59E-19BE4FB58BFE}"/>
              </a:ext>
            </a:extLst>
          </p:cNvPr>
          <p:cNvSpPr>
            <a:spLocks noGrp="1"/>
          </p:cNvSpPr>
          <p:nvPr>
            <p:ph type="title"/>
          </p:nvPr>
        </p:nvSpPr>
        <p:spPr/>
        <p:txBody>
          <a:bodyPr/>
          <a:lstStyle/>
          <a:p>
            <a:r>
              <a:rPr lang="en-US" dirty="0"/>
              <a:t>Method 2 – Decision Tree</a:t>
            </a:r>
          </a:p>
        </p:txBody>
      </p:sp>
      <p:sp>
        <p:nvSpPr>
          <p:cNvPr id="3" name="Content Placeholder 2">
            <a:extLst>
              <a:ext uri="{FF2B5EF4-FFF2-40B4-BE49-F238E27FC236}">
                <a16:creationId xmlns:a16="http://schemas.microsoft.com/office/drawing/2014/main" id="{A5DE96EA-2CFB-490F-AEAA-5934B1B27001}"/>
              </a:ext>
            </a:extLst>
          </p:cNvPr>
          <p:cNvSpPr>
            <a:spLocks noGrp="1"/>
          </p:cNvSpPr>
          <p:nvPr>
            <p:ph idx="1"/>
          </p:nvPr>
        </p:nvSpPr>
        <p:spPr>
          <a:xfrm>
            <a:off x="685800" y="2194560"/>
            <a:ext cx="10820400" cy="4450080"/>
          </a:xfrm>
        </p:spPr>
        <p:txBody>
          <a:bodyPr/>
          <a:lstStyle/>
          <a:p>
            <a:r>
              <a:rPr lang="en-US" dirty="0"/>
              <a:t>A decision tree is a supervised learning algorithm that classifies data based on the values of information gain  of each input variable. It identifies the most significant input variable and classifies data  until it reaches the leaf node. It uses a tree-like graph or model of decisions. </a:t>
            </a:r>
          </a:p>
          <a:p>
            <a:endParaRPr lang="en-US" dirty="0"/>
          </a:p>
        </p:txBody>
      </p:sp>
      <p:pic>
        <p:nvPicPr>
          <p:cNvPr id="4" name="Picture 3">
            <a:extLst>
              <a:ext uri="{FF2B5EF4-FFF2-40B4-BE49-F238E27FC236}">
                <a16:creationId xmlns:a16="http://schemas.microsoft.com/office/drawing/2014/main" id="{49A6E495-DE17-4075-B5A7-099539D9B662}"/>
              </a:ext>
            </a:extLst>
          </p:cNvPr>
          <p:cNvPicPr>
            <a:picLocks noChangeAspect="1"/>
          </p:cNvPicPr>
          <p:nvPr/>
        </p:nvPicPr>
        <p:blipFill>
          <a:blip r:embed="rId2"/>
          <a:stretch>
            <a:fillRect/>
          </a:stretch>
        </p:blipFill>
        <p:spPr>
          <a:xfrm>
            <a:off x="1296670" y="3627120"/>
            <a:ext cx="9029700" cy="2859722"/>
          </a:xfrm>
          <a:prstGeom prst="rect">
            <a:avLst/>
          </a:prstGeom>
        </p:spPr>
      </p:pic>
    </p:spTree>
    <p:extLst>
      <p:ext uri="{BB962C8B-B14F-4D97-AF65-F5344CB8AC3E}">
        <p14:creationId xmlns:p14="http://schemas.microsoft.com/office/powerpoint/2010/main" val="128374516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1886</TotalTime>
  <Words>335</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Eligibility Score Analysis (Prudential Life Insurance Assessment)  </vt:lpstr>
      <vt:lpstr>Objective  </vt:lpstr>
      <vt:lpstr>Workflow</vt:lpstr>
      <vt:lpstr>Data Preparation </vt:lpstr>
      <vt:lpstr>PowerPoint Presentation</vt:lpstr>
      <vt:lpstr>Data Preparation </vt:lpstr>
      <vt:lpstr>Method 1- Linear Regression </vt:lpstr>
      <vt:lpstr>PowerPoint Presentation</vt:lpstr>
      <vt:lpstr>Method 2 – Decision Tree</vt:lpstr>
      <vt:lpstr>Method 2 – Decision Tree</vt:lpstr>
      <vt:lpstr>Method 2 – Decision Tree</vt:lpstr>
      <vt:lpstr>Conclusion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 – Midterm Project</dc:title>
  <dc:creator>Malick Fairoz Sayeed Abuthahir</dc:creator>
  <cp:lastModifiedBy>Anusha Jain</cp:lastModifiedBy>
  <cp:revision>34</cp:revision>
  <dcterms:created xsi:type="dcterms:W3CDTF">2017-10-27T20:52:59Z</dcterms:created>
  <dcterms:modified xsi:type="dcterms:W3CDTF">2019-03-24T22:35:40Z</dcterms:modified>
</cp:coreProperties>
</file>