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25"/>
  </p:notesMasterIdLst>
  <p:sldIdLst>
    <p:sldId id="281" r:id="rId2"/>
    <p:sldId id="28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29264" autoAdjust="0"/>
  </p:normalViewPr>
  <p:slideViewPr>
    <p:cSldViewPr snapToGrid="0">
      <p:cViewPr varScale="1">
        <p:scale>
          <a:sx n="71" d="100"/>
          <a:sy n="71" d="100"/>
        </p:scale>
        <p:origin x="72" y="402"/>
      </p:cViewPr>
      <p:guideLst/>
    </p:cSldViewPr>
  </p:slideViewPr>
  <p:notesTextViewPr>
    <p:cViewPr>
      <p:scale>
        <a:sx n="1" d="1"/>
        <a:sy n="1" d="1"/>
      </p:scale>
      <p:origin x="0" y="0"/>
    </p:cViewPr>
  </p:notesTextViewPr>
  <p:sorterViewPr>
    <p:cViewPr>
      <p:scale>
        <a:sx n="97" d="100"/>
        <a:sy n="9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0AED-100A-40B0-A48C-BF3F13F06034}" type="datetimeFigureOut">
              <a:rPr lang="en-IN" smtClean="0"/>
              <a:t>27-04-2019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264BF-CCA3-4D9F-9F83-F78DEDA2F2CD}" type="slidenum">
              <a:rPr lang="en-IN" smtClean="0"/>
              <a:t>‹#›</a:t>
            </a:fld>
            <a:endParaRPr lang="en-IN"/>
          </a:p>
        </p:txBody>
      </p:sp>
    </p:spTree>
    <p:extLst>
      <p:ext uri="{BB962C8B-B14F-4D97-AF65-F5344CB8AC3E}">
        <p14:creationId xmlns:p14="http://schemas.microsoft.com/office/powerpoint/2010/main" val="345975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D264BF-CCA3-4D9F-9F83-F78DEDA2F2CD}" type="slidenum">
              <a:rPr lang="en-IN" smtClean="0"/>
              <a:t>3</a:t>
            </a:fld>
            <a:endParaRPr lang="en-IN"/>
          </a:p>
        </p:txBody>
      </p:sp>
    </p:spTree>
    <p:extLst>
      <p:ext uri="{BB962C8B-B14F-4D97-AF65-F5344CB8AC3E}">
        <p14:creationId xmlns:p14="http://schemas.microsoft.com/office/powerpoint/2010/main" val="275497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400384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133638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1B192E-E01D-410C-9E0A-4CC27920829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723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585090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1B192E-E01D-410C-9E0A-4CC27920829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2612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3639113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142953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253083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183802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A9175-6A84-49C2-B6E6-28E1835CA68D}" type="datetimeFigureOut">
              <a:rPr lang="en-IN" smtClean="0"/>
              <a:t>27-04-2019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33815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296970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DA9175-6A84-49C2-B6E6-28E1835CA68D}" type="datetimeFigureOut">
              <a:rPr lang="en-IN" smtClean="0"/>
              <a:t>27-04-2019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16988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DA9175-6A84-49C2-B6E6-28E1835CA68D}" type="datetimeFigureOut">
              <a:rPr lang="en-IN" smtClean="0"/>
              <a:t>27-04-2019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416797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A9175-6A84-49C2-B6E6-28E1835CA68D}" type="datetimeFigureOut">
              <a:rPr lang="en-IN" smtClean="0"/>
              <a:t>27-04-2019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204738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323676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A9175-6A84-49C2-B6E6-28E1835CA68D}" type="datetimeFigureOut">
              <a:rPr lang="en-IN" smtClean="0"/>
              <a:t>27-04-2019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1B192E-E01D-410C-9E0A-4CC27920829D}" type="slidenum">
              <a:rPr lang="en-IN" smtClean="0"/>
              <a:t>‹#›</a:t>
            </a:fld>
            <a:endParaRPr lang="en-IN"/>
          </a:p>
        </p:txBody>
      </p:sp>
    </p:spTree>
    <p:extLst>
      <p:ext uri="{BB962C8B-B14F-4D97-AF65-F5344CB8AC3E}">
        <p14:creationId xmlns:p14="http://schemas.microsoft.com/office/powerpoint/2010/main" val="398063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DA9175-6A84-49C2-B6E6-28E1835CA68D}" type="datetimeFigureOut">
              <a:rPr lang="en-IN" smtClean="0"/>
              <a:t>27-04-2019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1B192E-E01D-410C-9E0A-4CC27920829D}" type="slidenum">
              <a:rPr lang="en-IN" smtClean="0"/>
              <a:t>‹#›</a:t>
            </a:fld>
            <a:endParaRPr lang="en-IN"/>
          </a:p>
        </p:txBody>
      </p:sp>
    </p:spTree>
    <p:extLst>
      <p:ext uri="{BB962C8B-B14F-4D97-AF65-F5344CB8AC3E}">
        <p14:creationId xmlns:p14="http://schemas.microsoft.com/office/powerpoint/2010/main" val="3740740349"/>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t>
            </a:r>
            <a:endParaRPr lang="en-IN" dirty="0"/>
          </a:p>
        </p:txBody>
      </p:sp>
      <p:sp>
        <p:nvSpPr>
          <p:cNvPr id="3" name="Content Placeholder 2"/>
          <p:cNvSpPr>
            <a:spLocks noGrp="1"/>
          </p:cNvSpPr>
          <p:nvPr>
            <p:ph idx="1"/>
          </p:nvPr>
        </p:nvSpPr>
        <p:spPr/>
        <p:txBody>
          <a:bodyPr>
            <a:normAutofit/>
          </a:bodyPr>
          <a:lstStyle/>
          <a:p>
            <a:pPr marL="0" indent="0">
              <a:buNone/>
            </a:pPr>
            <a:r>
              <a:rPr lang="en-IN" sz="4000" dirty="0" smtClean="0"/>
              <a:t>             </a:t>
            </a:r>
            <a:r>
              <a:rPr lang="en-IN" sz="4000" dirty="0" smtClean="0"/>
              <a:t> </a:t>
            </a:r>
            <a:r>
              <a:rPr lang="en-IN" sz="3600" dirty="0" smtClean="0">
                <a:solidFill>
                  <a:srgbClr val="FF0000"/>
                </a:solidFill>
              </a:rPr>
              <a:t>DOCTOR APPOINTMENT </a:t>
            </a:r>
            <a:endParaRPr lang="en-IN" b="1" dirty="0">
              <a:solidFill>
                <a:srgbClr val="FF0000"/>
              </a:solidFill>
            </a:endParaRPr>
          </a:p>
          <a:p>
            <a:pPr marL="0" indent="0">
              <a:buNone/>
            </a:pPr>
            <a:r>
              <a:rPr lang="en-IN" b="1" dirty="0"/>
              <a:t>      </a:t>
            </a:r>
          </a:p>
          <a:p>
            <a:pPr marL="0" indent="0">
              <a:buNone/>
            </a:pPr>
            <a:r>
              <a:rPr lang="en-IN" b="1" dirty="0"/>
              <a:t>     Project Guide:                                                                </a:t>
            </a:r>
            <a:r>
              <a:rPr lang="en-IN" b="1" dirty="0" smtClean="0"/>
              <a:t>Presented by:</a:t>
            </a:r>
            <a:endParaRPr lang="en-IN" b="1" dirty="0"/>
          </a:p>
          <a:p>
            <a:pPr marL="0" indent="0">
              <a:buNone/>
            </a:pPr>
            <a:r>
              <a:rPr lang="en-IN" b="1" dirty="0"/>
              <a:t>                 </a:t>
            </a:r>
            <a:r>
              <a:rPr lang="en-IN" b="1" dirty="0" smtClean="0">
                <a:latin typeface="Times New Roman" panose="02020603050405020304" pitchFamily="18" charset="0"/>
                <a:cs typeface="Times New Roman" panose="02020603050405020304" pitchFamily="18" charset="0"/>
              </a:rPr>
              <a:t> Mr.P.Muthyalu,</a:t>
            </a:r>
            <a:r>
              <a:rPr lang="en-IN" b="1" dirty="0" smtClean="0"/>
              <a:t>                                       </a:t>
            </a:r>
            <a:r>
              <a:rPr lang="en-IN" dirty="0" smtClean="0"/>
              <a:t>K.Anusha               152H1A0549                                      </a:t>
            </a:r>
            <a:endParaRPr lang="en-IN" dirty="0"/>
          </a:p>
          <a:p>
            <a:pPr marL="0" indent="0" algn="just">
              <a:buNone/>
            </a:pPr>
            <a:r>
              <a:rPr lang="en-IN" dirty="0"/>
              <a:t>                  </a:t>
            </a:r>
            <a:r>
              <a:rPr lang="en-IN" dirty="0" smtClean="0"/>
              <a:t>ASSISTANT PROFESSOR,</a:t>
            </a:r>
            <a:r>
              <a:rPr lang="en-IN" dirty="0" smtClean="0"/>
              <a:t>                        B.Triveni                  152H1A0508</a:t>
            </a:r>
            <a:endParaRPr lang="en-IN" dirty="0"/>
          </a:p>
          <a:p>
            <a:pPr marL="0" indent="0" algn="just">
              <a:buNone/>
            </a:pPr>
            <a:r>
              <a:rPr lang="en-IN" dirty="0"/>
              <a:t>                  </a:t>
            </a:r>
            <a:r>
              <a:rPr lang="en-IN" dirty="0" smtClean="0"/>
              <a:t>DEPT of CSE,                                          M.Jahnavi              </a:t>
            </a:r>
            <a:r>
              <a:rPr lang="en-IN" dirty="0"/>
              <a:t>152H1A0558</a:t>
            </a:r>
          </a:p>
          <a:p>
            <a:pPr marL="0" indent="0" algn="just">
              <a:buNone/>
            </a:pPr>
            <a:r>
              <a:rPr lang="en-IN" dirty="0"/>
              <a:t>                 </a:t>
            </a:r>
            <a:r>
              <a:rPr lang="en-IN" dirty="0" smtClean="0"/>
              <a:t> ASIT.                                                        K.Suvarna               152H1A0551</a:t>
            </a:r>
            <a:endParaRPr lang="en-IN" dirty="0"/>
          </a:p>
          <a:p>
            <a:pPr marL="0" indent="0" algn="just">
              <a:buNone/>
            </a:pPr>
            <a:r>
              <a:rPr lang="en-IN" dirty="0"/>
              <a:t>                                                                                 </a:t>
            </a:r>
            <a:r>
              <a:rPr lang="en-IN" dirty="0" smtClean="0"/>
              <a:t> P.Madan </a:t>
            </a:r>
            <a:r>
              <a:rPr lang="en-IN" dirty="0"/>
              <a:t>Kumar    </a:t>
            </a:r>
            <a:r>
              <a:rPr lang="en-IN" dirty="0" smtClean="0"/>
              <a:t>152H1A0576</a:t>
            </a:r>
            <a:endParaRPr lang="en-IN" dirty="0"/>
          </a:p>
          <a:p>
            <a:endParaRPr lang="en-IN" dirty="0"/>
          </a:p>
        </p:txBody>
      </p:sp>
      <p:pic>
        <p:nvPicPr>
          <p:cNvPr id="4" name="Picture 5" descr="asit letterhead"/>
          <p:cNvPicPr>
            <a:picLocks/>
          </p:cNvPicPr>
          <p:nvPr/>
        </p:nvPicPr>
        <p:blipFill>
          <a:blip r:embed="rId2"/>
          <a:srcRect/>
          <a:stretch>
            <a:fillRect/>
          </a:stretch>
        </p:blipFill>
        <p:spPr bwMode="auto">
          <a:xfrm>
            <a:off x="2043954" y="624110"/>
            <a:ext cx="8283388" cy="1280890"/>
          </a:xfrm>
          <a:prstGeom prst="rect">
            <a:avLst/>
          </a:prstGeom>
          <a:noFill/>
        </p:spPr>
      </p:pic>
      <p:pic>
        <p:nvPicPr>
          <p:cNvPr id="5" name="image3.jpeg"/>
          <p:cNvPicPr/>
          <p:nvPr/>
        </p:nvPicPr>
        <p:blipFill>
          <a:blip r:embed="rId3" cstate="print"/>
          <a:stretch>
            <a:fillRect/>
          </a:stretch>
        </p:blipFill>
        <p:spPr>
          <a:xfrm>
            <a:off x="10327342" y="624110"/>
            <a:ext cx="1177270" cy="1280890"/>
          </a:xfrm>
          <a:prstGeom prst="rect">
            <a:avLst/>
          </a:prstGeom>
        </p:spPr>
      </p:pic>
    </p:spTree>
    <p:extLst>
      <p:ext uri="{BB962C8B-B14F-4D97-AF65-F5344CB8AC3E}">
        <p14:creationId xmlns:p14="http://schemas.microsoft.com/office/powerpoint/2010/main" val="108816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752" y="632012"/>
            <a:ext cx="9568927" cy="1105348"/>
          </a:xfrm>
        </p:spPr>
        <p:txBody>
          <a:bodyPr/>
          <a:lstStyle/>
          <a:p>
            <a:r>
              <a:rPr lang="en-US" b="1" dirty="0" smtClean="0">
                <a:latin typeface="Times New Roman" panose="02020603050405020304" pitchFamily="18" charset="0"/>
                <a:cs typeface="Times New Roman" panose="02020603050405020304" pitchFamily="18" charset="0"/>
              </a:rPr>
              <a:t>SYSTEM </a:t>
            </a:r>
            <a:r>
              <a:rPr lang="en-US" b="1" dirty="0" smtClean="0">
                <a:latin typeface="Times New Roman" panose="02020603050405020304" pitchFamily="18" charset="0"/>
                <a:cs typeface="Times New Roman" panose="02020603050405020304" pitchFamily="18" charset="0"/>
              </a:rPr>
              <a:t>REQUIREMENTS</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6752" y="1737361"/>
            <a:ext cx="9917860" cy="4173862"/>
          </a:xfrm>
        </p:spPr>
        <p:txBody>
          <a:bodyPr>
            <a:normAutofit/>
          </a:bodyPr>
          <a:lstStyle/>
          <a:p>
            <a:pPr marL="0" indent="0">
              <a:buNone/>
            </a:pPr>
            <a:r>
              <a:rPr lang="en-US" sz="4000" b="1" dirty="0" smtClean="0">
                <a:latin typeface="Times New Roman" panose="02020603050405020304" pitchFamily="18" charset="0"/>
                <a:cs typeface="Times New Roman" panose="02020603050405020304" pitchFamily="18" charset="0"/>
              </a:rPr>
              <a:t>Hardware </a:t>
            </a:r>
            <a:r>
              <a:rPr lang="en-US" sz="4000" b="1" dirty="0" smtClean="0">
                <a:latin typeface="Times New Roman" panose="02020603050405020304" pitchFamily="18" charset="0"/>
                <a:cs typeface="Times New Roman" panose="02020603050405020304" pitchFamily="18" charset="0"/>
              </a:rPr>
              <a:t>Requirements:</a:t>
            </a:r>
            <a:endParaRPr lang="en-US" sz="5400"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Operating System: Windows 7/8/10</a:t>
            </a:r>
          </a:p>
          <a:p>
            <a:pPr lvl="1"/>
            <a:r>
              <a:rPr lang="en-US" dirty="0" smtClean="0">
                <a:latin typeface="Times New Roman" panose="02020603050405020304" pitchFamily="18" charset="0"/>
                <a:cs typeface="Times New Roman" panose="02020603050405020304" pitchFamily="18" charset="0"/>
              </a:rPr>
              <a:t>Processor: Pentium IV or higher.</a:t>
            </a:r>
          </a:p>
          <a:p>
            <a:pPr lvl="1"/>
            <a:r>
              <a:rPr lang="en-US" dirty="0" smtClean="0">
                <a:latin typeface="Times New Roman" panose="02020603050405020304" pitchFamily="18" charset="0"/>
                <a:cs typeface="Times New Roman" panose="02020603050405020304" pitchFamily="18" charset="0"/>
              </a:rPr>
              <a:t>RAM: 4GB</a:t>
            </a:r>
          </a:p>
          <a:p>
            <a:pPr lvl="1"/>
            <a:r>
              <a:rPr lang="en-US" dirty="0" smtClean="0">
                <a:latin typeface="Times New Roman" panose="02020603050405020304" pitchFamily="18" charset="0"/>
                <a:cs typeface="Times New Roman" panose="02020603050405020304" pitchFamily="18" charset="0"/>
              </a:rPr>
              <a:t>Space on Hard Disk: Minimum 4GB</a:t>
            </a:r>
          </a:p>
          <a:p>
            <a:pPr lvl="1"/>
            <a:r>
              <a:rPr lang="en-US" dirty="0" smtClean="0">
                <a:latin typeface="Times New Roman" panose="02020603050405020304" pitchFamily="18" charset="0"/>
                <a:cs typeface="Times New Roman" panose="02020603050405020304" pitchFamily="18" charset="0"/>
              </a:rPr>
              <a:t>Android studio.</a:t>
            </a:r>
          </a:p>
          <a:p>
            <a:pPr marL="0" lvl="0" indent="0">
              <a:buNone/>
            </a:pPr>
            <a:r>
              <a:rPr lang="en-US" sz="4000" b="1" dirty="0" smtClean="0">
                <a:latin typeface="Times New Roman" panose="02020603050405020304" pitchFamily="18" charset="0"/>
                <a:cs typeface="Times New Roman" panose="02020603050405020304" pitchFamily="18" charset="0"/>
              </a:rPr>
              <a:t>For running the application:</a:t>
            </a:r>
          </a:p>
          <a:p>
            <a:pPr lvl="1"/>
            <a:r>
              <a:rPr lang="en-US" dirty="0" smtClean="0">
                <a:latin typeface="Times New Roman" panose="02020603050405020304" pitchFamily="18" charset="0"/>
                <a:cs typeface="Times New Roman" panose="02020603050405020304" pitchFamily="18" charset="0"/>
              </a:rPr>
              <a:t>Android device: Android version 4.0 and higher.</a:t>
            </a:r>
          </a:p>
          <a:p>
            <a:endParaRPr lang="en-IN" dirty="0"/>
          </a:p>
        </p:txBody>
      </p:sp>
    </p:spTree>
    <p:extLst>
      <p:ext uri="{BB962C8B-B14F-4D97-AF65-F5344CB8AC3E}">
        <p14:creationId xmlns:p14="http://schemas.microsoft.com/office/powerpoint/2010/main" val="908960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435" y="672353"/>
            <a:ext cx="9679438" cy="6213203"/>
          </a:xfrm>
          <a:prstGeom prst="rect">
            <a:avLst/>
          </a:prstGeom>
        </p:spPr>
        <p:txBody>
          <a:bodyPr wrap="square">
            <a:spAutoFit/>
          </a:bodyPr>
          <a:lstStyle/>
          <a:p>
            <a:pPr>
              <a:buNone/>
            </a:pPr>
            <a:r>
              <a:rPr lang="en-US" sz="4400" dirty="0" smtClean="0">
                <a:latin typeface="Times New Roman" panose="02020603050405020304" pitchFamily="18" charset="0"/>
                <a:cs typeface="Times New Roman" panose="02020603050405020304" pitchFamily="18" charset="0"/>
              </a:rPr>
              <a:t>ROLES AND SERVICES:</a:t>
            </a:r>
            <a:endParaRPr lang="en-US" sz="4400" dirty="0" smtClean="0"/>
          </a:p>
          <a:p>
            <a:pPr>
              <a:buNone/>
            </a:pPr>
            <a:endParaRPr lang="en-US" sz="4400" dirty="0" smtClean="0">
              <a:latin typeface="Times New Roman" panose="02020603050405020304" pitchFamily="18" charset="0"/>
              <a:cs typeface="Times New Roman" panose="02020603050405020304" pitchFamily="18" charset="0"/>
            </a:endParaRPr>
          </a:p>
          <a:p>
            <a:pPr>
              <a:buNone/>
            </a:pPr>
            <a:endParaRPr lang="en-US" sz="4400" dirty="0" smtClean="0">
              <a:latin typeface="Times New Roman" panose="02020603050405020304" pitchFamily="18" charset="0"/>
              <a:cs typeface="Times New Roman" panose="02020603050405020304" pitchFamily="18" charset="0"/>
            </a:endParaRPr>
          </a:p>
          <a:p>
            <a:pPr>
              <a:buNone/>
            </a:pPr>
            <a:endParaRPr lang="en-US" sz="4400" dirty="0">
              <a:latin typeface="Times New Roman" panose="02020603050405020304" pitchFamily="18" charset="0"/>
              <a:cs typeface="Times New Roman" panose="02020603050405020304" pitchFamily="18" charset="0"/>
            </a:endParaRPr>
          </a:p>
          <a:p>
            <a:pPr>
              <a:buNone/>
            </a:pPr>
            <a:endParaRPr lang="en-US" sz="4400" dirty="0" smtClean="0">
              <a:latin typeface="Times New Roman" panose="02020603050405020304" pitchFamily="18" charset="0"/>
              <a:cs typeface="Times New Roman" panose="02020603050405020304" pitchFamily="18" charset="0"/>
            </a:endParaRPr>
          </a:p>
          <a:p>
            <a:pPr>
              <a:buNone/>
            </a:pPr>
            <a:endParaRPr lang="en-US" sz="4400" dirty="0">
              <a:latin typeface="Times New Roman" panose="02020603050405020304" pitchFamily="18" charset="0"/>
              <a:cs typeface="Times New Roman" panose="02020603050405020304" pitchFamily="18" charset="0"/>
            </a:endParaRPr>
          </a:p>
          <a:p>
            <a:pPr>
              <a:buNone/>
            </a:pPr>
            <a:endParaRPr lang="en-US" sz="4400" dirty="0" smtClean="0">
              <a:latin typeface="Times New Roman" panose="02020603050405020304" pitchFamily="18" charset="0"/>
              <a:cs typeface="Times New Roman" panose="02020603050405020304" pitchFamily="18" charset="0"/>
            </a:endParaRPr>
          </a:p>
          <a:p>
            <a:pPr>
              <a:buNone/>
            </a:pPr>
            <a:endParaRPr lang="en-US" sz="4400" dirty="0">
              <a:latin typeface="Times New Roman" panose="02020603050405020304" pitchFamily="18" charset="0"/>
              <a:cs typeface="Times New Roman" panose="02020603050405020304" pitchFamily="18" charset="0"/>
            </a:endParaRPr>
          </a:p>
          <a:p>
            <a:pPr>
              <a:buNone/>
            </a:pPr>
            <a:endParaRPr lang="en-US" sz="4400" dirty="0">
              <a:latin typeface="Times New Roman" panose="02020603050405020304" pitchFamily="18" charset="0"/>
              <a:cs typeface="Times New Roman" panose="02020603050405020304" pitchFamily="18" charset="0"/>
            </a:endParaRPr>
          </a:p>
        </p:txBody>
      </p:sp>
      <p:pic>
        <p:nvPicPr>
          <p:cNvPr id="3" name="Picture 2" descr="C:\Users\Sweety\Pictures\Screenshots\Screenshot (61).png"/>
          <p:cNvPicPr>
            <a:picLocks noChangeAspect="1" noChangeArrowheads="1"/>
          </p:cNvPicPr>
          <p:nvPr/>
        </p:nvPicPr>
        <p:blipFill>
          <a:blip r:embed="rId2" cstate="print"/>
          <a:srcRect/>
          <a:stretch>
            <a:fillRect/>
          </a:stretch>
        </p:blipFill>
        <p:spPr bwMode="auto">
          <a:xfrm>
            <a:off x="1823676" y="1828800"/>
            <a:ext cx="8503664" cy="4034118"/>
          </a:xfrm>
          <a:prstGeom prst="rect">
            <a:avLst/>
          </a:prstGeom>
          <a:noFill/>
        </p:spPr>
      </p:pic>
    </p:spTree>
    <p:extLst>
      <p:ext uri="{BB962C8B-B14F-4D97-AF65-F5344CB8AC3E}">
        <p14:creationId xmlns:p14="http://schemas.microsoft.com/office/powerpoint/2010/main" val="2083597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28" y="510988"/>
            <a:ext cx="9659471" cy="779930"/>
          </a:xfrm>
        </p:spPr>
        <p:txBody>
          <a:bodyPr>
            <a:normAutofit/>
          </a:bodyPr>
          <a:lstStyle/>
          <a:p>
            <a:r>
              <a:rPr lang="en-IN" sz="4400" dirty="0" smtClean="0">
                <a:latin typeface="Times New Roman" panose="02020603050405020304" pitchFamily="18" charset="0"/>
                <a:cs typeface="Times New Roman" panose="02020603050405020304" pitchFamily="18" charset="0"/>
              </a:rPr>
              <a:t>CLASS DIAGRAM:</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559859" y="1452282"/>
            <a:ext cx="9681882" cy="4746812"/>
          </a:xfrm>
        </p:spPr>
        <p:txBody>
          <a:bodyPr>
            <a:normAutofit/>
          </a:bodyPr>
          <a:lstStyle/>
          <a:p>
            <a:pPr lvl="1" algn="just">
              <a:lnSpc>
                <a:spcPct val="150000"/>
              </a:lnSpc>
            </a:pPr>
            <a:r>
              <a:rPr lang="en-US" sz="2200" dirty="0" smtClean="0">
                <a:latin typeface="Times New Roman" panose="02020603050405020304" pitchFamily="18" charset="0"/>
                <a:cs typeface="Times New Roman" panose="02020603050405020304" pitchFamily="18" charset="0"/>
              </a:rPr>
              <a:t>A Class is a collection of objects with attributes and operations or methods.</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lvl="1" algn="just">
              <a:lnSpc>
                <a:spcPct val="150000"/>
              </a:lnSpc>
            </a:pPr>
            <a:r>
              <a:rPr lang="en-IN" sz="2200" dirty="0" smtClean="0">
                <a:latin typeface="Times New Roman" panose="02020603050405020304" pitchFamily="18" charset="0"/>
                <a:cs typeface="Times New Roman" panose="02020603050405020304" pitchFamily="18" charset="0"/>
              </a:rPr>
              <a:t>An attribute is a property/characteristic of an entity.</a:t>
            </a:r>
          </a:p>
          <a:p>
            <a:pPr lvl="1" algn="just">
              <a:lnSpc>
                <a:spcPct val="150000"/>
              </a:lnSpc>
            </a:pPr>
            <a:r>
              <a:rPr lang="en-IN" sz="2200" dirty="0" smtClean="0">
                <a:latin typeface="Times New Roman" panose="02020603050405020304" pitchFamily="18" charset="0"/>
                <a:cs typeface="Times New Roman" panose="02020603050405020304" pitchFamily="18" charset="0"/>
              </a:rPr>
              <a:t>Operation is a type of method.</a:t>
            </a:r>
          </a:p>
          <a:p>
            <a:pPr lvl="1" algn="just">
              <a:lnSpc>
                <a:spcPct val="150000"/>
              </a:lnSpc>
            </a:pPr>
            <a:r>
              <a:rPr lang="en-IN" sz="2200" dirty="0" smtClean="0">
                <a:latin typeface="Times New Roman" panose="02020603050405020304" pitchFamily="18" charset="0"/>
                <a:cs typeface="Times New Roman" panose="02020603050405020304" pitchFamily="18" charset="0"/>
              </a:rPr>
              <a:t>Class diagram is a static diagram defines static  architecture of  a model.</a:t>
            </a:r>
          </a:p>
          <a:p>
            <a:pPr lvl="1" algn="just">
              <a:lnSpc>
                <a:spcPct val="150000"/>
              </a:lnSpc>
            </a:pPr>
            <a:r>
              <a:rPr lang="en-IN" sz="2200" dirty="0" smtClean="0">
                <a:latin typeface="Times New Roman" panose="02020603050405020304" pitchFamily="18" charset="0"/>
                <a:cs typeface="Times New Roman" panose="02020603050405020304" pitchFamily="18" charset="0"/>
              </a:rPr>
              <a:t>Class  diagram is a structural diagram defines the basic architecture of a model.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014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weety\Pictures\Screenshots\class diagram.png"/>
          <p:cNvPicPr>
            <a:picLocks noChangeAspect="1" noChangeArrowheads="1"/>
          </p:cNvPicPr>
          <p:nvPr/>
        </p:nvPicPr>
        <p:blipFill>
          <a:blip r:embed="rId2" cstate="print"/>
          <a:stretch>
            <a:fillRect/>
          </a:stretch>
        </p:blipFill>
        <p:spPr bwMode="auto">
          <a:xfrm>
            <a:off x="1949824" y="1143000"/>
            <a:ext cx="6777317" cy="4625788"/>
          </a:xfrm>
          <a:prstGeom prst="rect">
            <a:avLst/>
          </a:prstGeom>
          <a:noFill/>
        </p:spPr>
      </p:pic>
      <p:sp>
        <p:nvSpPr>
          <p:cNvPr id="3" name="Rectangle 2"/>
          <p:cNvSpPr/>
          <p:nvPr/>
        </p:nvSpPr>
        <p:spPr>
          <a:xfrm>
            <a:off x="2074858" y="5768788"/>
            <a:ext cx="5893280" cy="369332"/>
          </a:xfrm>
          <a:prstGeom prst="rect">
            <a:avLst/>
          </a:prstGeom>
        </p:spPr>
        <p:txBody>
          <a:bodyPr wrap="none">
            <a:spAutoFit/>
          </a:bodyPr>
          <a:lstStyle/>
          <a:p>
            <a:pPr marL="2110740" marR="1555115" algn="ctr">
              <a:spcBef>
                <a:spcPts val="690"/>
              </a:spcBef>
              <a:spcAft>
                <a:spcPts val="0"/>
              </a:spcAft>
            </a:pPr>
            <a:r>
              <a:rPr lang="en-US" b="1" dirty="0">
                <a:latin typeface="Times New Roman" panose="02020603050405020304" pitchFamily="18" charset="0"/>
                <a:ea typeface="Times New Roman" panose="02020603050405020304" pitchFamily="18" charset="0"/>
              </a:rPr>
              <a:t>Fig </a:t>
            </a:r>
            <a:r>
              <a:rPr lang="en-US" b="1" dirty="0" smtClean="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Class Diagram</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4219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4" y="551329"/>
            <a:ext cx="9434456" cy="1186031"/>
          </a:xfrm>
        </p:spPr>
        <p:txBody>
          <a:bodyPr>
            <a:normAutofit/>
          </a:bodyPr>
          <a:lstStyle/>
          <a:p>
            <a:r>
              <a:rPr lang="en-IN" sz="4400" dirty="0" smtClean="0">
                <a:latin typeface="Times New Roman" panose="02020603050405020304" pitchFamily="18" charset="0"/>
                <a:cs typeface="Times New Roman" panose="02020603050405020304" pitchFamily="18" charset="0"/>
              </a:rPr>
              <a:t>USE CASE DIAGRAM:</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1224" y="1737360"/>
            <a:ext cx="9632576" cy="4439603"/>
          </a:xfrm>
        </p:spPr>
        <p:txBody>
          <a:bodyPr>
            <a:normAutofit fontScale="92500"/>
          </a:bodyPr>
          <a:lstStyle/>
          <a:p>
            <a:pPr lvl="1" algn="just">
              <a:lnSpc>
                <a:spcPct val="150000"/>
              </a:lnSpc>
            </a:pPr>
            <a:r>
              <a:rPr lang="en-IN" sz="2400" dirty="0" smtClean="0">
                <a:latin typeface="Times New Roman" panose="02020603050405020304" pitchFamily="18" charset="0"/>
                <a:cs typeface="Times New Roman" panose="02020603050405020304" pitchFamily="18" charset="0"/>
              </a:rPr>
              <a:t>It is a requirement of unified  </a:t>
            </a:r>
            <a:r>
              <a:rPr lang="en-IN" sz="2400" dirty="0" err="1" smtClean="0">
                <a:latin typeface="Times New Roman" panose="02020603050405020304" pitchFamily="18" charset="0"/>
                <a:cs typeface="Times New Roman" panose="02020603050405020304" pitchFamily="18" charset="0"/>
              </a:rPr>
              <a:t>modeling</a:t>
            </a:r>
            <a:r>
              <a:rPr lang="en-IN" sz="2400" dirty="0" smtClean="0">
                <a:latin typeface="Times New Roman" panose="02020603050405020304" pitchFamily="18" charset="0"/>
                <a:cs typeface="Times New Roman" panose="02020603050405020304" pitchFamily="18" charset="0"/>
              </a:rPr>
              <a:t>  language. It behaves functionality of  the unified modelling language.</a:t>
            </a:r>
          </a:p>
          <a:p>
            <a:pPr lvl="1" algn="just">
              <a:lnSpc>
                <a:spcPct val="150000"/>
              </a:lnSpc>
            </a:pPr>
            <a:r>
              <a:rPr lang="en-IN" sz="2400" dirty="0" smtClean="0">
                <a:latin typeface="Times New Roman" panose="02020603050405020304" pitchFamily="18" charset="0"/>
                <a:cs typeface="Times New Roman" panose="02020603050405020304" pitchFamily="18" charset="0"/>
              </a:rPr>
              <a:t>It simply understandable diagram of UML.</a:t>
            </a:r>
          </a:p>
          <a:p>
            <a:pPr lvl="1" algn="just">
              <a:lnSpc>
                <a:spcPct val="150000"/>
              </a:lnSpc>
            </a:pPr>
            <a:r>
              <a:rPr lang="en-IN" sz="2400" dirty="0" smtClean="0">
                <a:latin typeface="Times New Roman" panose="02020603050405020304" pitchFamily="18" charset="0"/>
                <a:cs typeface="Times New Roman" panose="02020603050405020304" pitchFamily="18" charset="0"/>
              </a:rPr>
              <a:t>Actor is the major part in use case diagram, communicates with the system.</a:t>
            </a:r>
          </a:p>
          <a:p>
            <a:pPr lvl="1" algn="just">
              <a:lnSpc>
                <a:spcPct val="150000"/>
              </a:lnSpc>
            </a:pPr>
            <a:r>
              <a:rPr lang="en-IN" sz="2400" dirty="0" smtClean="0">
                <a:latin typeface="Times New Roman" panose="02020603050405020304" pitchFamily="18" charset="0"/>
                <a:cs typeface="Times New Roman" panose="02020603050405020304" pitchFamily="18" charset="0"/>
              </a:rPr>
              <a:t>Use case is also part in use case diagram, gives us utilization of task or action.</a:t>
            </a:r>
          </a:p>
          <a:p>
            <a:pPr lvl="1" algn="just">
              <a:lnSpc>
                <a:spcPct val="150000"/>
              </a:lnSpc>
            </a:pPr>
            <a:r>
              <a:rPr lang="en-IN" sz="2400" dirty="0" smtClean="0">
                <a:latin typeface="Times New Roman" panose="02020603050405020304" pitchFamily="18" charset="0"/>
                <a:cs typeface="Times New Roman" panose="02020603050405020304" pitchFamily="18" charset="0"/>
              </a:rPr>
              <a:t>Associates plays  major role between actor&amp; use cases</a:t>
            </a:r>
            <a:r>
              <a:rPr lang="en-IN" dirty="0" smtClean="0"/>
              <a:t>.   </a:t>
            </a:r>
            <a:endParaRPr lang="en-IN" dirty="0"/>
          </a:p>
        </p:txBody>
      </p:sp>
    </p:spTree>
    <p:extLst>
      <p:ext uri="{BB962C8B-B14F-4D97-AF65-F5344CB8AC3E}">
        <p14:creationId xmlns:p14="http://schemas.microsoft.com/office/powerpoint/2010/main" val="4177442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weety\Pictures\Screenshots\Screenshot (19).png"/>
          <p:cNvPicPr>
            <a:picLocks noChangeAspect="1" noChangeArrowheads="1"/>
          </p:cNvPicPr>
          <p:nvPr/>
        </p:nvPicPr>
        <p:blipFill>
          <a:blip r:embed="rId2" cstate="print"/>
          <a:stretch>
            <a:fillRect/>
          </a:stretch>
        </p:blipFill>
        <p:spPr bwMode="auto">
          <a:xfrm>
            <a:off x="1882588" y="1102659"/>
            <a:ext cx="6696636" cy="4397187"/>
          </a:xfrm>
          <a:prstGeom prst="rect">
            <a:avLst/>
          </a:prstGeom>
          <a:noFill/>
        </p:spPr>
      </p:pic>
      <p:sp>
        <p:nvSpPr>
          <p:cNvPr id="3" name="Rectangle 2"/>
          <p:cNvSpPr/>
          <p:nvPr/>
        </p:nvSpPr>
        <p:spPr>
          <a:xfrm>
            <a:off x="3810162" y="5624463"/>
            <a:ext cx="237757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a:t>
            </a:r>
            <a:r>
              <a:rPr lang="en-US" b="1" dirty="0" smtClean="0">
                <a:latin typeface="Times New Roman" panose="02020603050405020304" pitchFamily="18" charset="0"/>
                <a:ea typeface="Times New Roman" panose="02020603050405020304" pitchFamily="18" charset="0"/>
              </a:rPr>
              <a:t> Use case </a:t>
            </a:r>
            <a:r>
              <a:rPr lang="en-US" b="1" dirty="0">
                <a:latin typeface="Times New Roman" panose="02020603050405020304" pitchFamily="18" charset="0"/>
                <a:ea typeface="Times New Roman" panose="02020603050405020304" pitchFamily="18" charset="0"/>
              </a:rPr>
              <a:t>Diagram</a:t>
            </a:r>
            <a:endParaRPr lang="en-IN" dirty="0"/>
          </a:p>
        </p:txBody>
      </p:sp>
    </p:spTree>
    <p:extLst>
      <p:ext uri="{BB962C8B-B14F-4D97-AF65-F5344CB8AC3E}">
        <p14:creationId xmlns:p14="http://schemas.microsoft.com/office/powerpoint/2010/main" val="32518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28" y="537882"/>
            <a:ext cx="9461351" cy="1199478"/>
          </a:xfrm>
        </p:spPr>
        <p:txBody>
          <a:bodyPr>
            <a:normAutofit/>
          </a:bodyPr>
          <a:lstStyle/>
          <a:p>
            <a:r>
              <a:rPr lang="en-IN" sz="4000" dirty="0" smtClean="0">
                <a:latin typeface="Times New Roman" panose="02020603050405020304" pitchFamily="18" charset="0"/>
                <a:cs typeface="Times New Roman" panose="02020603050405020304" pitchFamily="18" charset="0"/>
              </a:rPr>
              <a:t>SEQUENCE DIAGRAM: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4328" y="1438836"/>
            <a:ext cx="9659472" cy="4738128"/>
          </a:xfrm>
        </p:spPr>
        <p:txBody>
          <a:bodyPr>
            <a:normAutofit fontScale="85000" lnSpcReduction="10000"/>
          </a:bodyPr>
          <a:lstStyle/>
          <a:p>
            <a:pPr marL="457200" lvl="1" indent="0" algn="just">
              <a:lnSpc>
                <a:spcPct val="160000"/>
              </a:lnSpc>
              <a:buNone/>
            </a:pP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Sequence </a:t>
            </a:r>
            <a:r>
              <a:rPr lang="en-US" sz="2200" dirty="0">
                <a:latin typeface="Times New Roman" panose="02020603050405020304" pitchFamily="18" charset="0"/>
                <a:cs typeface="Times New Roman" panose="02020603050405020304" pitchFamily="18" charset="0"/>
              </a:rPr>
              <a:t>diagram is a interaction diagram i.e. interaction between steps or action. </a:t>
            </a:r>
            <a:r>
              <a:rPr lang="en-US" sz="2200" dirty="0" smtClean="0">
                <a:latin typeface="Times New Roman" panose="02020603050405020304" pitchFamily="18" charset="0"/>
                <a:cs typeface="Times New Roman" panose="02020603050405020304" pitchFamily="18" charset="0"/>
              </a:rPr>
              <a:t>Sequence diagram </a:t>
            </a:r>
            <a:r>
              <a:rPr lang="en-US" sz="2200" dirty="0">
                <a:latin typeface="Times New Roman" panose="02020603050405020304" pitchFamily="18" charset="0"/>
                <a:cs typeface="Times New Roman" panose="02020603050405020304" pitchFamily="18" charset="0"/>
              </a:rPr>
              <a:t>is a dynamic behavior diagram i.e. including actors, objects and messages</a:t>
            </a:r>
            <a:r>
              <a:rPr lang="en-US" sz="2200" dirty="0" smtClean="0">
                <a:latin typeface="Times New Roman" panose="02020603050405020304" pitchFamily="18" charset="0"/>
                <a:cs typeface="Times New Roman" panose="02020603050405020304" pitchFamily="18" charset="0"/>
              </a:rPr>
              <a:t>.</a:t>
            </a:r>
          </a:p>
          <a:p>
            <a:pPr lvl="1" algn="just">
              <a:lnSpc>
                <a:spcPct val="16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Sequence  diagram focus on  time ordering of the  objects.</a:t>
            </a:r>
          </a:p>
          <a:p>
            <a:pPr lvl="1" algn="just">
              <a:lnSpc>
                <a:spcPct val="16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Identify  actors, objects and system within system </a:t>
            </a:r>
            <a:r>
              <a:rPr lang="en-IN" sz="2200" dirty="0">
                <a:latin typeface="Times New Roman" panose="02020603050405020304" pitchFamily="18" charset="0"/>
                <a:cs typeface="Times New Roman" panose="02020603050405020304" pitchFamily="18" charset="0"/>
              </a:rPr>
              <a:t>o</a:t>
            </a:r>
            <a:r>
              <a:rPr lang="en-IN" sz="2200" dirty="0" smtClean="0">
                <a:latin typeface="Times New Roman" panose="02020603050405020304" pitchFamily="18" charset="0"/>
                <a:cs typeface="Times New Roman" panose="02020603050405020304" pitchFamily="18" charset="0"/>
              </a:rPr>
              <a:t>vertime.</a:t>
            </a:r>
          </a:p>
          <a:p>
            <a:pPr lvl="1" algn="just">
              <a:lnSpc>
                <a:spcPct val="16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Interaction diagram are at their best when the behaviour is simple.</a:t>
            </a:r>
          </a:p>
          <a:p>
            <a:pPr lvl="1" algn="just">
              <a:lnSpc>
                <a:spcPct val="16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shows potential interaction between objects in system, in the order in which they normally </a:t>
            </a:r>
            <a:r>
              <a:rPr lang="en-US" sz="2200" dirty="0" smtClean="0">
                <a:latin typeface="Times New Roman" panose="02020603050405020304" pitchFamily="18" charset="0"/>
                <a:cs typeface="Times New Roman" panose="02020603050405020304" pitchFamily="18" charset="0"/>
              </a:rPr>
              <a:t>occur.</a:t>
            </a:r>
          </a:p>
          <a:p>
            <a:pPr lvl="1" algn="just">
              <a:lnSpc>
                <a:spcPct val="16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sequence diagram shows as parallel vertical lines, different processes or objects that live </a:t>
            </a:r>
            <a:r>
              <a:rPr lang="en-US" sz="2200" dirty="0" smtClean="0">
                <a:latin typeface="Times New Roman" panose="02020603050405020304" pitchFamily="18" charset="0"/>
                <a:cs typeface="Times New Roman" panose="02020603050405020304" pitchFamily="18" charset="0"/>
              </a:rPr>
              <a:t>simultaneously.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29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weety\Pictures\Screenshots\sequence diagram.png"/>
          <p:cNvPicPr>
            <a:picLocks noChangeAspect="1" noChangeArrowheads="1"/>
          </p:cNvPicPr>
          <p:nvPr/>
        </p:nvPicPr>
        <p:blipFill>
          <a:blip r:embed="rId2" cstate="print"/>
          <a:stretch>
            <a:fillRect/>
          </a:stretch>
        </p:blipFill>
        <p:spPr bwMode="auto">
          <a:xfrm>
            <a:off x="1775012" y="1062318"/>
            <a:ext cx="7476564" cy="4276163"/>
          </a:xfrm>
          <a:prstGeom prst="rect">
            <a:avLst/>
          </a:prstGeom>
          <a:noFill/>
        </p:spPr>
      </p:pic>
      <p:sp>
        <p:nvSpPr>
          <p:cNvPr id="3" name="Rectangle 2"/>
          <p:cNvSpPr/>
          <p:nvPr/>
        </p:nvSpPr>
        <p:spPr>
          <a:xfrm>
            <a:off x="4293464" y="5570675"/>
            <a:ext cx="2249334" cy="369332"/>
          </a:xfrm>
          <a:prstGeom prst="rect">
            <a:avLst/>
          </a:prstGeom>
        </p:spPr>
        <p:txBody>
          <a:bodyPr wrap="none">
            <a:spAutoFit/>
          </a:bodyPr>
          <a:lstStyle/>
          <a:p>
            <a:r>
              <a:rPr lang="en-US" dirty="0" smtClean="0">
                <a:latin typeface="Times New Roman" panose="02020603050405020304" pitchFamily="18" charset="0"/>
                <a:ea typeface="Times New Roman" panose="02020603050405020304" pitchFamily="18" charset="0"/>
              </a:rPr>
              <a:t>Fig Sequence </a:t>
            </a:r>
            <a:r>
              <a:rPr lang="en-US" dirty="0">
                <a:latin typeface="Times New Roman" panose="02020603050405020304" pitchFamily="18" charset="0"/>
                <a:ea typeface="Times New Roman" panose="02020603050405020304" pitchFamily="18" charset="0"/>
              </a:rPr>
              <a:t>diagram</a:t>
            </a:r>
            <a:endParaRPr lang="en-IN" dirty="0"/>
          </a:p>
        </p:txBody>
      </p:sp>
    </p:spTree>
    <p:extLst>
      <p:ext uri="{BB962C8B-B14F-4D97-AF65-F5344CB8AC3E}">
        <p14:creationId xmlns:p14="http://schemas.microsoft.com/office/powerpoint/2010/main" val="1773296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540" y="618564"/>
            <a:ext cx="9713259" cy="605117"/>
          </a:xfrm>
        </p:spPr>
        <p:txBody>
          <a:bodyPr>
            <a:normAutofit fontScale="90000"/>
          </a:bodyPr>
          <a:lstStyle/>
          <a:p>
            <a:r>
              <a:rPr lang="en-US" b="1" dirty="0"/>
              <a:t>Execution </a:t>
            </a:r>
            <a:r>
              <a:rPr lang="en-US" b="1" dirty="0" smtClean="0"/>
              <a:t>Procedure:</a:t>
            </a:r>
            <a:r>
              <a:rPr lang="en-IN" dirty="0"/>
              <a:t/>
            </a:r>
            <a:br>
              <a:rPr lang="en-IN" dirty="0"/>
            </a:br>
            <a:endParaRPr lang="en-IN" dirty="0"/>
          </a:p>
        </p:txBody>
      </p:sp>
      <p:sp>
        <p:nvSpPr>
          <p:cNvPr id="3" name="Content Placeholder 2"/>
          <p:cNvSpPr>
            <a:spLocks noGrp="1"/>
          </p:cNvSpPr>
          <p:nvPr>
            <p:ph idx="1"/>
          </p:nvPr>
        </p:nvSpPr>
        <p:spPr>
          <a:xfrm>
            <a:off x="1290918" y="1331259"/>
            <a:ext cx="10062882" cy="4845704"/>
          </a:xfrm>
        </p:spPr>
        <p:txBody>
          <a:bodyPr/>
          <a:lstStyle/>
          <a:p>
            <a:pPr lvl="1"/>
            <a:r>
              <a:rPr lang="en-US" sz="1600" dirty="0" smtClean="0">
                <a:latin typeface="Times New Roman" panose="02020603050405020304" pitchFamily="18" charset="0"/>
                <a:cs typeface="Times New Roman" panose="02020603050405020304" pitchFamily="18" charset="0"/>
              </a:rPr>
              <a:t>User Open the app.</a:t>
            </a:r>
            <a:endParaRPr lang="en-IN"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User can book an OP at particular Hospital</a:t>
            </a:r>
            <a:endParaRPr lang="en-IN"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User can look into health tips.</a:t>
            </a:r>
            <a:endParaRPr lang="en-IN"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User can find the doctor base on OP fee.</a:t>
            </a:r>
            <a:endParaRPr lang="en-IN"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User can scan the prescription which was given to him by the doctor.</a:t>
            </a:r>
            <a:endParaRPr lang="en-IN"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If the user is a doctor, he can login into the app and can find the patients who booked an OP at particular date and time.</a:t>
            </a:r>
          </a:p>
          <a:p>
            <a:pPr lvl="0"/>
            <a:endParaRPr lang="en-IN" sz="1800" dirty="0" smtClean="0">
              <a:latin typeface="Times New Roman" panose="02020603050405020304" pitchFamily="18" charset="0"/>
              <a:cs typeface="Times New Roman" panose="02020603050405020304" pitchFamily="18" charset="0"/>
            </a:endParaRPr>
          </a:p>
          <a:p>
            <a:endParaRPr lang="en-IN" dirty="0"/>
          </a:p>
        </p:txBody>
      </p:sp>
      <p:pic>
        <p:nvPicPr>
          <p:cNvPr id="7" name="Picture 6" descr="C:\Users\Venkatesh\Desktop\Doctor\Screenshot_20180213-15524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2225" y="3920238"/>
            <a:ext cx="1520134" cy="2256725"/>
          </a:xfrm>
          <a:prstGeom prst="rect">
            <a:avLst/>
          </a:prstGeom>
          <a:noFill/>
          <a:ln>
            <a:noFill/>
          </a:ln>
        </p:spPr>
      </p:pic>
    </p:spTree>
    <p:extLst>
      <p:ext uri="{BB962C8B-B14F-4D97-AF65-F5344CB8AC3E}">
        <p14:creationId xmlns:p14="http://schemas.microsoft.com/office/powerpoint/2010/main" val="4044719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95" y="618566"/>
            <a:ext cx="9648918" cy="820270"/>
          </a:xfrm>
        </p:spPr>
        <p:txBody>
          <a:bodyPr>
            <a:normAutofit/>
          </a:bodyPr>
          <a:lstStyle/>
          <a:p>
            <a:r>
              <a:rPr lang="en-IN" sz="2800" dirty="0" smtClean="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8835"/>
            <a:ext cx="10515600" cy="4738128"/>
          </a:xfrm>
        </p:spPr>
        <p:txBody>
          <a:bodyPr/>
          <a:lstStyle/>
          <a:p>
            <a:pPr lvl="1"/>
            <a:r>
              <a:rPr lang="en-US" dirty="0">
                <a:latin typeface="Times New Roman" panose="02020603050405020304" pitchFamily="18" charset="0"/>
                <a:ea typeface="Times New Roman" panose="02020603050405020304" pitchFamily="18" charset="0"/>
              </a:rPr>
              <a:t>The USER can open the app and can choose the modules he want either it may be booking an OP or finding </a:t>
            </a: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doctor base on fee or can look for health tips or for scanning the prescription</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pPr marL="0" indent="0">
              <a:buNone/>
            </a:pPr>
            <a:endParaRPr lang="en-US" dirty="0" smtClean="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descr="C:\Users\Venkatesh\Desktop\Doctor\Screenshot_20180213-15525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694" y="2905125"/>
            <a:ext cx="1344706" cy="2057400"/>
          </a:xfrm>
          <a:prstGeom prst="rect">
            <a:avLst/>
          </a:prstGeom>
          <a:noFill/>
          <a:ln>
            <a:noFill/>
          </a:ln>
        </p:spPr>
      </p:pic>
      <p:pic>
        <p:nvPicPr>
          <p:cNvPr id="5" name="Picture 4" descr="C:\Users\Venkatesh\Desktop\Doctor\Screenshot_20180213-15531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9987" y="2905125"/>
            <a:ext cx="1371601" cy="2057400"/>
          </a:xfrm>
          <a:prstGeom prst="rect">
            <a:avLst/>
          </a:prstGeom>
          <a:noFill/>
          <a:ln>
            <a:noFill/>
          </a:ln>
        </p:spPr>
      </p:pic>
      <p:pic>
        <p:nvPicPr>
          <p:cNvPr id="6" name="Picture 5" descr="C:\Users\Venkatesh\Desktop\Doctor\Screenshot_20180213-155259.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1175" y="2905124"/>
            <a:ext cx="1331260" cy="2119891"/>
          </a:xfrm>
          <a:prstGeom prst="rect">
            <a:avLst/>
          </a:prstGeom>
          <a:noFill/>
          <a:ln>
            <a:noFill/>
          </a:ln>
        </p:spPr>
      </p:pic>
      <p:pic>
        <p:nvPicPr>
          <p:cNvPr id="7" name="Picture 6" descr="C:\Users\Venkatesh\Desktop\Doctor\Screenshot_20180213-15533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2692" y="2905125"/>
            <a:ext cx="1277472" cy="2119890"/>
          </a:xfrm>
          <a:prstGeom prst="rect">
            <a:avLst/>
          </a:prstGeom>
          <a:noFill/>
          <a:ln>
            <a:noFill/>
          </a:ln>
        </p:spPr>
      </p:pic>
      <p:sp>
        <p:nvSpPr>
          <p:cNvPr id="8" name="Rectangle 7"/>
          <p:cNvSpPr/>
          <p:nvPr/>
        </p:nvSpPr>
        <p:spPr>
          <a:xfrm>
            <a:off x="1577787" y="5025016"/>
            <a:ext cx="6096000" cy="923330"/>
          </a:xfrm>
          <a:prstGeom prst="rect">
            <a:avLst/>
          </a:prstGeom>
        </p:spPr>
        <p:txBody>
          <a:bodyPr>
            <a:spAutoFit/>
          </a:bodyPr>
          <a:lstStyle/>
          <a:p>
            <a:pPr>
              <a:spcBef>
                <a:spcPts val="425"/>
              </a:spcBef>
              <a:spcAft>
                <a:spcPts val="0"/>
              </a:spcAft>
            </a:pPr>
            <a:r>
              <a:rPr lang="en-US" b="1"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Find doctor and Health Tips</a:t>
            </a:r>
            <a:endParaRPr lang="en-IN" dirty="0">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
            </a:r>
            <a:br>
              <a:rPr lang="en-IN" dirty="0">
                <a:solidFill>
                  <a:srgbClr val="000000"/>
                </a:solidFill>
                <a:latin typeface="Times New Roman" panose="02020603050405020304" pitchFamily="18" charset="0"/>
                <a:ea typeface="Times New Roman" panose="02020603050405020304" pitchFamily="18" charset="0"/>
              </a:rPr>
            </a:br>
            <a:endParaRPr lang="en-IN" dirty="0"/>
          </a:p>
        </p:txBody>
      </p:sp>
      <p:sp>
        <p:nvSpPr>
          <p:cNvPr id="9" name="Rectangle 8"/>
          <p:cNvSpPr/>
          <p:nvPr/>
        </p:nvSpPr>
        <p:spPr>
          <a:xfrm>
            <a:off x="5764305" y="5025016"/>
            <a:ext cx="6096000" cy="923330"/>
          </a:xfrm>
          <a:prstGeom prst="rect">
            <a:avLst/>
          </a:prstGeom>
        </p:spPr>
        <p:txBody>
          <a:bodyPr>
            <a:spAutoFit/>
          </a:bodyPr>
          <a:lstStyle/>
          <a:p>
            <a:pPr>
              <a:spcBef>
                <a:spcPts val="425"/>
              </a:spcBef>
              <a:spcAft>
                <a:spcPts val="0"/>
              </a:spcAft>
            </a:pPr>
            <a:r>
              <a:rPr lang="en-IN" dirty="0" smtClean="0">
                <a:latin typeface="Times New Roman" panose="02020603050405020304" pitchFamily="18" charset="0"/>
                <a:ea typeface="Times New Roman" panose="02020603050405020304" pitchFamily="18" charset="0"/>
              </a:rPr>
              <a:t>Figure:  </a:t>
            </a:r>
            <a:r>
              <a:rPr lang="en-IN" dirty="0">
                <a:latin typeface="Times New Roman" panose="02020603050405020304" pitchFamily="18" charset="0"/>
                <a:ea typeface="Times New Roman" panose="02020603050405020304" pitchFamily="18" charset="0"/>
              </a:rPr>
              <a:t>OP Registration and Scan prescription</a:t>
            </a:r>
          </a:p>
          <a:p>
            <a:r>
              <a:rPr lang="en-IN" dirty="0">
                <a:latin typeface="Times New Roman" panose="02020603050405020304" pitchFamily="18" charset="0"/>
                <a:ea typeface="Times New Roman" panose="02020603050405020304" pitchFamily="18" charset="0"/>
              </a:rPr>
              <a:t/>
            </a:r>
            <a:br>
              <a:rPr lang="en-IN"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832254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4" y="551328"/>
            <a:ext cx="9434456" cy="726143"/>
          </a:xfrm>
        </p:spPr>
        <p:txBody>
          <a:bodyPr/>
          <a:lstStyle/>
          <a:p>
            <a:r>
              <a:rPr lang="en-IN" dirty="0" smtClean="0"/>
              <a:t>CONTENTS:</a:t>
            </a:r>
            <a:endParaRPr lang="en-IN" dirty="0"/>
          </a:p>
        </p:txBody>
      </p:sp>
      <p:sp>
        <p:nvSpPr>
          <p:cNvPr id="3" name="Content Placeholder 2"/>
          <p:cNvSpPr>
            <a:spLocks noGrp="1"/>
          </p:cNvSpPr>
          <p:nvPr>
            <p:ph idx="1"/>
          </p:nvPr>
        </p:nvSpPr>
        <p:spPr>
          <a:xfrm>
            <a:off x="0" y="1559860"/>
            <a:ext cx="7382436" cy="4349576"/>
          </a:xfrm>
        </p:spPr>
        <p:txBody>
          <a:bodyPr>
            <a:normAutofit fontScale="92500" lnSpcReduction="20000"/>
          </a:bodyPr>
          <a:lstStyle/>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Abstract</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Existing System</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Disadvantages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Proposed System</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Advantages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Modules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System Requirements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Roles And Services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UML Diagrams</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Execution Procedure</a:t>
            </a:r>
          </a:p>
          <a:p>
            <a:pPr lvl="8"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30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483" y="605118"/>
            <a:ext cx="9595130" cy="749860"/>
          </a:xfrm>
        </p:spPr>
        <p:txBody>
          <a:bodyPr>
            <a:normAutofit/>
          </a:bodyPr>
          <a:lstStyle/>
          <a:p>
            <a:r>
              <a:rPr lang="en-IN" sz="2800" dirty="0" smtClean="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4978"/>
            <a:ext cx="10515600" cy="4351338"/>
          </a:xfrm>
        </p:spPr>
        <p:txBody>
          <a:bodyPr/>
          <a:lstStyle/>
          <a:p>
            <a:pPr lvl="1"/>
            <a:r>
              <a:rPr lang="en-US" dirty="0"/>
              <a:t>This page will takes the doctor to his home screen where he can find the patients</a:t>
            </a:r>
            <a:r>
              <a:rPr lang="en-US" b="1" dirty="0"/>
              <a:t> </a:t>
            </a:r>
            <a:r>
              <a:rPr lang="en-US" dirty="0"/>
              <a:t>who booked OP in his hospital.</a:t>
            </a:r>
            <a:endParaRPr lang="en-IN" dirty="0"/>
          </a:p>
          <a:p>
            <a:endParaRPr lang="en-IN" dirty="0"/>
          </a:p>
        </p:txBody>
      </p:sp>
      <p:pic>
        <p:nvPicPr>
          <p:cNvPr id="4" name="Picture 3" descr="C:\Users\Venkatesh\Desktop\Doctor\Screenshot_20180213-15533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1565" y="2601641"/>
            <a:ext cx="1313889" cy="2441006"/>
          </a:xfrm>
          <a:prstGeom prst="rect">
            <a:avLst/>
          </a:prstGeom>
          <a:noFill/>
          <a:ln>
            <a:noFill/>
          </a:ln>
        </p:spPr>
      </p:pic>
      <p:pic>
        <p:nvPicPr>
          <p:cNvPr id="5" name="Picture 4" descr="C:\Users\Venkatesh\Desktop\Doctor\Screenshot_20180213-15550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2823" y="2601640"/>
            <a:ext cx="1483418" cy="2441007"/>
          </a:xfrm>
          <a:prstGeom prst="rect">
            <a:avLst/>
          </a:prstGeom>
          <a:noFill/>
          <a:ln>
            <a:noFill/>
          </a:ln>
        </p:spPr>
      </p:pic>
      <p:pic>
        <p:nvPicPr>
          <p:cNvPr id="11" name="Picture 10" descr="C:\Users\Venkatesh\Desktop\Doctor\Screenshot_20180213-15572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350" y="2601640"/>
            <a:ext cx="1438800" cy="2441006"/>
          </a:xfrm>
          <a:prstGeom prst="rect">
            <a:avLst/>
          </a:prstGeom>
          <a:noFill/>
          <a:ln>
            <a:noFill/>
          </a:ln>
        </p:spPr>
      </p:pic>
      <p:pic>
        <p:nvPicPr>
          <p:cNvPr id="12" name="Picture 11" descr="C:\Users\Venkatesh\Desktop\Doctor\Screenshot_20180213-15574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224" y="2601640"/>
            <a:ext cx="1357593" cy="2441007"/>
          </a:xfrm>
          <a:prstGeom prst="rect">
            <a:avLst/>
          </a:prstGeom>
          <a:noFill/>
          <a:ln>
            <a:noFill/>
          </a:ln>
        </p:spPr>
      </p:pic>
      <p:sp>
        <p:nvSpPr>
          <p:cNvPr id="13" name="Rectangle 12"/>
          <p:cNvSpPr/>
          <p:nvPr/>
        </p:nvSpPr>
        <p:spPr>
          <a:xfrm>
            <a:off x="4209836" y="5189815"/>
            <a:ext cx="2172390" cy="369332"/>
          </a:xfrm>
          <a:prstGeom prst="rect">
            <a:avLst/>
          </a:prstGeom>
        </p:spPr>
        <p:txBody>
          <a:bodyPr wrap="none">
            <a:spAutoFit/>
          </a:bodyPr>
          <a:lstStyle/>
          <a:p>
            <a:r>
              <a:rPr lang="en-US" dirty="0" smtClean="0">
                <a:latin typeface="Times New Roman" panose="02020603050405020304" pitchFamily="18" charset="0"/>
                <a:ea typeface="Times New Roman" panose="02020603050405020304" pitchFamily="18" charset="0"/>
              </a:rPr>
              <a:t>Figure: Doctor </a:t>
            </a:r>
            <a:r>
              <a:rPr lang="en-US" dirty="0">
                <a:latin typeface="Times New Roman" panose="02020603050405020304" pitchFamily="18" charset="0"/>
                <a:ea typeface="Times New Roman" panose="02020603050405020304" pitchFamily="18" charset="0"/>
              </a:rPr>
              <a:t>Home</a:t>
            </a:r>
            <a:endParaRPr lang="en-IN" dirty="0"/>
          </a:p>
        </p:txBody>
      </p:sp>
    </p:spTree>
    <p:extLst>
      <p:ext uri="{BB962C8B-B14F-4D97-AF65-F5344CB8AC3E}">
        <p14:creationId xmlns:p14="http://schemas.microsoft.com/office/powerpoint/2010/main" val="3172439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719" y="699247"/>
            <a:ext cx="9527894" cy="682626"/>
          </a:xfrm>
        </p:spPr>
        <p:txBody>
          <a:bodyPr>
            <a:normAutofit/>
          </a:bodyPr>
          <a:lstStyle/>
          <a:p>
            <a:r>
              <a:rPr lang="en-IN" sz="2800" dirty="0" smtClean="0">
                <a:latin typeface="Times New Roman" panose="02020603050405020304" pitchFamily="18" charset="0"/>
                <a:cs typeface="Times New Roman" panose="02020603050405020304" pitchFamily="18" charset="0"/>
              </a:rPr>
              <a:t>DESCRIPTION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1872"/>
            <a:ext cx="10515600" cy="4351338"/>
          </a:xfrm>
        </p:spPr>
        <p:txBody>
          <a:bodyPr/>
          <a:lstStyle/>
          <a:p>
            <a:pPr lvl="1"/>
            <a:r>
              <a:rPr lang="en-US" dirty="0" smtClean="0"/>
              <a:t>This page will helps the doctor to load the patients data based on their OP booking date. </a:t>
            </a:r>
            <a:endParaRPr lang="en-IN" dirty="0" smtClean="0"/>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4765" y="2572702"/>
            <a:ext cx="1519517" cy="2456498"/>
          </a:xfrm>
          <a:prstGeom prst="rect">
            <a:avLst/>
          </a:prstGeom>
          <a:noFill/>
          <a:ln>
            <a:noFill/>
          </a:ln>
        </p:spPr>
      </p:pic>
      <p:sp>
        <p:nvSpPr>
          <p:cNvPr id="5" name="Rectangle 4"/>
          <p:cNvSpPr/>
          <p:nvPr/>
        </p:nvSpPr>
        <p:spPr>
          <a:xfrm>
            <a:off x="3966882" y="5196539"/>
            <a:ext cx="3469342"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Figure.7.7: Displaying patients </a:t>
            </a:r>
            <a:endParaRPr lang="en-IN" dirty="0"/>
          </a:p>
        </p:txBody>
      </p:sp>
    </p:spTree>
    <p:extLst>
      <p:ext uri="{BB962C8B-B14F-4D97-AF65-F5344CB8AC3E}">
        <p14:creationId xmlns:p14="http://schemas.microsoft.com/office/powerpoint/2010/main" val="334992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89" y="685800"/>
            <a:ext cx="9622024" cy="537882"/>
          </a:xfrm>
        </p:spPr>
        <p:txBody>
          <a:bodyPr>
            <a:normAutofit fontScale="90000"/>
          </a:bodyPr>
          <a:lstStyle/>
          <a:p>
            <a:r>
              <a:rPr lang="en-IN" sz="4000"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765" y="1438835"/>
            <a:ext cx="10278035" cy="4034537"/>
          </a:xfrm>
        </p:spPr>
        <p:txBody>
          <a:bodyPr/>
          <a:lstStyle/>
          <a:p>
            <a:pPr lvl="1" algn="just"/>
            <a:r>
              <a:rPr lang="en-IN" sz="3400" dirty="0">
                <a:latin typeface="Times New Roman" panose="02020603050405020304" pitchFamily="18" charset="0"/>
                <a:cs typeface="Times New Roman" panose="02020603050405020304" pitchFamily="18" charset="0"/>
              </a:rPr>
              <a:t>The completion of this </a:t>
            </a:r>
            <a:r>
              <a:rPr lang="en-IN" sz="3400" dirty="0" smtClean="0">
                <a:latin typeface="Times New Roman" panose="02020603050405020304" pitchFamily="18" charset="0"/>
                <a:cs typeface="Times New Roman" panose="02020603050405020304" pitchFamily="18" charset="0"/>
              </a:rPr>
              <a:t>project is </a:t>
            </a:r>
            <a:r>
              <a:rPr lang="en-IN" sz="3400" dirty="0">
                <a:latin typeface="Times New Roman" panose="02020603050405020304" pitchFamily="18" charset="0"/>
                <a:cs typeface="Times New Roman" panose="02020603050405020304" pitchFamily="18" charset="0"/>
              </a:rPr>
              <a:t>providing the entire </a:t>
            </a:r>
            <a:r>
              <a:rPr lang="en-IN" sz="3400" dirty="0" smtClean="0">
                <a:latin typeface="Times New Roman" panose="02020603050405020304" pitchFamily="18" charset="0"/>
                <a:cs typeface="Times New Roman" panose="02020603050405020304" pitchFamily="18" charset="0"/>
              </a:rPr>
              <a:t>     	hospital </a:t>
            </a:r>
            <a:r>
              <a:rPr lang="en-IN" sz="3400" dirty="0">
                <a:latin typeface="Times New Roman" panose="02020603050405020304" pitchFamily="18" charset="0"/>
                <a:cs typeface="Times New Roman" panose="02020603050405020304" pitchFamily="18" charset="0"/>
              </a:rPr>
              <a:t>information using android application.</a:t>
            </a:r>
          </a:p>
          <a:p>
            <a:pPr lvl="1" algn="just"/>
            <a:r>
              <a:rPr lang="en-IN" sz="3400" dirty="0">
                <a:latin typeface="Times New Roman" panose="02020603050405020304" pitchFamily="18" charset="0"/>
                <a:cs typeface="Times New Roman" panose="02020603050405020304" pitchFamily="18" charset="0"/>
              </a:rPr>
              <a:t>The online doctor appointment android project aims for the user satisfaction for booking the appointment and providing more flexibility to the user.</a:t>
            </a:r>
          </a:p>
          <a:p>
            <a:endParaRPr lang="en-IN" dirty="0"/>
          </a:p>
        </p:txBody>
      </p:sp>
    </p:spTree>
    <p:extLst>
      <p:ext uri="{BB962C8B-B14F-4D97-AF65-F5344CB8AC3E}">
        <p14:creationId xmlns:p14="http://schemas.microsoft.com/office/powerpoint/2010/main" val="3200271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2"/>
          <a:stretch>
            <a:fillRect/>
          </a:stretch>
        </p:blipFill>
        <p:spPr>
          <a:xfrm>
            <a:off x="1743635" y="452717"/>
            <a:ext cx="8085418" cy="5773003"/>
          </a:xfrm>
          <a:prstGeom prst="rect">
            <a:avLst/>
          </a:prstGeom>
        </p:spPr>
      </p:pic>
    </p:spTree>
    <p:extLst>
      <p:ext uri="{BB962C8B-B14F-4D97-AF65-F5344CB8AC3E}">
        <p14:creationId xmlns:p14="http://schemas.microsoft.com/office/powerpoint/2010/main" val="4094785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459" y="605118"/>
            <a:ext cx="9716153" cy="1299882"/>
          </a:xfrm>
        </p:spPr>
        <p:txBody>
          <a:bodyPr>
            <a:normAutofit/>
          </a:bodyPr>
          <a:lstStyle/>
          <a:p>
            <a:r>
              <a:rPr lang="en-US" b="1" dirty="0" smtClean="0">
                <a:latin typeface="Times New Roman" pitchFamily="18" charset="0"/>
                <a:cs typeface="Times New Roman" pitchFamily="18" charset="0"/>
              </a:rPr>
              <a:t>ABSTRACT:</a:t>
            </a:r>
            <a:endParaRPr lang="en-IN" b="1" dirty="0"/>
          </a:p>
        </p:txBody>
      </p:sp>
      <p:sp>
        <p:nvSpPr>
          <p:cNvPr id="3" name="Content Placeholder 2"/>
          <p:cNvSpPr>
            <a:spLocks noGrp="1"/>
          </p:cNvSpPr>
          <p:nvPr>
            <p:ph idx="1"/>
          </p:nvPr>
        </p:nvSpPr>
        <p:spPr>
          <a:xfrm>
            <a:off x="1788459" y="1905000"/>
            <a:ext cx="9716153" cy="4006222"/>
          </a:xfrm>
        </p:spPr>
        <p:txBody>
          <a:bodyPr>
            <a:normAutofit/>
          </a:bodyPr>
          <a:lstStyle/>
          <a:p>
            <a:pPr algn="just"/>
            <a:r>
              <a:rPr lang="en-US" sz="2400" dirty="0" smtClean="0">
                <a:latin typeface="Times New Roman" pitchFamily="18" charset="0"/>
                <a:cs typeface="Times New Roman" pitchFamily="18" charset="0"/>
              </a:rPr>
              <a:t>Doctors Appointment app is useful for booking appointments to consult a doctor without going to hospital.</a:t>
            </a:r>
          </a:p>
          <a:p>
            <a:pPr algn="just"/>
            <a:r>
              <a:rPr lang="en-US" sz="2400" dirty="0" smtClean="0">
                <a:latin typeface="Times New Roman" pitchFamily="18" charset="0"/>
                <a:cs typeface="Times New Roman" pitchFamily="18" charset="0"/>
              </a:rPr>
              <a:t>This app will handles the information about Doctor Consultation and Scheduling, Doctor Consultancy Fees and Time Allocation.</a:t>
            </a:r>
          </a:p>
          <a:p>
            <a:pPr algn="just"/>
            <a:r>
              <a:rPr lang="en-US" sz="2400" dirty="0" smtClean="0">
                <a:latin typeface="Times New Roman" pitchFamily="18" charset="0"/>
                <a:cs typeface="Times New Roman" pitchFamily="18" charset="0"/>
              </a:rPr>
              <a:t>User can search for the doctors based on their Specialty, Time and Consultancy Fees and can book the appointment. </a:t>
            </a:r>
          </a:p>
          <a:p>
            <a:pPr algn="just"/>
            <a:r>
              <a:rPr lang="en-US" sz="2400" dirty="0" smtClean="0">
                <a:latin typeface="Times New Roman" pitchFamily="18" charset="0"/>
                <a:cs typeface="Times New Roman" pitchFamily="18" charset="0"/>
              </a:rPr>
              <a:t>Once the booking is confirmed, then user will get an SMS regarding the confirmation of booking. </a:t>
            </a:r>
          </a:p>
          <a:p>
            <a:endParaRPr lang="en-IN" dirty="0"/>
          </a:p>
        </p:txBody>
      </p:sp>
    </p:spTree>
    <p:extLst>
      <p:ext uri="{BB962C8B-B14F-4D97-AF65-F5344CB8AC3E}">
        <p14:creationId xmlns:p14="http://schemas.microsoft.com/office/powerpoint/2010/main" val="223417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165" y="658906"/>
            <a:ext cx="9514447" cy="1246094"/>
          </a:xfrm>
        </p:spPr>
        <p:txBody>
          <a:bodyPr>
            <a:normAutofit/>
          </a:bodyPr>
          <a:lstStyle/>
          <a:p>
            <a:r>
              <a:rPr lang="en-US" b="1" dirty="0" smtClean="0">
                <a:latin typeface="Times New Roman" pitchFamily="18" charset="0"/>
                <a:cs typeface="Times New Roman" pitchFamily="18" charset="0"/>
              </a:rPr>
              <a:t>EXISTING SYSTEM:</a:t>
            </a:r>
            <a:endParaRPr lang="en-IN" b="1" dirty="0"/>
          </a:p>
        </p:txBody>
      </p:sp>
      <p:sp>
        <p:nvSpPr>
          <p:cNvPr id="3" name="Content Placeholder 2"/>
          <p:cNvSpPr>
            <a:spLocks noGrp="1"/>
          </p:cNvSpPr>
          <p:nvPr>
            <p:ph idx="1"/>
          </p:nvPr>
        </p:nvSpPr>
        <p:spPr>
          <a:xfrm>
            <a:off x="1869141" y="1734671"/>
            <a:ext cx="9635471" cy="4176551"/>
          </a:xfrm>
        </p:spPr>
        <p:txBody>
          <a:bodyPr>
            <a:normAutofit/>
          </a:bodyPr>
          <a:lstStyle/>
          <a:p>
            <a:pPr lvl="1"/>
            <a:r>
              <a:rPr lang="en-US" sz="3000" dirty="0">
                <a:latin typeface="Times New Roman" panose="02020603050405020304" pitchFamily="18" charset="0"/>
                <a:cs typeface="Times New Roman" panose="02020603050405020304" pitchFamily="18" charset="0"/>
              </a:rPr>
              <a:t>Now a days people are getting ill frequently because of current environment. </a:t>
            </a:r>
            <a:r>
              <a:rPr lang="en-US" sz="3000" dirty="0" smtClean="0">
                <a:latin typeface="Times New Roman" panose="02020603050405020304" pitchFamily="18" charset="0"/>
                <a:cs typeface="Times New Roman" panose="02020603050405020304" pitchFamily="18" charset="0"/>
              </a:rPr>
              <a:t>Some </a:t>
            </a:r>
            <a:r>
              <a:rPr lang="en-US" sz="3000" dirty="0">
                <a:latin typeface="Times New Roman" panose="02020603050405020304" pitchFamily="18" charset="0"/>
                <a:cs typeface="Times New Roman" panose="02020603050405020304" pitchFamily="18" charset="0"/>
              </a:rPr>
              <a:t>of may don’t know which doctor to consult. For that they need to go to hospital and stand in a queue for taking a new OP and wait for their turn in order to consult the doctor. </a:t>
            </a:r>
            <a:endParaRPr lang="en-US" sz="3000" dirty="0" smtClean="0">
              <a:latin typeface="Times New Roman" panose="02020603050405020304" pitchFamily="18" charset="0"/>
              <a:cs typeface="Times New Roman" panose="02020603050405020304" pitchFamily="18" charset="0"/>
            </a:endParaRPr>
          </a:p>
          <a:p>
            <a:pPr lvl="1"/>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is a waste of time and </a:t>
            </a:r>
            <a:r>
              <a:rPr lang="en-US" sz="3000" dirty="0" smtClean="0">
                <a:latin typeface="Times New Roman" panose="02020603050405020304" pitchFamily="18" charset="0"/>
                <a:cs typeface="Times New Roman" panose="02020603050405020304" pitchFamily="18" charset="0"/>
              </a:rPr>
              <a:t>Energy. If </a:t>
            </a:r>
            <a:r>
              <a:rPr lang="en-US" sz="3000" dirty="0">
                <a:latin typeface="Times New Roman" panose="02020603050405020304" pitchFamily="18" charset="0"/>
                <a:cs typeface="Times New Roman" panose="02020603050405020304" pitchFamily="18" charset="0"/>
              </a:rPr>
              <a:t>a </a:t>
            </a:r>
            <a:r>
              <a:rPr lang="en-US" sz="3000" dirty="0" smtClean="0">
                <a:latin typeface="Times New Roman" panose="02020603050405020304" pitchFamily="18" charset="0"/>
                <a:cs typeface="Times New Roman" panose="02020603050405020304" pitchFamily="18" charset="0"/>
              </a:rPr>
              <a:t> person </a:t>
            </a:r>
            <a:r>
              <a:rPr lang="en-US" sz="3000" dirty="0">
                <a:latin typeface="Times New Roman" panose="02020603050405020304" pitchFamily="18" charset="0"/>
                <a:cs typeface="Times New Roman" panose="02020603050405020304" pitchFamily="18" charset="0"/>
              </a:rPr>
              <a:t>who is in out of city wants to book an appointment then it is a difficult task for him to go to hospital.</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791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483" y="658906"/>
            <a:ext cx="9595130" cy="1246094"/>
          </a:xfrm>
        </p:spPr>
        <p:txBody>
          <a:bodyPr>
            <a:normAutofit/>
          </a:bodyPr>
          <a:lstStyle/>
          <a:p>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9483" y="1748118"/>
            <a:ext cx="9595129" cy="4189998"/>
          </a:xfrm>
        </p:spPr>
        <p:txBody>
          <a:bodyPr>
            <a:normAutofit/>
          </a:bodyPr>
          <a:lstStyle/>
          <a:p>
            <a:pPr marL="685800" lvl="3"/>
            <a:r>
              <a:rPr lang="en-US" sz="4200" dirty="0">
                <a:latin typeface="Times New Roman" panose="02020603050405020304" pitchFamily="18" charset="0"/>
                <a:cs typeface="Times New Roman" panose="02020603050405020304" pitchFamily="18" charset="0"/>
              </a:rPr>
              <a:t>Standing in a queue for taking new OP.</a:t>
            </a:r>
            <a:endParaRPr lang="en-IN" sz="4200" dirty="0">
              <a:latin typeface="Times New Roman" panose="02020603050405020304" pitchFamily="18" charset="0"/>
              <a:cs typeface="Times New Roman" panose="02020603050405020304" pitchFamily="18" charset="0"/>
            </a:endParaRPr>
          </a:p>
          <a:p>
            <a:pPr marL="685800" lvl="3"/>
            <a:r>
              <a:rPr lang="en-US" sz="4200" dirty="0">
                <a:latin typeface="Times New Roman" panose="02020603050405020304" pitchFamily="18" charset="0"/>
                <a:cs typeface="Times New Roman" panose="02020603050405020304" pitchFamily="18" charset="0"/>
              </a:rPr>
              <a:t>Waiting for your turn to consult a doctor is a waste of time.</a:t>
            </a:r>
            <a:endParaRPr lang="en-IN" sz="4200" dirty="0">
              <a:latin typeface="Times New Roman" panose="02020603050405020304" pitchFamily="18" charset="0"/>
              <a:cs typeface="Times New Roman" panose="02020603050405020304" pitchFamily="18" charset="0"/>
            </a:endParaRPr>
          </a:p>
          <a:p>
            <a:pPr marL="685800" lvl="3"/>
            <a:r>
              <a:rPr lang="en-US" sz="4200" dirty="0">
                <a:latin typeface="Times New Roman" panose="02020603050405020304" pitchFamily="18" charset="0"/>
                <a:cs typeface="Times New Roman" panose="02020603050405020304" pitchFamily="18" charset="0"/>
              </a:rPr>
              <a:t>If we lost the OP then we need to take the new one.</a:t>
            </a:r>
            <a:endParaRPr lang="en-IN" sz="4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4807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95" y="699246"/>
            <a:ext cx="9648918" cy="1205753"/>
          </a:xfrm>
        </p:spPr>
        <p:txBody>
          <a:bodyPr>
            <a:normAutofit/>
          </a:bodyPr>
          <a:lstStyle/>
          <a:p>
            <a:r>
              <a:rPr lang="en-US" b="1" dirty="0" smtClean="0">
                <a:latin typeface="Times New Roman" pitchFamily="18" charset="0"/>
                <a:cs typeface="Times New Roman" pitchFamily="18" charset="0"/>
              </a:rPr>
              <a:t>PROPOSED SYSTEM:</a:t>
            </a:r>
            <a:endParaRPr lang="en-IN" b="1" dirty="0"/>
          </a:p>
        </p:txBody>
      </p:sp>
      <p:sp>
        <p:nvSpPr>
          <p:cNvPr id="3" name="Content Placeholder 2"/>
          <p:cNvSpPr>
            <a:spLocks noGrp="1"/>
          </p:cNvSpPr>
          <p:nvPr>
            <p:ph idx="1"/>
          </p:nvPr>
        </p:nvSpPr>
        <p:spPr>
          <a:xfrm>
            <a:off x="1855695" y="1904999"/>
            <a:ext cx="9648917" cy="4006223"/>
          </a:xfrm>
        </p:spPr>
        <p:txBody>
          <a:bodyPr>
            <a:normAutofit fontScale="92500" lnSpcReduction="10000"/>
          </a:bodyPr>
          <a:lstStyle/>
          <a:p>
            <a:pPr lvl="1"/>
            <a:r>
              <a:rPr lang="en-US" sz="3000" dirty="0">
                <a:latin typeface="Times New Roman" panose="02020603050405020304" pitchFamily="18" charset="0"/>
                <a:cs typeface="Times New Roman" panose="02020603050405020304" pitchFamily="18" charset="0"/>
              </a:rPr>
              <a:t>The proposed app is useful for booking appointments to consult a doctor without going to hospital. </a:t>
            </a:r>
            <a:endParaRPr lang="en-US" sz="3000" dirty="0" smtClean="0">
              <a:latin typeface="Times New Roman" panose="02020603050405020304" pitchFamily="18" charset="0"/>
              <a:cs typeface="Times New Roman" panose="02020603050405020304" pitchFamily="18" charset="0"/>
            </a:endParaRPr>
          </a:p>
          <a:p>
            <a:pPr lvl="1"/>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app will handles the information about Doctor Consultation and Scheduling, Doctor Consultancy Fees and Time Allocation. </a:t>
            </a:r>
            <a:endParaRPr lang="en-US" sz="3000" dirty="0" smtClean="0">
              <a:latin typeface="Times New Roman" panose="02020603050405020304" pitchFamily="18" charset="0"/>
              <a:cs typeface="Times New Roman" panose="02020603050405020304" pitchFamily="18" charset="0"/>
            </a:endParaRPr>
          </a:p>
          <a:p>
            <a:pPr lvl="1"/>
            <a:r>
              <a:rPr lang="en-US" sz="3000" dirty="0" smtClean="0">
                <a:latin typeface="Times New Roman" panose="02020603050405020304" pitchFamily="18" charset="0"/>
                <a:cs typeface="Times New Roman" panose="02020603050405020304" pitchFamily="18" charset="0"/>
              </a:rPr>
              <a:t>User </a:t>
            </a:r>
            <a:r>
              <a:rPr lang="en-US" sz="3000" dirty="0">
                <a:latin typeface="Times New Roman" panose="02020603050405020304" pitchFamily="18" charset="0"/>
                <a:cs typeface="Times New Roman" panose="02020603050405020304" pitchFamily="18" charset="0"/>
              </a:rPr>
              <a:t>can search for doctor based on their Specialty, Time and Consultancy Fee and can book the appointment. Once the booking is confirmed, then the user will get an SMS regarding the confirmation of booking.</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316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825" y="658906"/>
            <a:ext cx="9554788" cy="1246094"/>
          </a:xfrm>
        </p:spPr>
        <p:txBody>
          <a:bodyPr/>
          <a:lstStyle/>
          <a:p>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9825" y="1905000"/>
            <a:ext cx="9554787" cy="4006222"/>
          </a:xfrm>
        </p:spPr>
        <p:txBody>
          <a:bodyPr>
            <a:normAutofit fontScale="92500" lnSpcReduction="10000"/>
          </a:bodyPr>
          <a:lstStyle/>
          <a:p>
            <a:pPr lvl="1"/>
            <a:r>
              <a:rPr lang="en-US" sz="3000" dirty="0">
                <a:latin typeface="Times New Roman" panose="02020603050405020304" pitchFamily="18" charset="0"/>
                <a:cs typeface="Times New Roman" panose="02020603050405020304" pitchFamily="18" charset="0"/>
              </a:rPr>
              <a:t>No need of Waiting in a queue for taking new OP.</a:t>
            </a:r>
            <a:endParaRPr lang="en-IN" sz="3000" dirty="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If a person is in out of city, he/she can book the appointment easily without going to hospital.</a:t>
            </a:r>
            <a:endParaRPr lang="en-IN" sz="3000" dirty="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Can save Time.</a:t>
            </a:r>
            <a:endParaRPr lang="en-IN" sz="3000" dirty="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Anyone can book the appointment.</a:t>
            </a:r>
            <a:endParaRPr lang="en-IN" sz="3000" dirty="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More flexible and  can be accessed if the mobile has internet.</a:t>
            </a:r>
            <a:endParaRPr lang="en-IN" sz="3000" dirty="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Can take the Snapshot of OP.</a:t>
            </a:r>
            <a:endParaRPr lang="en-IN" sz="3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479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5473"/>
            <a:ext cx="10058400" cy="1118551"/>
          </a:xfrm>
        </p:spPr>
        <p:txBody>
          <a:bodyPr>
            <a:normAutofit fontScale="90000"/>
          </a:bodyPr>
          <a:lstStyle/>
          <a:p>
            <a:pPr lvl="1" algn="l" rtl="0">
              <a:lnSpc>
                <a:spcPct val="90000"/>
              </a:lnSpc>
              <a:spcBef>
                <a:spcPct val="0"/>
              </a:spcBef>
            </a:pPr>
            <a:r>
              <a:rPr lang="en-US" sz="4400" b="1" dirty="0" smtClean="0"/>
              <a:t/>
            </a:r>
            <a:br>
              <a:rPr lang="en-US" sz="4400" b="1" dirty="0" smtClean="0"/>
            </a:br>
            <a:r>
              <a:rPr lang="en-US" sz="4400" b="1" dirty="0" smtClean="0"/>
              <a:t>    </a:t>
            </a:r>
            <a:r>
              <a:rPr lang="en-US" sz="4900" b="1" dirty="0" smtClean="0"/>
              <a:t>MODULES</a:t>
            </a:r>
            <a:r>
              <a:rPr lang="en-US" sz="4900" b="1" dirty="0" smtClean="0"/>
              <a:t>:</a:t>
            </a:r>
            <a:r>
              <a:rPr lang="en-IN" sz="4900" b="1" dirty="0" smtClean="0"/>
              <a:t/>
            </a:r>
            <a:br>
              <a:rPr lang="en-IN" sz="4900" b="1" dirty="0" smtClean="0"/>
            </a:br>
            <a:endParaRPr lang="en-IN" sz="4900" dirty="0"/>
          </a:p>
        </p:txBody>
      </p:sp>
      <p:sp>
        <p:nvSpPr>
          <p:cNvPr id="3" name="Content Placeholder 2"/>
          <p:cNvSpPr>
            <a:spLocks noGrp="1"/>
          </p:cNvSpPr>
          <p:nvPr>
            <p:ph idx="1"/>
          </p:nvPr>
        </p:nvSpPr>
        <p:spPr>
          <a:xfrm>
            <a:off x="927846" y="1411940"/>
            <a:ext cx="10425953" cy="4765023"/>
          </a:xfrm>
        </p:spPr>
        <p:txBody>
          <a:bodyPr>
            <a:normAutofit fontScale="92500" lnSpcReduction="10000"/>
          </a:bodyPr>
          <a:lstStyle/>
          <a:p>
            <a:pPr marL="1028700" lvl="3" indent="-571500"/>
            <a:r>
              <a:rPr lang="en-US" sz="3800" dirty="0" smtClean="0">
                <a:latin typeface="Times New Roman" panose="02020603050405020304" pitchFamily="18" charset="0"/>
                <a:cs typeface="Times New Roman" panose="02020603050405020304" pitchFamily="18" charset="0"/>
              </a:rPr>
              <a:t>Register</a:t>
            </a:r>
            <a:endParaRPr lang="en-IN" sz="3800" dirty="0" smtClean="0">
              <a:latin typeface="Times New Roman" panose="02020603050405020304" pitchFamily="18" charset="0"/>
              <a:cs typeface="Times New Roman" panose="02020603050405020304" pitchFamily="18" charset="0"/>
            </a:endParaRPr>
          </a:p>
          <a:p>
            <a:pPr marL="1028700" lvl="3" indent="-571500"/>
            <a:r>
              <a:rPr lang="en-US" sz="3800" dirty="0" smtClean="0">
                <a:latin typeface="Times New Roman" panose="02020603050405020304" pitchFamily="18" charset="0"/>
                <a:cs typeface="Times New Roman" panose="02020603050405020304" pitchFamily="18" charset="0"/>
              </a:rPr>
              <a:t>Login</a:t>
            </a:r>
          </a:p>
          <a:p>
            <a:pPr marL="1028700" lvl="3" indent="-571500"/>
            <a:r>
              <a:rPr lang="en-US" sz="3800" dirty="0" smtClean="0">
                <a:latin typeface="Times New Roman" panose="02020603050405020304" pitchFamily="18" charset="0"/>
                <a:cs typeface="Times New Roman" panose="02020603050405020304" pitchFamily="18" charset="0"/>
              </a:rPr>
              <a:t>Database</a:t>
            </a:r>
          </a:p>
          <a:p>
            <a:pPr marL="0" lvl="2" indent="0">
              <a:spcBef>
                <a:spcPts val="1000"/>
              </a:spcBef>
              <a:buNone/>
            </a:pPr>
            <a:r>
              <a:rPr lang="en-US" sz="4000" b="1" dirty="0" smtClean="0">
                <a:latin typeface="Times New Roman" panose="02020603050405020304" pitchFamily="18" charset="0"/>
                <a:cs typeface="Times New Roman" panose="02020603050405020304" pitchFamily="18" charset="0"/>
              </a:rPr>
              <a:t>Register:</a:t>
            </a:r>
          </a:p>
          <a:p>
            <a:pPr marL="0" lvl="2" indent="0" algn="just">
              <a:spcBef>
                <a:spcPts val="1000"/>
              </a:spcBef>
              <a:buNone/>
            </a:pPr>
            <a:r>
              <a:rPr lang="en-US" sz="3600" dirty="0" smtClean="0">
                <a:latin typeface="Times New Roman" panose="02020603050405020304" pitchFamily="18" charset="0"/>
                <a:cs typeface="Times New Roman" panose="02020603050405020304" pitchFamily="18" charset="0"/>
              </a:rPr>
              <a:t>            Every </a:t>
            </a:r>
            <a:r>
              <a:rPr lang="en-US" sz="3600" dirty="0">
                <a:latin typeface="Times New Roman" panose="02020603050405020304" pitchFamily="18" charset="0"/>
                <a:cs typeface="Times New Roman" panose="02020603050405020304" pitchFamily="18" charset="0"/>
              </a:rPr>
              <a:t>Doctor must get registered in the registration form to move next login page. After login he will get the information list and information about the people who booked appointment at particular time and date.</a:t>
            </a:r>
            <a:endParaRPr lang="en-US" sz="3600" dirty="0" smtClean="0">
              <a:latin typeface="Times New Roman" panose="02020603050405020304" pitchFamily="18" charset="0"/>
              <a:cs typeface="Times New Roman" panose="02020603050405020304" pitchFamily="18" charset="0"/>
            </a:endParaRPr>
          </a:p>
          <a:p>
            <a:pPr marL="0" lvl="2" indent="0">
              <a:spcBef>
                <a:spcPts val="1000"/>
              </a:spcBef>
              <a:buNone/>
            </a:pPr>
            <a:endParaRPr lang="en-IN" sz="3600" dirty="0" smtClean="0">
              <a:latin typeface="Times New Roman" panose="02020603050405020304" pitchFamily="18" charset="0"/>
              <a:cs typeface="Times New Roman" panose="02020603050405020304" pitchFamily="18" charset="0"/>
            </a:endParaRPr>
          </a:p>
          <a:p>
            <a:pPr marL="0" lvl="2" indent="0">
              <a:spcBef>
                <a:spcPts val="1000"/>
              </a:spcBef>
              <a:buNone/>
            </a:pPr>
            <a:endParaRPr lang="en-IN" sz="3600" dirty="0" smtClean="0">
              <a:latin typeface="Times New Roman" panose="02020603050405020304" pitchFamily="18" charset="0"/>
              <a:cs typeface="Times New Roman" panose="02020603050405020304" pitchFamily="18" charset="0"/>
            </a:endParaRPr>
          </a:p>
          <a:p>
            <a:pPr marL="0" lvl="2" indent="0">
              <a:spcBef>
                <a:spcPts val="1000"/>
              </a:spcBef>
              <a:buNone/>
            </a:pPr>
            <a:endParaRPr lang="en-IN" dirty="0"/>
          </a:p>
          <a:p>
            <a:pPr marL="0" indent="0">
              <a:buNone/>
            </a:pPr>
            <a:endParaRPr lang="en-IN" dirty="0"/>
          </a:p>
        </p:txBody>
      </p:sp>
    </p:spTree>
    <p:extLst>
      <p:ext uri="{BB962C8B-B14F-4D97-AF65-F5344CB8AC3E}">
        <p14:creationId xmlns:p14="http://schemas.microsoft.com/office/powerpoint/2010/main" val="417041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72353"/>
            <a:ext cx="1775012" cy="707886"/>
          </a:xfrm>
          <a:prstGeom prst="rect">
            <a:avLst/>
          </a:prstGeom>
        </p:spPr>
        <p:txBody>
          <a:bodyPr wrap="square">
            <a:spAutoFit/>
          </a:bodyPr>
          <a:lstStyle/>
          <a:p>
            <a:pPr marL="0" lvl="2" indent="0">
              <a:spcBef>
                <a:spcPts val="1000"/>
              </a:spcBef>
              <a:buNone/>
            </a:pPr>
            <a:r>
              <a:rPr lang="en-US" sz="4000" b="1" dirty="0" smtClean="0">
                <a:latin typeface="Times New Roman" panose="02020603050405020304" pitchFamily="18" charset="0"/>
                <a:cs typeface="Times New Roman" panose="02020603050405020304" pitchFamily="18" charset="0"/>
              </a:rPr>
              <a:t>Login:</a:t>
            </a:r>
          </a:p>
        </p:txBody>
      </p:sp>
      <p:sp>
        <p:nvSpPr>
          <p:cNvPr id="3" name="Rectangle 2"/>
          <p:cNvSpPr/>
          <p:nvPr/>
        </p:nvSpPr>
        <p:spPr>
          <a:xfrm>
            <a:off x="1062319" y="1761565"/>
            <a:ext cx="10700190" cy="5463034"/>
          </a:xfrm>
          <a:prstGeom prst="rect">
            <a:avLst/>
          </a:prstGeom>
        </p:spPr>
        <p:txBody>
          <a:bodyPr wrap="square">
            <a:spAutoFit/>
          </a:bodyPr>
          <a:lstStyle/>
          <a:p>
            <a:pPr marL="0" lvl="2" algn="just">
              <a:spcBef>
                <a:spcPts val="1000"/>
              </a:spcBef>
            </a:pPr>
            <a:r>
              <a:rPr lang="en-US" sz="3600" dirty="0" smtClean="0"/>
              <a:t>         </a:t>
            </a:r>
            <a:r>
              <a:rPr lang="en-US" sz="3600" dirty="0" smtClean="0">
                <a:latin typeface="Times New Roman" panose="02020603050405020304" pitchFamily="18" charset="0"/>
                <a:cs typeface="Times New Roman" panose="02020603050405020304" pitchFamily="18" charset="0"/>
              </a:rPr>
              <a:t>After </a:t>
            </a:r>
            <a:r>
              <a:rPr lang="en-US" sz="3600" dirty="0">
                <a:latin typeface="Times New Roman" panose="02020603050405020304" pitchFamily="18" charset="0"/>
                <a:cs typeface="Times New Roman" panose="02020603050405020304" pitchFamily="18" charset="0"/>
              </a:rPr>
              <a:t>completing the registration page only the user can login. User must enter the login correct details as entered in the registration form.</a:t>
            </a:r>
            <a:endParaRPr lang="en-IN" sz="3600" dirty="0">
              <a:latin typeface="Times New Roman" panose="02020603050405020304" pitchFamily="18" charset="0"/>
              <a:cs typeface="Times New Roman" panose="02020603050405020304" pitchFamily="18" charset="0"/>
            </a:endParaRPr>
          </a:p>
          <a:p>
            <a:pPr marL="0" lvl="2" algn="just">
              <a:spcBef>
                <a:spcPts val="1000"/>
              </a:spcBef>
            </a:pPr>
            <a:r>
              <a:rPr lang="en-US" sz="3600" b="1" dirty="0" smtClean="0">
                <a:latin typeface="Times New Roman" panose="02020603050405020304" pitchFamily="18" charset="0"/>
                <a:cs typeface="Times New Roman" panose="02020603050405020304" pitchFamily="18" charset="0"/>
              </a:rPr>
              <a:t>Database</a:t>
            </a:r>
            <a:r>
              <a:rPr lang="en-US" sz="3600" b="1" dirty="0" smtClean="0">
                <a:latin typeface="Times New Roman" panose="02020603050405020304" pitchFamily="18" charset="0"/>
                <a:cs typeface="Times New Roman" panose="02020603050405020304" pitchFamily="18" charset="0"/>
              </a:rPr>
              <a:t>:</a:t>
            </a:r>
          </a:p>
          <a:p>
            <a:pPr marL="0" lvl="2" algn="just">
              <a:spcBef>
                <a:spcPts val="1000"/>
              </a:spcBef>
            </a:pP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database used in our application is for storing the data of the registered doctors, for login credentials and patients who are booking appointments. The details can be stored in the form of tables.</a:t>
            </a:r>
            <a:endParaRPr lang="en-US" sz="3600" b="1" dirty="0" smtClean="0">
              <a:latin typeface="Times New Roman" panose="02020603050405020304" pitchFamily="18" charset="0"/>
              <a:cs typeface="Times New Roman" panose="02020603050405020304" pitchFamily="18" charset="0"/>
            </a:endParaRPr>
          </a:p>
          <a:p>
            <a:pPr marL="0" lvl="2" indent="0" algn="just">
              <a:spcBef>
                <a:spcPts val="1000"/>
              </a:spcBef>
              <a:buNone/>
            </a:pP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05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261</TotalTime>
  <Words>961</Words>
  <Application>Microsoft Office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Wisp</vt:lpstr>
      <vt:lpstr>V</vt:lpstr>
      <vt:lpstr>CONTENTS:</vt:lpstr>
      <vt:lpstr>ABSTRACT:</vt:lpstr>
      <vt:lpstr>EXISTING SYSTEM:</vt:lpstr>
      <vt:lpstr>DISADVANTAGES:</vt:lpstr>
      <vt:lpstr>PROPOSED SYSTEM:</vt:lpstr>
      <vt:lpstr>ADVANTAGES:</vt:lpstr>
      <vt:lpstr>     MODULES: </vt:lpstr>
      <vt:lpstr>PowerPoint Presentation</vt:lpstr>
      <vt:lpstr>SYSTEM REQUIREMENTS:</vt:lpstr>
      <vt:lpstr>PowerPoint Presentation</vt:lpstr>
      <vt:lpstr>CLASS DIAGRAM:</vt:lpstr>
      <vt:lpstr>PowerPoint Presentation</vt:lpstr>
      <vt:lpstr>USE CASE DIAGRAM:</vt:lpstr>
      <vt:lpstr>PowerPoint Presentation</vt:lpstr>
      <vt:lpstr>SEQUENCE DIAGRAM:</vt:lpstr>
      <vt:lpstr>PowerPoint Presentation</vt:lpstr>
      <vt:lpstr>Execution Procedure: </vt:lpstr>
      <vt:lpstr>DESCRIPTION</vt:lpstr>
      <vt:lpstr>DESCRIPTION</vt:lpstr>
      <vt:lpstr>DESCRIPTION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Windows User</dc:creator>
  <cp:lastModifiedBy>Windows User</cp:lastModifiedBy>
  <cp:revision>66</cp:revision>
  <dcterms:created xsi:type="dcterms:W3CDTF">2019-04-22T14:55:53Z</dcterms:created>
  <dcterms:modified xsi:type="dcterms:W3CDTF">2019-04-27T06:47:47Z</dcterms:modified>
</cp:coreProperties>
</file>