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5/9/2021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33A0-8970-4594-8443-8CA1ED65DA47}"/>
              </a:ext>
            </a:extLst>
          </p:cNvPr>
          <p:cNvSpPr>
            <a:spLocks noGrp="1"/>
          </p:cNvSpPr>
          <p:nvPr>
            <p:ph type="ctrTitle"/>
          </p:nvPr>
        </p:nvSpPr>
        <p:spPr/>
        <p:txBody>
          <a:bodyPr/>
          <a:lstStyle/>
          <a:p>
            <a:r>
              <a:rPr lang="en-US" dirty="0"/>
              <a:t>Micro Credit Project</a:t>
            </a:r>
            <a:endParaRPr lang="en-IN" dirty="0"/>
          </a:p>
        </p:txBody>
      </p:sp>
      <p:sp>
        <p:nvSpPr>
          <p:cNvPr id="3" name="Subtitle 2">
            <a:extLst>
              <a:ext uri="{FF2B5EF4-FFF2-40B4-BE49-F238E27FC236}">
                <a16:creationId xmlns:a16="http://schemas.microsoft.com/office/drawing/2014/main" id="{6955EA35-EFC2-491C-8EA4-F1035529B3C6}"/>
              </a:ext>
            </a:extLst>
          </p:cNvPr>
          <p:cNvSpPr>
            <a:spLocks noGrp="1"/>
          </p:cNvSpPr>
          <p:nvPr>
            <p:ph type="subTitle" idx="1"/>
          </p:nvPr>
        </p:nvSpPr>
        <p:spPr/>
        <p:txBody>
          <a:bodyPr/>
          <a:lstStyle/>
          <a:p>
            <a:r>
              <a:rPr lang="en-US" dirty="0"/>
              <a:t>By,</a:t>
            </a:r>
          </a:p>
          <a:p>
            <a:r>
              <a:rPr lang="en-US" dirty="0"/>
              <a:t>Anusha K</a:t>
            </a:r>
            <a:endParaRPr lang="en-IN" dirty="0"/>
          </a:p>
        </p:txBody>
      </p:sp>
    </p:spTree>
    <p:extLst>
      <p:ext uri="{BB962C8B-B14F-4D97-AF65-F5344CB8AC3E}">
        <p14:creationId xmlns:p14="http://schemas.microsoft.com/office/powerpoint/2010/main" val="114736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1416-5ADB-4AAF-ADD5-1E4EE8971774}"/>
              </a:ext>
            </a:extLst>
          </p:cNvPr>
          <p:cNvSpPr>
            <a:spLocks noGrp="1"/>
          </p:cNvSpPr>
          <p:nvPr>
            <p:ph type="title"/>
          </p:nvPr>
        </p:nvSpPr>
        <p:spPr>
          <a:xfrm>
            <a:off x="2262432" y="982132"/>
            <a:ext cx="7720553" cy="1303867"/>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D3659C7-D732-4AFD-9D5C-F05D158A352E}"/>
              </a:ext>
            </a:extLst>
          </p:cNvPr>
          <p:cNvSpPr>
            <a:spLocks noGrp="1"/>
          </p:cNvSpPr>
          <p:nvPr>
            <p:ph idx="1"/>
          </p:nvPr>
        </p:nvSpPr>
        <p:spPr/>
        <p:txBody>
          <a:bodyPr>
            <a:normAutofit/>
          </a:bodyPr>
          <a:lstStyle/>
          <a:p>
            <a:r>
              <a:rPr lang="en-IN" sz="2000" dirty="0"/>
              <a:t>Microfinance is defined as any activity that includes the provision of financial services such as credit, savings and insurance to low income individuals which falls just above the nationality defined poverty line, and poor individuals which fall below that poverty line, with goal of creating social value.</a:t>
            </a:r>
          </a:p>
          <a:p>
            <a:r>
              <a:rPr lang="en-IN" sz="2000" dirty="0"/>
              <a:t>The Telecom Industries are collaborating with Microfinance Institution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p:txBody>
      </p:sp>
    </p:spTree>
    <p:extLst>
      <p:ext uri="{BB962C8B-B14F-4D97-AF65-F5344CB8AC3E}">
        <p14:creationId xmlns:p14="http://schemas.microsoft.com/office/powerpoint/2010/main" val="274956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E51F-AFF5-474E-AE0D-9BF11E55BF5C}"/>
              </a:ext>
            </a:extLst>
          </p:cNvPr>
          <p:cNvSpPr>
            <a:spLocks noGrp="1"/>
          </p:cNvSpPr>
          <p:nvPr>
            <p:ph type="title"/>
          </p:nvPr>
        </p:nvSpPr>
        <p:spPr>
          <a:xfrm>
            <a:off x="1295401" y="920158"/>
            <a:ext cx="9366313" cy="818387"/>
          </a:xfrm>
        </p:spPr>
        <p:txBody>
          <a:bodyPr>
            <a:normAutofit/>
          </a:bodyPr>
          <a:lstStyle/>
          <a:p>
            <a:r>
              <a:rPr lang="en-US" dirty="0"/>
              <a:t>Data Source and Formats</a:t>
            </a:r>
            <a:endParaRPr lang="en-IN" dirty="0"/>
          </a:p>
        </p:txBody>
      </p:sp>
      <p:sp>
        <p:nvSpPr>
          <p:cNvPr id="3" name="Content Placeholder 2">
            <a:extLst>
              <a:ext uri="{FF2B5EF4-FFF2-40B4-BE49-F238E27FC236}">
                <a16:creationId xmlns:a16="http://schemas.microsoft.com/office/drawing/2014/main" id="{0C712601-530A-463B-A8D3-96DBA551FC82}"/>
              </a:ext>
            </a:extLst>
          </p:cNvPr>
          <p:cNvSpPr>
            <a:spLocks noGrp="1"/>
          </p:cNvSpPr>
          <p:nvPr>
            <p:ph idx="1"/>
          </p:nvPr>
        </p:nvSpPr>
        <p:spPr>
          <a:xfrm>
            <a:off x="1508289" y="3271101"/>
            <a:ext cx="8983744" cy="2604766"/>
          </a:xfrm>
        </p:spPr>
        <p:txBody>
          <a:bodyPr numCol="3">
            <a:noAutofit/>
          </a:bodyPr>
          <a:lstStyle/>
          <a:p>
            <a:pPr lvl="1">
              <a:buFont typeface="Wingdings" panose="05000000000000000000" pitchFamily="2" charset="2"/>
              <a:buChar char="§"/>
            </a:pPr>
            <a:r>
              <a:rPr lang="en-IN" sz="1600" dirty="0"/>
              <a:t>daily_decr30			</a:t>
            </a:r>
          </a:p>
          <a:p>
            <a:pPr lvl="1">
              <a:buFont typeface="Wingdings" panose="05000000000000000000" pitchFamily="2" charset="2"/>
              <a:buChar char="§"/>
            </a:pPr>
            <a:r>
              <a:rPr lang="en-IN" sz="1600" dirty="0"/>
              <a:t>cnt_ma_rech30</a:t>
            </a:r>
          </a:p>
          <a:p>
            <a:pPr lvl="1">
              <a:buFont typeface="Wingdings" panose="05000000000000000000" pitchFamily="2" charset="2"/>
              <a:buChar char="§"/>
            </a:pPr>
            <a:r>
              <a:rPr lang="en-IN" sz="1600" dirty="0"/>
              <a:t>sumamnt_ma_rech30</a:t>
            </a:r>
          </a:p>
          <a:p>
            <a:pPr lvl="1">
              <a:buFont typeface="Wingdings" panose="05000000000000000000" pitchFamily="2" charset="2"/>
              <a:buChar char="§"/>
            </a:pPr>
            <a:r>
              <a:rPr lang="en-IN" sz="1600" dirty="0" err="1"/>
              <a:t>last_rech_date_ma</a:t>
            </a:r>
            <a:r>
              <a:rPr lang="en-IN" sz="1600" dirty="0"/>
              <a:t> </a:t>
            </a:r>
          </a:p>
          <a:p>
            <a:pPr lvl="1">
              <a:buFont typeface="Wingdings" panose="05000000000000000000" pitchFamily="2" charset="2"/>
              <a:buChar char="§"/>
            </a:pPr>
            <a:r>
              <a:rPr lang="en-IN" sz="1600" dirty="0"/>
              <a:t>rental30 </a:t>
            </a:r>
          </a:p>
          <a:p>
            <a:pPr lvl="1">
              <a:buFont typeface="Wingdings" panose="05000000000000000000" pitchFamily="2" charset="2"/>
              <a:buChar char="§"/>
            </a:pPr>
            <a:r>
              <a:rPr lang="en-IN" sz="1600" dirty="0" err="1"/>
              <a:t>aon</a:t>
            </a:r>
            <a:r>
              <a:rPr lang="en-IN" sz="1600" dirty="0"/>
              <a:t> </a:t>
            </a:r>
          </a:p>
          <a:p>
            <a:pPr lvl="1">
              <a:buFont typeface="Wingdings" panose="05000000000000000000" pitchFamily="2" charset="2"/>
              <a:buChar char="§"/>
            </a:pPr>
            <a:r>
              <a:rPr lang="en-IN" sz="1600" dirty="0"/>
              <a:t>cnt_loans90 </a:t>
            </a:r>
          </a:p>
          <a:p>
            <a:pPr lvl="1">
              <a:buFont typeface="Wingdings" panose="05000000000000000000" pitchFamily="2" charset="2"/>
              <a:buChar char="§"/>
            </a:pPr>
            <a:r>
              <a:rPr lang="en-IN" sz="1600" dirty="0"/>
              <a:t>medianmarechprebal90 </a:t>
            </a:r>
          </a:p>
          <a:p>
            <a:pPr lvl="1">
              <a:buFont typeface="Wingdings" panose="05000000000000000000" pitchFamily="2" charset="2"/>
              <a:buChar char="§"/>
            </a:pPr>
            <a:r>
              <a:rPr lang="en-IN" sz="1600" dirty="0"/>
              <a:t>fr_ma_rech90 </a:t>
            </a:r>
          </a:p>
          <a:p>
            <a:pPr lvl="1">
              <a:buFont typeface="Wingdings" panose="05000000000000000000" pitchFamily="2" charset="2"/>
              <a:buChar char="§"/>
            </a:pPr>
            <a:r>
              <a:rPr lang="en-IN" sz="1600" dirty="0"/>
              <a:t>fr_ma_rech30 </a:t>
            </a:r>
          </a:p>
          <a:p>
            <a:pPr lvl="1">
              <a:buFont typeface="Wingdings" panose="05000000000000000000" pitchFamily="2" charset="2"/>
              <a:buChar char="§"/>
            </a:pPr>
            <a:r>
              <a:rPr lang="en-IN" sz="1600" dirty="0"/>
              <a:t>medianmarechprebal30 </a:t>
            </a:r>
          </a:p>
          <a:p>
            <a:pPr lvl="1">
              <a:buFont typeface="Wingdings" panose="05000000000000000000" pitchFamily="2" charset="2"/>
              <a:buChar char="§"/>
            </a:pPr>
            <a:r>
              <a:rPr lang="en-IN" sz="1600" dirty="0"/>
              <a:t>medianamnt_ma_rech30 </a:t>
            </a:r>
          </a:p>
          <a:p>
            <a:pPr lvl="1">
              <a:buFont typeface="Wingdings" panose="05000000000000000000" pitchFamily="2" charset="2"/>
              <a:buChar char="§"/>
            </a:pPr>
            <a:r>
              <a:rPr lang="en-IN" sz="1600" dirty="0" err="1"/>
              <a:t>last_rech_amt_ma</a:t>
            </a:r>
            <a:r>
              <a:rPr lang="en-IN" sz="1600" dirty="0"/>
              <a:t> </a:t>
            </a:r>
          </a:p>
          <a:p>
            <a:pPr lvl="1">
              <a:buFont typeface="Wingdings" panose="05000000000000000000" pitchFamily="2" charset="2"/>
              <a:buChar char="§"/>
            </a:pPr>
            <a:r>
              <a:rPr lang="en-IN" sz="1600" dirty="0"/>
              <a:t>payback30 </a:t>
            </a:r>
          </a:p>
          <a:p>
            <a:pPr lvl="1">
              <a:buFont typeface="Wingdings" panose="05000000000000000000" pitchFamily="2" charset="2"/>
              <a:buChar char="§"/>
            </a:pPr>
            <a:r>
              <a:rPr lang="en-IN" sz="1600" dirty="0"/>
              <a:t>cnt_loans30 </a:t>
            </a:r>
          </a:p>
          <a:p>
            <a:pPr lvl="1">
              <a:buFont typeface="Wingdings" panose="05000000000000000000" pitchFamily="2" charset="2"/>
              <a:buChar char="§"/>
            </a:pPr>
            <a:r>
              <a:rPr lang="en-IN" sz="1600" dirty="0"/>
              <a:t>maxamnt_loans90 </a:t>
            </a:r>
          </a:p>
          <a:p>
            <a:pPr lvl="1">
              <a:buFont typeface="Wingdings" panose="05000000000000000000" pitchFamily="2" charset="2"/>
              <a:buChar char="§"/>
            </a:pPr>
            <a:r>
              <a:rPr lang="en-IN" sz="1600" dirty="0"/>
              <a:t>medianamnt_loans30 </a:t>
            </a:r>
          </a:p>
          <a:p>
            <a:pPr lvl="1">
              <a:buFont typeface="Wingdings" panose="05000000000000000000" pitchFamily="2" charset="2"/>
              <a:buChar char="§"/>
            </a:pPr>
            <a:r>
              <a:rPr lang="en-IN" sz="1600" dirty="0" err="1"/>
              <a:t>last_rech_date_da</a:t>
            </a:r>
            <a:r>
              <a:rPr lang="en-IN" sz="1600" dirty="0"/>
              <a:t> </a:t>
            </a:r>
          </a:p>
          <a:p>
            <a:pPr lvl="1">
              <a:buFont typeface="Wingdings" panose="05000000000000000000" pitchFamily="2" charset="2"/>
              <a:buChar char="§"/>
            </a:pPr>
            <a:r>
              <a:rPr lang="en-IN" sz="1600" dirty="0"/>
              <a:t>cnt_da_rech90 </a:t>
            </a:r>
          </a:p>
        </p:txBody>
      </p:sp>
      <p:sp>
        <p:nvSpPr>
          <p:cNvPr id="4" name="Title 1">
            <a:extLst>
              <a:ext uri="{FF2B5EF4-FFF2-40B4-BE49-F238E27FC236}">
                <a16:creationId xmlns:a16="http://schemas.microsoft.com/office/drawing/2014/main" id="{252A85D0-9146-4852-AAF5-24A0EBE96A0E}"/>
              </a:ext>
            </a:extLst>
          </p:cNvPr>
          <p:cNvSpPr txBox="1">
            <a:spLocks/>
          </p:cNvSpPr>
          <p:nvPr/>
        </p:nvSpPr>
        <p:spPr>
          <a:xfrm>
            <a:off x="1193278" y="1738545"/>
            <a:ext cx="9939778" cy="153255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Arial" panose="020B0604020202020204" pitchFamily="34" charset="0"/>
              <a:buChar char="•"/>
            </a:pPr>
            <a:r>
              <a:rPr lang="en-US" sz="2000" dirty="0"/>
              <a:t>Data source is Client Database</a:t>
            </a:r>
          </a:p>
          <a:p>
            <a:pPr algn="l"/>
            <a:endParaRPr lang="en-US" sz="1400" dirty="0"/>
          </a:p>
          <a:p>
            <a:pPr marL="571500" indent="-571500" algn="l">
              <a:buFont typeface="Arial" panose="020B0604020202020204" pitchFamily="34" charset="0"/>
              <a:buChar char="•"/>
            </a:pPr>
            <a:r>
              <a:rPr lang="en-US" sz="2000" dirty="0"/>
              <a:t>Below are the features those are highly correlated with Target Variable ‘label’ and all are of numeric type.</a:t>
            </a:r>
          </a:p>
        </p:txBody>
      </p:sp>
    </p:spTree>
    <p:extLst>
      <p:ext uri="{BB962C8B-B14F-4D97-AF65-F5344CB8AC3E}">
        <p14:creationId xmlns:p14="http://schemas.microsoft.com/office/powerpoint/2010/main" val="124749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7D2B-BA29-4AFB-AF71-05220CF70A7F}"/>
              </a:ext>
            </a:extLst>
          </p:cNvPr>
          <p:cNvSpPr>
            <a:spLocks noGrp="1"/>
          </p:cNvSpPr>
          <p:nvPr>
            <p:ph type="title"/>
          </p:nvPr>
        </p:nvSpPr>
        <p:spPr/>
        <p:txBody>
          <a:bodyPr>
            <a:normAutofit/>
          </a:bodyPr>
          <a:lstStyle/>
          <a:p>
            <a:r>
              <a:rPr lang="en-US" dirty="0"/>
              <a:t>Statistical Summary of the Dataset</a:t>
            </a:r>
            <a:endParaRPr lang="en-IN" dirty="0"/>
          </a:p>
        </p:txBody>
      </p:sp>
      <p:sp>
        <p:nvSpPr>
          <p:cNvPr id="6" name="Content Placeholder 5">
            <a:extLst>
              <a:ext uri="{FF2B5EF4-FFF2-40B4-BE49-F238E27FC236}">
                <a16:creationId xmlns:a16="http://schemas.microsoft.com/office/drawing/2014/main" id="{3DEF593B-3255-4BB1-A9A2-63D9464A6733}"/>
              </a:ext>
            </a:extLst>
          </p:cNvPr>
          <p:cNvSpPr>
            <a:spLocks noGrp="1"/>
          </p:cNvSpPr>
          <p:nvPr>
            <p:ph idx="1"/>
          </p:nvPr>
        </p:nvSpPr>
        <p:spPr/>
        <p:txBody>
          <a:bodyPr>
            <a:normAutofit fontScale="85000" lnSpcReduction="20000"/>
          </a:bodyPr>
          <a:lstStyle/>
          <a:p>
            <a:endParaRPr lang="en-US" dirty="0"/>
          </a:p>
          <a:p>
            <a:endParaRPr lang="en-IN" dirty="0"/>
          </a:p>
          <a:p>
            <a:endParaRPr lang="en-IN" dirty="0"/>
          </a:p>
          <a:p>
            <a:endParaRPr lang="en-IN" dirty="0"/>
          </a:p>
          <a:p>
            <a:endParaRPr lang="en-IN" dirty="0"/>
          </a:p>
          <a:p>
            <a:endParaRPr lang="en-IN" dirty="0"/>
          </a:p>
          <a:p>
            <a:endParaRPr lang="en-IN" dirty="0"/>
          </a:p>
          <a:p>
            <a:r>
              <a:rPr lang="en-IN" dirty="0"/>
              <a:t>Statistical Summary above clearly shows the skewness and presence of outliers in the dataset.</a:t>
            </a:r>
          </a:p>
        </p:txBody>
      </p:sp>
      <p:pic>
        <p:nvPicPr>
          <p:cNvPr id="7" name="Picture 6">
            <a:extLst>
              <a:ext uri="{FF2B5EF4-FFF2-40B4-BE49-F238E27FC236}">
                <a16:creationId xmlns:a16="http://schemas.microsoft.com/office/drawing/2014/main" id="{AC58004B-51DE-475F-A663-81D6F301E6D5}"/>
              </a:ext>
            </a:extLst>
          </p:cNvPr>
          <p:cNvPicPr/>
          <p:nvPr/>
        </p:nvPicPr>
        <p:blipFill>
          <a:blip r:embed="rId2"/>
          <a:stretch>
            <a:fillRect/>
          </a:stretch>
        </p:blipFill>
        <p:spPr>
          <a:xfrm>
            <a:off x="2352521" y="2462762"/>
            <a:ext cx="6998869" cy="2590005"/>
          </a:xfrm>
          <a:prstGeom prst="rect">
            <a:avLst/>
          </a:prstGeom>
        </p:spPr>
      </p:pic>
    </p:spTree>
    <p:extLst>
      <p:ext uri="{BB962C8B-B14F-4D97-AF65-F5344CB8AC3E}">
        <p14:creationId xmlns:p14="http://schemas.microsoft.com/office/powerpoint/2010/main" val="369447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A613-A319-4BA4-BED6-002C8702235B}"/>
              </a:ext>
            </a:extLst>
          </p:cNvPr>
          <p:cNvSpPr>
            <a:spLocks noGrp="1"/>
          </p:cNvSpPr>
          <p:nvPr>
            <p:ph type="title"/>
          </p:nvPr>
        </p:nvSpPr>
        <p:spPr/>
        <p:txBody>
          <a:bodyPr>
            <a:normAutofit/>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F254D68-2C2D-4DAF-B2B1-1CF54255AEA6}"/>
              </a:ext>
            </a:extLst>
          </p:cNvPr>
          <p:cNvSpPr>
            <a:spLocks noGrp="1"/>
          </p:cNvSpPr>
          <p:nvPr>
            <p:ph idx="1"/>
          </p:nvPr>
        </p:nvSpPr>
        <p:spPr/>
        <p:txBody>
          <a:bodyPr/>
          <a:lstStyle/>
          <a:p>
            <a:pPr marL="0" indent="0">
              <a:buNone/>
            </a:pPr>
            <a:r>
              <a:rPr lang="en-US" dirty="0"/>
              <a:t>Tools Used</a:t>
            </a:r>
          </a:p>
          <a:p>
            <a:r>
              <a:rPr lang="en-US" dirty="0" err="1"/>
              <a:t>PowerTransformer</a:t>
            </a:r>
            <a:r>
              <a:rPr lang="en-US" dirty="0"/>
              <a:t> from sklearn.preprocessing for handling the skewness</a:t>
            </a:r>
          </a:p>
          <a:p>
            <a:r>
              <a:rPr lang="en-US" dirty="0" err="1"/>
              <a:t>Zscore</a:t>
            </a:r>
            <a:r>
              <a:rPr lang="en-US" dirty="0"/>
              <a:t> and IQR techniques for Outlier detection</a:t>
            </a:r>
          </a:p>
          <a:p>
            <a:r>
              <a:rPr lang="en-US" dirty="0" err="1"/>
              <a:t>StandardScalar</a:t>
            </a:r>
            <a:r>
              <a:rPr lang="en-US" dirty="0"/>
              <a:t> from </a:t>
            </a:r>
            <a:r>
              <a:rPr lang="en-US" dirty="0" err="1"/>
              <a:t>sklearn,preprocessing</a:t>
            </a:r>
            <a:r>
              <a:rPr lang="en-US" dirty="0"/>
              <a:t> to bring the data to same scale</a:t>
            </a:r>
          </a:p>
          <a:p>
            <a:r>
              <a:rPr lang="en-US" dirty="0" err="1"/>
              <a:t>SMOTETomek</a:t>
            </a:r>
            <a:r>
              <a:rPr lang="en-US" dirty="0"/>
              <a:t> from </a:t>
            </a:r>
            <a:r>
              <a:rPr lang="en-US" dirty="0" err="1"/>
              <a:t>imblearn.combine</a:t>
            </a:r>
            <a:r>
              <a:rPr lang="en-US" dirty="0"/>
              <a:t> to balance the dataset.</a:t>
            </a:r>
          </a:p>
        </p:txBody>
      </p:sp>
    </p:spTree>
    <p:extLst>
      <p:ext uri="{BB962C8B-B14F-4D97-AF65-F5344CB8AC3E}">
        <p14:creationId xmlns:p14="http://schemas.microsoft.com/office/powerpoint/2010/main" val="159774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9985-E512-446F-9E92-1C954C5603E0}"/>
              </a:ext>
            </a:extLst>
          </p:cNvPr>
          <p:cNvSpPr>
            <a:spLocks noGrp="1"/>
          </p:cNvSpPr>
          <p:nvPr>
            <p:ph type="title"/>
          </p:nvPr>
        </p:nvSpPr>
        <p:spPr/>
        <p:txBody>
          <a:bodyPr>
            <a:normAutofit/>
          </a:bodyPr>
          <a:lstStyle/>
          <a:p>
            <a:r>
              <a:rPr lang="en-US" dirty="0"/>
              <a:t>Model Building</a:t>
            </a:r>
            <a:endParaRPr lang="en-IN" dirty="0"/>
          </a:p>
        </p:txBody>
      </p:sp>
      <p:sp>
        <p:nvSpPr>
          <p:cNvPr id="3" name="Content Placeholder 2">
            <a:extLst>
              <a:ext uri="{FF2B5EF4-FFF2-40B4-BE49-F238E27FC236}">
                <a16:creationId xmlns:a16="http://schemas.microsoft.com/office/drawing/2014/main" id="{568EDBB9-9ED1-48B4-BFC1-2060F3821008}"/>
              </a:ext>
            </a:extLst>
          </p:cNvPr>
          <p:cNvSpPr>
            <a:spLocks noGrp="1"/>
          </p:cNvSpPr>
          <p:nvPr>
            <p:ph idx="1"/>
          </p:nvPr>
        </p:nvSpPr>
        <p:spPr/>
        <p:txBody>
          <a:bodyPr>
            <a:normAutofit fontScale="70000" lnSpcReduction="20000"/>
          </a:bodyPr>
          <a:lstStyle/>
          <a:p>
            <a:pPr marL="0" indent="0">
              <a:buNone/>
            </a:pPr>
            <a:r>
              <a:rPr lang="en-US" dirty="0"/>
              <a:t>Below are the algorithms used to predict the label in Model Building:</a:t>
            </a:r>
          </a:p>
          <a:p>
            <a:pPr lvl="0"/>
            <a:r>
              <a:rPr lang="en-IN" dirty="0"/>
              <a:t>Decision Tree Classifier</a:t>
            </a:r>
          </a:p>
          <a:p>
            <a:pPr lvl="0"/>
            <a:r>
              <a:rPr lang="en-IN" dirty="0"/>
              <a:t>Logistic Regression</a:t>
            </a:r>
          </a:p>
          <a:p>
            <a:pPr lvl="0"/>
            <a:r>
              <a:rPr lang="en-IN" dirty="0" err="1"/>
              <a:t>KNeighborsClassifier</a:t>
            </a:r>
            <a:endParaRPr lang="en-IN" dirty="0"/>
          </a:p>
          <a:p>
            <a:pPr lvl="0"/>
            <a:r>
              <a:rPr lang="en-IN" dirty="0"/>
              <a:t>Support Vector Machines</a:t>
            </a:r>
          </a:p>
          <a:p>
            <a:pPr lvl="0"/>
            <a:r>
              <a:rPr lang="en-IN" dirty="0"/>
              <a:t>Gaussian NB</a:t>
            </a:r>
          </a:p>
          <a:p>
            <a:pPr lvl="0"/>
            <a:r>
              <a:rPr lang="en-IN" dirty="0"/>
              <a:t>Random Forest Classifier</a:t>
            </a:r>
          </a:p>
          <a:p>
            <a:pPr lvl="0"/>
            <a:r>
              <a:rPr lang="en-IN" dirty="0"/>
              <a:t>Ada Boost Classifier</a:t>
            </a:r>
          </a:p>
          <a:p>
            <a:pPr lvl="0"/>
            <a:r>
              <a:rPr lang="en-IN" dirty="0"/>
              <a:t>Gradient Boosting Classifier</a:t>
            </a:r>
          </a:p>
          <a:p>
            <a:pPr marL="0" indent="0">
              <a:buNone/>
            </a:pPr>
            <a:endParaRPr lang="en-IN" dirty="0"/>
          </a:p>
        </p:txBody>
      </p:sp>
    </p:spTree>
    <p:extLst>
      <p:ext uri="{BB962C8B-B14F-4D97-AF65-F5344CB8AC3E}">
        <p14:creationId xmlns:p14="http://schemas.microsoft.com/office/powerpoint/2010/main" val="404572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E5D7-B879-47F2-8DF7-AE91DF535D7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47A05A1-DE30-49C9-B708-79331D8C3508}"/>
              </a:ext>
            </a:extLst>
          </p:cNvPr>
          <p:cNvSpPr>
            <a:spLocks noGrp="1"/>
          </p:cNvSpPr>
          <p:nvPr>
            <p:ph idx="1"/>
          </p:nvPr>
        </p:nvSpPr>
        <p:spPr/>
        <p:txBody>
          <a:bodyPr>
            <a:normAutofit/>
          </a:bodyPr>
          <a:lstStyle/>
          <a:p>
            <a:r>
              <a:rPr lang="en-US" dirty="0"/>
              <a:t>Random Forest classifier was efficient with 90% Accuracy Score, 94% f1-score and 75% of </a:t>
            </a:r>
            <a:r>
              <a:rPr lang="en-US"/>
              <a:t>AUC Score.</a:t>
            </a:r>
            <a:endParaRPr lang="en-US" dirty="0"/>
          </a:p>
          <a:p>
            <a:r>
              <a:rPr lang="en-IN" dirty="0"/>
              <a:t>Random Forest Classifier works best on this dataset and the accuracy score and f1 score being highest among the other models. Random Forest Classifier is one of the most accurate algorithms available and works efficiently on larger datasets. It generates an unbiased estimate of the generalised error as the forest building progresses. </a:t>
            </a:r>
            <a:endParaRPr lang="en-US" dirty="0"/>
          </a:p>
          <a:p>
            <a:pPr marL="0" indent="0">
              <a:buNone/>
            </a:pPr>
            <a:r>
              <a:rPr lang="en-US" dirty="0"/>
              <a:t> </a:t>
            </a:r>
            <a:endParaRPr lang="en-IN" dirty="0"/>
          </a:p>
        </p:txBody>
      </p:sp>
    </p:spTree>
    <p:extLst>
      <p:ext uri="{BB962C8B-B14F-4D97-AF65-F5344CB8AC3E}">
        <p14:creationId xmlns:p14="http://schemas.microsoft.com/office/powerpoint/2010/main" val="18335622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1070</TotalTime>
  <Words>435</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Garamond</vt:lpstr>
      <vt:lpstr>Wingdings</vt:lpstr>
      <vt:lpstr>Organic</vt:lpstr>
      <vt:lpstr>Micro Credit Project</vt:lpstr>
      <vt:lpstr>Introduction</vt:lpstr>
      <vt:lpstr>Data Source and Formats</vt:lpstr>
      <vt:lpstr>Statistical Summary of the Dataset</vt:lpstr>
      <vt:lpstr>Data Preprocessing</vt:lpstr>
      <vt:lpstr>Model Building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Project</dc:title>
  <dc:creator>K, Anusha</dc:creator>
  <cp:lastModifiedBy>K, Anusha</cp:lastModifiedBy>
  <cp:revision>12</cp:revision>
  <dcterms:created xsi:type="dcterms:W3CDTF">2021-05-09T14:57:00Z</dcterms:created>
  <dcterms:modified xsi:type="dcterms:W3CDTF">2021-05-10T08:47:44Z</dcterms:modified>
</cp:coreProperties>
</file>