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5" r:id="rId1"/>
  </p:sldMasterIdLst>
  <p:notesMasterIdLst>
    <p:notesMasterId r:id="rId21"/>
  </p:notesMasterIdLst>
  <p:sldIdLst>
    <p:sldId id="256" r:id="rId2"/>
    <p:sldId id="257" r:id="rId3"/>
    <p:sldId id="258" r:id="rId4"/>
    <p:sldId id="259" r:id="rId5"/>
    <p:sldId id="260" r:id="rId6"/>
    <p:sldId id="261" r:id="rId7"/>
    <p:sldId id="274" r:id="rId8"/>
    <p:sldId id="262" r:id="rId9"/>
    <p:sldId id="263" r:id="rId10"/>
    <p:sldId id="264" r:id="rId11"/>
    <p:sldId id="265" r:id="rId12"/>
    <p:sldId id="273"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4660"/>
  </p:normalViewPr>
  <p:slideViewPr>
    <p:cSldViewPr snapToGrid="0" showGuides="1">
      <p:cViewPr varScale="1">
        <p:scale>
          <a:sx n="87" d="100"/>
          <a:sy n="87" d="100"/>
        </p:scale>
        <p:origin x="55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nsi rani" userId="5d5923974c7ac535" providerId="LiveId" clId="{3CAA135C-F4E8-4034-A09C-AC2330090898}"/>
    <pc:docChg chg="undo custSel addSld modSld">
      <pc:chgData name="Jhansi rani" userId="5d5923974c7ac535" providerId="LiveId" clId="{3CAA135C-F4E8-4034-A09C-AC2330090898}" dt="2023-01-05T17:32:30.565" v="1534"/>
      <pc:docMkLst>
        <pc:docMk/>
      </pc:docMkLst>
      <pc:sldChg chg="modSp mod">
        <pc:chgData name="Jhansi rani" userId="5d5923974c7ac535" providerId="LiveId" clId="{3CAA135C-F4E8-4034-A09C-AC2330090898}" dt="2023-01-05T17:24:55.235" v="1516" actId="1076"/>
        <pc:sldMkLst>
          <pc:docMk/>
          <pc:sldMk cId="1686906224" sldId="256"/>
        </pc:sldMkLst>
        <pc:spChg chg="mod">
          <ac:chgData name="Jhansi rani" userId="5d5923974c7ac535" providerId="LiveId" clId="{3CAA135C-F4E8-4034-A09C-AC2330090898}" dt="2023-01-05T17:24:49.657" v="1515" actId="1076"/>
          <ac:spMkLst>
            <pc:docMk/>
            <pc:sldMk cId="1686906224" sldId="256"/>
            <ac:spMk id="2" creationId="{1C8E1DB4-82CF-A3BE-A715-69130D84304D}"/>
          </ac:spMkLst>
        </pc:spChg>
        <pc:spChg chg="mod">
          <ac:chgData name="Jhansi rani" userId="5d5923974c7ac535" providerId="LiveId" clId="{3CAA135C-F4E8-4034-A09C-AC2330090898}" dt="2023-01-05T17:24:04.819" v="1510" actId="20577"/>
          <ac:spMkLst>
            <pc:docMk/>
            <pc:sldMk cId="1686906224" sldId="256"/>
            <ac:spMk id="3" creationId="{7AD181BE-C46B-25D1-4E0E-D698B6BF4D07}"/>
          </ac:spMkLst>
        </pc:spChg>
        <pc:picChg chg="mod">
          <ac:chgData name="Jhansi rani" userId="5d5923974c7ac535" providerId="LiveId" clId="{3CAA135C-F4E8-4034-A09C-AC2330090898}" dt="2023-01-05T17:24:55.235" v="1516" actId="1076"/>
          <ac:picMkLst>
            <pc:docMk/>
            <pc:sldMk cId="1686906224" sldId="256"/>
            <ac:picMk id="1026" creationId="{670268DE-E0DF-1EA5-9731-E29903210DC1}"/>
          </ac:picMkLst>
        </pc:picChg>
      </pc:sldChg>
      <pc:sldChg chg="modSp mod">
        <pc:chgData name="Jhansi rani" userId="5d5923974c7ac535" providerId="LiveId" clId="{3CAA135C-F4E8-4034-A09C-AC2330090898}" dt="2023-01-05T17:32:30.565" v="1534"/>
        <pc:sldMkLst>
          <pc:docMk/>
          <pc:sldMk cId="418614416" sldId="257"/>
        </pc:sldMkLst>
        <pc:spChg chg="mod">
          <ac:chgData name="Jhansi rani" userId="5d5923974c7ac535" providerId="LiveId" clId="{3CAA135C-F4E8-4034-A09C-AC2330090898}" dt="2023-01-05T17:32:30.565" v="1534"/>
          <ac:spMkLst>
            <pc:docMk/>
            <pc:sldMk cId="418614416" sldId="257"/>
            <ac:spMk id="2" creationId="{D3B2EB8E-8ECB-DFCD-3F25-63E8CB071651}"/>
          </ac:spMkLst>
        </pc:spChg>
        <pc:spChg chg="mod">
          <ac:chgData name="Jhansi rani" userId="5d5923974c7ac535" providerId="LiveId" clId="{3CAA135C-F4E8-4034-A09C-AC2330090898}" dt="2023-01-05T17:22:54.184" v="1488" actId="27636"/>
          <ac:spMkLst>
            <pc:docMk/>
            <pc:sldMk cId="418614416" sldId="257"/>
            <ac:spMk id="3" creationId="{93E01F58-0160-8A6C-A5B5-9D323ADD57F3}"/>
          </ac:spMkLst>
        </pc:spChg>
      </pc:sldChg>
      <pc:sldChg chg="modSp mod">
        <pc:chgData name="Jhansi rani" userId="5d5923974c7ac535" providerId="LiveId" clId="{3CAA135C-F4E8-4034-A09C-AC2330090898}" dt="2023-01-05T17:25:14.753" v="1518" actId="20577"/>
        <pc:sldMkLst>
          <pc:docMk/>
          <pc:sldMk cId="36947712" sldId="258"/>
        </pc:sldMkLst>
        <pc:spChg chg="mod">
          <ac:chgData name="Jhansi rani" userId="5d5923974c7ac535" providerId="LiveId" clId="{3CAA135C-F4E8-4034-A09C-AC2330090898}" dt="2023-01-05T17:25:14.753" v="1518" actId="20577"/>
          <ac:spMkLst>
            <pc:docMk/>
            <pc:sldMk cId="36947712" sldId="258"/>
            <ac:spMk id="3" creationId="{BF689A75-20F7-035E-2672-3EE4622A0B4A}"/>
          </ac:spMkLst>
        </pc:spChg>
      </pc:sldChg>
      <pc:sldChg chg="modSp mod">
        <pc:chgData name="Jhansi rani" userId="5d5923974c7ac535" providerId="LiveId" clId="{3CAA135C-F4E8-4034-A09C-AC2330090898}" dt="2023-01-05T17:22:54.191" v="1489" actId="27636"/>
        <pc:sldMkLst>
          <pc:docMk/>
          <pc:sldMk cId="4254526594" sldId="259"/>
        </pc:sldMkLst>
        <pc:spChg chg="mod">
          <ac:chgData name="Jhansi rani" userId="5d5923974c7ac535" providerId="LiveId" clId="{3CAA135C-F4E8-4034-A09C-AC2330090898}" dt="2023-01-05T17:22:54.191" v="1489" actId="27636"/>
          <ac:spMkLst>
            <pc:docMk/>
            <pc:sldMk cId="4254526594" sldId="259"/>
            <ac:spMk id="3" creationId="{56DABAF0-276B-24F5-0069-4597A496DB12}"/>
          </ac:spMkLst>
        </pc:spChg>
      </pc:sldChg>
      <pc:sldChg chg="modSp mod">
        <pc:chgData name="Jhansi rani" userId="5d5923974c7ac535" providerId="LiveId" clId="{3CAA135C-F4E8-4034-A09C-AC2330090898}" dt="2023-01-05T17:27:37.862" v="1524" actId="207"/>
        <pc:sldMkLst>
          <pc:docMk/>
          <pc:sldMk cId="3023138121" sldId="261"/>
        </pc:sldMkLst>
        <pc:spChg chg="mod">
          <ac:chgData name="Jhansi rani" userId="5d5923974c7ac535" providerId="LiveId" clId="{3CAA135C-F4E8-4034-A09C-AC2330090898}" dt="2023-01-05T17:27:37.862" v="1524" actId="207"/>
          <ac:spMkLst>
            <pc:docMk/>
            <pc:sldMk cId="3023138121" sldId="261"/>
            <ac:spMk id="2" creationId="{41EFF3B8-2069-6F4D-9088-894A407A990F}"/>
          </ac:spMkLst>
        </pc:spChg>
      </pc:sldChg>
      <pc:sldChg chg="modSp">
        <pc:chgData name="Jhansi rani" userId="5d5923974c7ac535" providerId="LiveId" clId="{3CAA135C-F4E8-4034-A09C-AC2330090898}" dt="2023-01-05T17:32:30.565" v="1534"/>
        <pc:sldMkLst>
          <pc:docMk/>
          <pc:sldMk cId="3219988996" sldId="262"/>
        </pc:sldMkLst>
        <pc:spChg chg="mod">
          <ac:chgData name="Jhansi rani" userId="5d5923974c7ac535" providerId="LiveId" clId="{3CAA135C-F4E8-4034-A09C-AC2330090898}" dt="2023-01-05T17:32:30.565" v="1534"/>
          <ac:spMkLst>
            <pc:docMk/>
            <pc:sldMk cId="3219988996" sldId="262"/>
            <ac:spMk id="3" creationId="{665D45CF-79BC-3DBE-52A8-1CCAA264FC18}"/>
          </ac:spMkLst>
        </pc:spChg>
      </pc:sldChg>
      <pc:sldChg chg="modSp mod">
        <pc:chgData name="Jhansi rani" userId="5d5923974c7ac535" providerId="LiveId" clId="{3CAA135C-F4E8-4034-A09C-AC2330090898}" dt="2023-01-05T17:22:54.203" v="1490" actId="27636"/>
        <pc:sldMkLst>
          <pc:docMk/>
          <pc:sldMk cId="2482382949" sldId="263"/>
        </pc:sldMkLst>
        <pc:spChg chg="mod">
          <ac:chgData name="Jhansi rani" userId="5d5923974c7ac535" providerId="LiveId" clId="{3CAA135C-F4E8-4034-A09C-AC2330090898}" dt="2023-01-05T17:22:54.203" v="1490" actId="27636"/>
          <ac:spMkLst>
            <pc:docMk/>
            <pc:sldMk cId="2482382949" sldId="263"/>
            <ac:spMk id="3" creationId="{9BE1E3B0-418F-A12C-2647-E742E7F31646}"/>
          </ac:spMkLst>
        </pc:spChg>
      </pc:sldChg>
      <pc:sldChg chg="modSp mod">
        <pc:chgData name="Jhansi rani" userId="5d5923974c7ac535" providerId="LiveId" clId="{3CAA135C-F4E8-4034-A09C-AC2330090898}" dt="2023-01-05T17:28:08.559" v="1525" actId="207"/>
        <pc:sldMkLst>
          <pc:docMk/>
          <pc:sldMk cId="2339692067" sldId="264"/>
        </pc:sldMkLst>
        <pc:spChg chg="mod">
          <ac:chgData name="Jhansi rani" userId="5d5923974c7ac535" providerId="LiveId" clId="{3CAA135C-F4E8-4034-A09C-AC2330090898}" dt="2023-01-05T17:28:08.559" v="1525" actId="207"/>
          <ac:spMkLst>
            <pc:docMk/>
            <pc:sldMk cId="2339692067" sldId="264"/>
            <ac:spMk id="2" creationId="{8D9C24CF-2DE2-9350-997D-CEF24506366D}"/>
          </ac:spMkLst>
        </pc:spChg>
        <pc:spChg chg="mod">
          <ac:chgData name="Jhansi rani" userId="5d5923974c7ac535" providerId="LiveId" clId="{3CAA135C-F4E8-4034-A09C-AC2330090898}" dt="2023-01-05T17:19:54.288" v="1448" actId="1076"/>
          <ac:spMkLst>
            <pc:docMk/>
            <pc:sldMk cId="2339692067" sldId="264"/>
            <ac:spMk id="3" creationId="{356E77F0-A90B-8E95-12BD-666931AECE6F}"/>
          </ac:spMkLst>
        </pc:spChg>
      </pc:sldChg>
      <pc:sldChg chg="modSp new mod">
        <pc:chgData name="Jhansi rani" userId="5d5923974c7ac535" providerId="LiveId" clId="{3CAA135C-F4E8-4034-A09C-AC2330090898}" dt="2023-01-05T17:20:04.785" v="1449" actId="1076"/>
        <pc:sldMkLst>
          <pc:docMk/>
          <pc:sldMk cId="521106853" sldId="265"/>
        </pc:sldMkLst>
        <pc:spChg chg="mod">
          <ac:chgData name="Jhansi rani" userId="5d5923974c7ac535" providerId="LiveId" clId="{3CAA135C-F4E8-4034-A09C-AC2330090898}" dt="2023-01-05T15:52:07.663" v="116" actId="14100"/>
          <ac:spMkLst>
            <pc:docMk/>
            <pc:sldMk cId="521106853" sldId="265"/>
            <ac:spMk id="2" creationId="{67496A63-BAB2-7050-4877-628B8D4A2F16}"/>
          </ac:spMkLst>
        </pc:spChg>
        <pc:spChg chg="mod">
          <ac:chgData name="Jhansi rani" userId="5d5923974c7ac535" providerId="LiveId" clId="{3CAA135C-F4E8-4034-A09C-AC2330090898}" dt="2023-01-05T17:20:04.785" v="1449" actId="1076"/>
          <ac:spMkLst>
            <pc:docMk/>
            <pc:sldMk cId="521106853" sldId="265"/>
            <ac:spMk id="3" creationId="{5AA83037-22FF-07B3-AACC-FBC4E196D997}"/>
          </ac:spMkLst>
        </pc:spChg>
      </pc:sldChg>
      <pc:sldChg chg="modSp new mod">
        <pc:chgData name="Jhansi rani" userId="5d5923974c7ac535" providerId="LiveId" clId="{3CAA135C-F4E8-4034-A09C-AC2330090898}" dt="2023-01-05T17:28:57.525" v="1528" actId="207"/>
        <pc:sldMkLst>
          <pc:docMk/>
          <pc:sldMk cId="908748715" sldId="266"/>
        </pc:sldMkLst>
        <pc:spChg chg="mod">
          <ac:chgData name="Jhansi rani" userId="5d5923974c7ac535" providerId="LiveId" clId="{3CAA135C-F4E8-4034-A09C-AC2330090898}" dt="2023-01-05T17:28:36.680" v="1527" actId="207"/>
          <ac:spMkLst>
            <pc:docMk/>
            <pc:sldMk cId="908748715" sldId="266"/>
            <ac:spMk id="2" creationId="{6AB1800F-447B-77CF-47CC-AC15AF898CD8}"/>
          </ac:spMkLst>
        </pc:spChg>
        <pc:spChg chg="mod">
          <ac:chgData name="Jhansi rani" userId="5d5923974c7ac535" providerId="LiveId" clId="{3CAA135C-F4E8-4034-A09C-AC2330090898}" dt="2023-01-05T17:28:57.525" v="1528" actId="207"/>
          <ac:spMkLst>
            <pc:docMk/>
            <pc:sldMk cId="908748715" sldId="266"/>
            <ac:spMk id="3" creationId="{A683352E-FAA9-58E8-75A8-277B6DAD0D30}"/>
          </ac:spMkLst>
        </pc:spChg>
      </pc:sldChg>
      <pc:sldChg chg="addSp modSp new mod">
        <pc:chgData name="Jhansi rani" userId="5d5923974c7ac535" providerId="LiveId" clId="{3CAA135C-F4E8-4034-A09C-AC2330090898}" dt="2023-01-05T17:22:54.223" v="1492" actId="27636"/>
        <pc:sldMkLst>
          <pc:docMk/>
          <pc:sldMk cId="1240140948" sldId="267"/>
        </pc:sldMkLst>
        <pc:spChg chg="mod">
          <ac:chgData name="Jhansi rani" userId="5d5923974c7ac535" providerId="LiveId" clId="{3CAA135C-F4E8-4034-A09C-AC2330090898}" dt="2023-01-05T17:22:54.223" v="1492" actId="27636"/>
          <ac:spMkLst>
            <pc:docMk/>
            <pc:sldMk cId="1240140948" sldId="267"/>
            <ac:spMk id="2" creationId="{47C8D141-6DE9-0D36-6501-AD11AA1AF81E}"/>
          </ac:spMkLst>
        </pc:spChg>
        <pc:spChg chg="mod">
          <ac:chgData name="Jhansi rani" userId="5d5923974c7ac535" providerId="LiveId" clId="{3CAA135C-F4E8-4034-A09C-AC2330090898}" dt="2023-01-05T17:21:55.041" v="1480" actId="20577"/>
          <ac:spMkLst>
            <pc:docMk/>
            <pc:sldMk cId="1240140948" sldId="267"/>
            <ac:spMk id="3" creationId="{5E879B90-CCFA-95E8-A24C-D29B9885CC77}"/>
          </ac:spMkLst>
        </pc:spChg>
        <pc:picChg chg="add mod modCrop">
          <ac:chgData name="Jhansi rani" userId="5d5923974c7ac535" providerId="LiveId" clId="{3CAA135C-F4E8-4034-A09C-AC2330090898}" dt="2023-01-05T17:21:18.839" v="1462" actId="1076"/>
          <ac:picMkLst>
            <pc:docMk/>
            <pc:sldMk cId="1240140948" sldId="267"/>
            <ac:picMk id="5" creationId="{98C98A1E-EC23-5790-8950-DB2B955621C7}"/>
          </ac:picMkLst>
        </pc:picChg>
      </pc:sldChg>
      <pc:sldChg chg="modSp new mod">
        <pc:chgData name="Jhansi rani" userId="5d5923974c7ac535" providerId="LiveId" clId="{3CAA135C-F4E8-4034-A09C-AC2330090898}" dt="2023-01-05T17:26:39.693" v="1523" actId="207"/>
        <pc:sldMkLst>
          <pc:docMk/>
          <pc:sldMk cId="3009150876" sldId="268"/>
        </pc:sldMkLst>
        <pc:spChg chg="mod">
          <ac:chgData name="Jhansi rani" userId="5d5923974c7ac535" providerId="LiveId" clId="{3CAA135C-F4E8-4034-A09C-AC2330090898}" dt="2023-01-05T16:32:13.552" v="759" actId="20577"/>
          <ac:spMkLst>
            <pc:docMk/>
            <pc:sldMk cId="3009150876" sldId="268"/>
            <ac:spMk id="2" creationId="{AD930CBD-83E9-D812-26C7-FA4C8F506577}"/>
          </ac:spMkLst>
        </pc:spChg>
        <pc:spChg chg="mod">
          <ac:chgData name="Jhansi rani" userId="5d5923974c7ac535" providerId="LiveId" clId="{3CAA135C-F4E8-4034-A09C-AC2330090898}" dt="2023-01-05T17:26:39.693" v="1523" actId="207"/>
          <ac:spMkLst>
            <pc:docMk/>
            <pc:sldMk cId="3009150876" sldId="268"/>
            <ac:spMk id="3" creationId="{1CCF052F-A87A-F1C0-2B74-09E5351B1217}"/>
          </ac:spMkLst>
        </pc:spChg>
      </pc:sldChg>
      <pc:sldChg chg="modSp new mod">
        <pc:chgData name="Jhansi rani" userId="5d5923974c7ac535" providerId="LiveId" clId="{3CAA135C-F4E8-4034-A09C-AC2330090898}" dt="2023-01-05T17:03:33.185" v="1416" actId="14100"/>
        <pc:sldMkLst>
          <pc:docMk/>
          <pc:sldMk cId="535753317" sldId="269"/>
        </pc:sldMkLst>
        <pc:spChg chg="mod">
          <ac:chgData name="Jhansi rani" userId="5d5923974c7ac535" providerId="LiveId" clId="{3CAA135C-F4E8-4034-A09C-AC2330090898}" dt="2023-01-05T17:03:33.185" v="1416" actId="14100"/>
          <ac:spMkLst>
            <pc:docMk/>
            <pc:sldMk cId="535753317" sldId="269"/>
            <ac:spMk id="2" creationId="{0B628726-6A94-0138-D2DD-F3BCDA5371B0}"/>
          </ac:spMkLst>
        </pc:spChg>
        <pc:spChg chg="mod">
          <ac:chgData name="Jhansi rani" userId="5d5923974c7ac535" providerId="LiveId" clId="{3CAA135C-F4E8-4034-A09C-AC2330090898}" dt="2023-01-05T16:40:48.880" v="830" actId="255"/>
          <ac:spMkLst>
            <pc:docMk/>
            <pc:sldMk cId="535753317" sldId="269"/>
            <ac:spMk id="3" creationId="{2B7435CD-91B0-EC02-ABC7-A8FB25A47142}"/>
          </ac:spMkLst>
        </pc:spChg>
      </pc:sldChg>
      <pc:sldChg chg="modSp new mod">
        <pc:chgData name="Jhansi rani" userId="5d5923974c7ac535" providerId="LiveId" clId="{3CAA135C-F4E8-4034-A09C-AC2330090898}" dt="2023-01-05T17:22:54.171" v="1487" actId="27636"/>
        <pc:sldMkLst>
          <pc:docMk/>
          <pc:sldMk cId="2624799150" sldId="270"/>
        </pc:sldMkLst>
        <pc:spChg chg="mod">
          <ac:chgData name="Jhansi rani" userId="5d5923974c7ac535" providerId="LiveId" clId="{3CAA135C-F4E8-4034-A09C-AC2330090898}" dt="2023-01-05T17:22:54.171" v="1487" actId="27636"/>
          <ac:spMkLst>
            <pc:docMk/>
            <pc:sldMk cId="2624799150" sldId="270"/>
            <ac:spMk id="2" creationId="{169CDB50-9F7C-813A-F5CB-30EF716DA354}"/>
          </ac:spMkLst>
        </pc:spChg>
        <pc:spChg chg="mod">
          <ac:chgData name="Jhansi rani" userId="5d5923974c7ac535" providerId="LiveId" clId="{3CAA135C-F4E8-4034-A09C-AC2330090898}" dt="2023-01-05T17:22:54.171" v="1486" actId="27636"/>
          <ac:spMkLst>
            <pc:docMk/>
            <pc:sldMk cId="2624799150" sldId="270"/>
            <ac:spMk id="3" creationId="{8652FA1E-1817-1477-7872-D3854F4AC43A}"/>
          </ac:spMkLst>
        </pc:spChg>
      </pc:sldChg>
      <pc:sldChg chg="modSp new mod">
        <pc:chgData name="Jhansi rani" userId="5d5923974c7ac535" providerId="LiveId" clId="{3CAA135C-F4E8-4034-A09C-AC2330090898}" dt="2023-01-05T17:29:30.704" v="1530" actId="207"/>
        <pc:sldMkLst>
          <pc:docMk/>
          <pc:sldMk cId="3795553823" sldId="271"/>
        </pc:sldMkLst>
        <pc:spChg chg="mod">
          <ac:chgData name="Jhansi rani" userId="5d5923974c7ac535" providerId="LiveId" clId="{3CAA135C-F4E8-4034-A09C-AC2330090898}" dt="2023-01-05T17:29:30.704" v="1530" actId="207"/>
          <ac:spMkLst>
            <pc:docMk/>
            <pc:sldMk cId="3795553823" sldId="271"/>
            <ac:spMk id="2" creationId="{573B87D0-D91B-14E6-A32E-901F86F1A463}"/>
          </ac:spMkLst>
        </pc:spChg>
        <pc:spChg chg="mod">
          <ac:chgData name="Jhansi rani" userId="5d5923974c7ac535" providerId="LiveId" clId="{3CAA135C-F4E8-4034-A09C-AC2330090898}" dt="2023-01-05T16:52:37.145" v="1313" actId="14100"/>
          <ac:spMkLst>
            <pc:docMk/>
            <pc:sldMk cId="3795553823" sldId="271"/>
            <ac:spMk id="3" creationId="{58DA2DC0-E271-4B8F-F754-2049AE77B905}"/>
          </ac:spMkLst>
        </pc:spChg>
      </pc:sldChg>
      <pc:sldChg chg="addSp delSp modSp new mod">
        <pc:chgData name="Jhansi rani" userId="5d5923974c7ac535" providerId="LiveId" clId="{3CAA135C-F4E8-4034-A09C-AC2330090898}" dt="2023-01-05T17:30:35.424" v="1532" actId="20577"/>
        <pc:sldMkLst>
          <pc:docMk/>
          <pc:sldMk cId="2412435907" sldId="272"/>
        </pc:sldMkLst>
        <pc:spChg chg="mod">
          <ac:chgData name="Jhansi rani" userId="5d5923974c7ac535" providerId="LiveId" clId="{3CAA135C-F4E8-4034-A09C-AC2330090898}" dt="2023-01-05T17:30:35.424" v="1532" actId="20577"/>
          <ac:spMkLst>
            <pc:docMk/>
            <pc:sldMk cId="2412435907" sldId="272"/>
            <ac:spMk id="2" creationId="{42735344-6536-4DCD-7EE7-19AF1C0907BE}"/>
          </ac:spMkLst>
        </pc:spChg>
        <pc:spChg chg="del">
          <ac:chgData name="Jhansi rani" userId="5d5923974c7ac535" providerId="LiveId" clId="{3CAA135C-F4E8-4034-A09C-AC2330090898}" dt="2023-01-05T16:54:46.529" v="1315"/>
          <ac:spMkLst>
            <pc:docMk/>
            <pc:sldMk cId="2412435907" sldId="272"/>
            <ac:spMk id="3" creationId="{90BD436B-D6A3-2AD6-6210-791D450CB625}"/>
          </ac:spMkLst>
        </pc:spChg>
        <pc:spChg chg="add del mod">
          <ac:chgData name="Jhansi rani" userId="5d5923974c7ac535" providerId="LiveId" clId="{3CAA135C-F4E8-4034-A09C-AC2330090898}" dt="2023-01-05T16:55:39.373" v="1321"/>
          <ac:spMkLst>
            <pc:docMk/>
            <pc:sldMk cId="2412435907" sldId="272"/>
            <ac:spMk id="4" creationId="{5574602A-2F20-1F26-6537-82A210E2C227}"/>
          </ac:spMkLst>
        </pc:spChg>
        <pc:spChg chg="add del mod">
          <ac:chgData name="Jhansi rani" userId="5d5923974c7ac535" providerId="LiveId" clId="{3CAA135C-F4E8-4034-A09C-AC2330090898}" dt="2023-01-05T16:57:00.052" v="1330"/>
          <ac:spMkLst>
            <pc:docMk/>
            <pc:sldMk cId="2412435907" sldId="272"/>
            <ac:spMk id="6" creationId="{52196B49-55C4-BBA7-A775-0210041EA64C}"/>
          </ac:spMkLst>
        </pc:spChg>
        <pc:spChg chg="add mod">
          <ac:chgData name="Jhansi rani" userId="5d5923974c7ac535" providerId="LiveId" clId="{3CAA135C-F4E8-4034-A09C-AC2330090898}" dt="2023-01-05T16:57:50.910" v="1339" actId="27636"/>
          <ac:spMkLst>
            <pc:docMk/>
            <pc:sldMk cId="2412435907" sldId="272"/>
            <ac:spMk id="7" creationId="{ADC17F97-60E5-BC3C-E48D-AC0121F6B37D}"/>
          </ac:spMkLst>
        </pc:spChg>
        <pc:picChg chg="add del mod">
          <ac:chgData name="Jhansi rani" userId="5d5923974c7ac535" providerId="LiveId" clId="{3CAA135C-F4E8-4034-A09C-AC2330090898}" dt="2023-01-05T16:56:42.345" v="1329" actId="21"/>
          <ac:picMkLst>
            <pc:docMk/>
            <pc:sldMk cId="2412435907" sldId="272"/>
            <ac:picMk id="5" creationId="{45029CDA-E6DD-FA96-20C4-815C4CC39359}"/>
          </ac:picMkLst>
        </pc:picChg>
        <pc:picChg chg="add del mod">
          <ac:chgData name="Jhansi rani" userId="5d5923974c7ac535" providerId="LiveId" clId="{3CAA135C-F4E8-4034-A09C-AC2330090898}" dt="2023-01-05T16:55:36.289" v="1320" actId="21"/>
          <ac:picMkLst>
            <pc:docMk/>
            <pc:sldMk cId="2412435907" sldId="272"/>
            <ac:picMk id="1026" creationId="{ADE33F63-8B86-E074-F22B-2085EC1D8919}"/>
          </ac:picMkLst>
        </pc:picChg>
        <pc:picChg chg="add del mod">
          <ac:chgData name="Jhansi rani" userId="5d5923974c7ac535" providerId="LiveId" clId="{3CAA135C-F4E8-4034-A09C-AC2330090898}" dt="2023-01-05T16:57:42.750" v="1337" actId="21"/>
          <ac:picMkLst>
            <pc:docMk/>
            <pc:sldMk cId="2412435907" sldId="272"/>
            <ac:picMk id="1028" creationId="{818716C0-7E78-376F-0B71-0F45641510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5ACA6-C5E4-4647-9B46-3C2E141C5341}" type="datetimeFigureOut">
              <a:rPr lang="en-US" smtClean="0"/>
              <a:t>3/31/2023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46BC2E-7256-4627-BD9A-C1C9508132A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46BC2E-7256-4627-BD9A-C1C9508132A9}" type="slidenum">
              <a:rPr lang="en-US" smtClean="0"/>
              <a:t>13</a:t>
            </a:fld>
            <a:endParaRPr lang="en-US"/>
          </a:p>
        </p:txBody>
      </p:sp>
    </p:spTree>
    <p:extLst>
      <p:ext uri="{BB962C8B-B14F-4D97-AF65-F5344CB8AC3E}">
        <p14:creationId xmlns:p14="http://schemas.microsoft.com/office/powerpoint/2010/main" val="286770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69E57DC2-970A-4B3E-BB1C-7A09969E49DF}"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7DE6118-2437-4B30-8E3C-4D2BE6020583}" type="datetimeFigureOut">
              <a:rPr lang="en-US" smtClean="0"/>
              <a:pPr/>
              <a:t>3/31/2023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E57DC2-970A-4B3E-BB1C-7A09969E49DF}"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1DB4-82CF-A3BE-A715-69130D84304D}"/>
              </a:ext>
            </a:extLst>
          </p:cNvPr>
          <p:cNvSpPr>
            <a:spLocks noGrp="1"/>
          </p:cNvSpPr>
          <p:nvPr>
            <p:ph type="ctrTitle"/>
          </p:nvPr>
        </p:nvSpPr>
        <p:spPr>
          <a:xfrm>
            <a:off x="2049155" y="163286"/>
            <a:ext cx="8526492" cy="3030794"/>
          </a:xfrm>
        </p:spPr>
        <p:txBody>
          <a:bodyPr/>
          <a:lstStyle/>
          <a:p>
            <a:pPr algn="ctr"/>
            <a:r>
              <a:rPr lang="en-IN" sz="3200" dirty="0">
                <a:solidFill>
                  <a:srgbClr val="FFFF00"/>
                </a:solidFill>
              </a:rPr>
              <a:t>TS-CAPSTONE PROJECT</a:t>
            </a:r>
            <a:br>
              <a:rPr lang="en-IN" sz="3200" dirty="0">
                <a:solidFill>
                  <a:schemeClr val="tx2">
                    <a:lumMod val="10000"/>
                  </a:schemeClr>
                </a:solidFill>
              </a:rPr>
            </a:br>
            <a:r>
              <a:rPr lang="en-IN" sz="3200" dirty="0">
                <a:solidFill>
                  <a:schemeClr val="tx2">
                    <a:lumMod val="10000"/>
                  </a:schemeClr>
                </a:solidFill>
              </a:rPr>
              <a:t>COURTCASE MANAGEMENT SOFTWARE</a:t>
            </a:r>
            <a:br>
              <a:rPr lang="en-IN" sz="3200" dirty="0">
                <a:solidFill>
                  <a:schemeClr val="tx2">
                    <a:lumMod val="10000"/>
                  </a:schemeClr>
                </a:solidFill>
              </a:rPr>
            </a:br>
            <a:br>
              <a:rPr lang="en-IN" sz="3200" dirty="0">
                <a:solidFill>
                  <a:schemeClr val="tx2">
                    <a:lumMod val="10000"/>
                  </a:schemeClr>
                </a:solidFill>
              </a:rPr>
            </a:br>
            <a:endParaRPr lang="en-IN" sz="3200" dirty="0">
              <a:solidFill>
                <a:schemeClr val="tx2">
                  <a:lumMod val="10000"/>
                </a:schemeClr>
              </a:solidFill>
            </a:endParaRPr>
          </a:p>
        </p:txBody>
      </p:sp>
      <p:sp>
        <p:nvSpPr>
          <p:cNvPr id="3" name="Subtitle 2">
            <a:extLst>
              <a:ext uri="{FF2B5EF4-FFF2-40B4-BE49-F238E27FC236}">
                <a16:creationId xmlns:a16="http://schemas.microsoft.com/office/drawing/2014/main" id="{7AD181BE-C46B-25D1-4E0E-D698B6BF4D07}"/>
              </a:ext>
            </a:extLst>
          </p:cNvPr>
          <p:cNvSpPr>
            <a:spLocks noGrp="1"/>
          </p:cNvSpPr>
          <p:nvPr>
            <p:ph type="subTitle" idx="1"/>
          </p:nvPr>
        </p:nvSpPr>
        <p:spPr>
          <a:xfrm>
            <a:off x="540040" y="3584284"/>
            <a:ext cx="5693229" cy="1937657"/>
          </a:xfrm>
        </p:spPr>
        <p:txBody>
          <a:bodyPr>
            <a:normAutofit fontScale="25000" lnSpcReduction="20000"/>
          </a:bodyPr>
          <a:lstStyle/>
          <a:p>
            <a:pPr algn="just"/>
            <a:endParaRPr lang="en-US" sz="6200" dirty="0"/>
          </a:p>
          <a:p>
            <a:pPr algn="just"/>
            <a:r>
              <a:rPr lang="en-US" sz="6200" dirty="0"/>
              <a:t>TEAM MEMBERS:</a:t>
            </a:r>
          </a:p>
          <a:p>
            <a:pPr algn="just"/>
            <a:r>
              <a:rPr lang="en-US" sz="7200" dirty="0">
                <a:solidFill>
                  <a:schemeClr val="tx1">
                    <a:lumMod val="95000"/>
                    <a:lumOff val="5000"/>
                  </a:schemeClr>
                </a:solidFill>
              </a:rPr>
              <a:t>1. K.ANUSHA</a:t>
            </a:r>
          </a:p>
          <a:p>
            <a:pPr algn="just"/>
            <a:r>
              <a:rPr lang="en-US" sz="7200" dirty="0">
                <a:solidFill>
                  <a:schemeClr val="tx1">
                    <a:lumMod val="95000"/>
                    <a:lumOff val="5000"/>
                  </a:schemeClr>
                </a:solidFill>
              </a:rPr>
              <a:t>2.CH.PAVANI</a:t>
            </a:r>
          </a:p>
          <a:p>
            <a:pPr algn="just"/>
            <a:r>
              <a:rPr lang="en-US" sz="7200" dirty="0">
                <a:solidFill>
                  <a:schemeClr val="tx1">
                    <a:lumMod val="95000"/>
                    <a:lumOff val="5000"/>
                  </a:schemeClr>
                </a:solidFill>
              </a:rPr>
              <a:t>3.G.INDRAJA</a:t>
            </a:r>
          </a:p>
          <a:p>
            <a:pPr algn="just"/>
            <a:endParaRPr lang="en-IN" sz="7200" dirty="0">
              <a:solidFill>
                <a:schemeClr val="tx1">
                  <a:lumMod val="95000"/>
                  <a:lumOff val="5000"/>
                </a:schemeClr>
              </a:solidFill>
            </a:endParaRPr>
          </a:p>
          <a:p>
            <a:pPr algn="just"/>
            <a:r>
              <a:rPr lang="en-IN" sz="7200" dirty="0">
                <a:solidFill>
                  <a:schemeClr val="tx1">
                    <a:lumMod val="95000"/>
                    <a:lumOff val="5000"/>
                  </a:schemeClr>
                </a:solidFill>
              </a:rPr>
              <a:t>Guided by:</a:t>
            </a:r>
          </a:p>
          <a:p>
            <a:pPr algn="just"/>
            <a:r>
              <a:rPr lang="en-IN" sz="7200" dirty="0">
                <a:solidFill>
                  <a:schemeClr val="tx1">
                    <a:lumMod val="95000"/>
                    <a:lumOff val="5000"/>
                  </a:schemeClr>
                </a:solidFill>
              </a:rPr>
              <a:t>UMAMAHESWARI</a:t>
            </a:r>
          </a:p>
          <a:p>
            <a:pPr algn="just"/>
            <a:r>
              <a:rPr lang="en-IN" sz="7200" dirty="0">
                <a:solidFill>
                  <a:schemeClr val="tx1">
                    <a:lumMod val="95000"/>
                    <a:lumOff val="5000"/>
                  </a:schemeClr>
                </a:solidFill>
              </a:rPr>
              <a:t>            </a:t>
            </a:r>
            <a:endParaRPr lang="en-US" sz="5000" dirty="0"/>
          </a:p>
          <a:p>
            <a:pPr algn="just"/>
            <a:r>
              <a:rPr lang="en-US" sz="5000" dirty="0"/>
              <a:t>                                 </a:t>
            </a:r>
            <a:r>
              <a:rPr lang="en-US" sz="2800" dirty="0"/>
              <a:t>                                                               </a:t>
            </a:r>
          </a:p>
          <a:p>
            <a:r>
              <a:rPr lang="en-US" sz="2400" dirty="0">
                <a:solidFill>
                  <a:schemeClr val="tx1">
                    <a:lumMod val="95000"/>
                    <a:lumOff val="5000"/>
                  </a:schemeClr>
                </a:solidFill>
              </a:rPr>
              <a:t>                                                                                          </a:t>
            </a:r>
            <a:endParaRPr lang="en-IN" sz="2400" dirty="0">
              <a:solidFill>
                <a:schemeClr val="tx1">
                  <a:lumMod val="95000"/>
                  <a:lumOff val="5000"/>
                </a:schemeClr>
              </a:solidFill>
            </a:endParaRPr>
          </a:p>
          <a:p>
            <a:r>
              <a:rPr lang="en-US" sz="2400" dirty="0"/>
              <a:t>                                                                  </a:t>
            </a:r>
            <a:endParaRPr lang="en-IN" sz="2400" dirty="0">
              <a:solidFill>
                <a:schemeClr val="tx1">
                  <a:lumMod val="95000"/>
                  <a:lumOff val="5000"/>
                </a:schemeClr>
              </a:solidFill>
            </a:endParaRPr>
          </a:p>
          <a:p>
            <a:endParaRPr lang="en-IN" sz="2400" dirty="0">
              <a:solidFill>
                <a:schemeClr val="tx1">
                  <a:lumMod val="95000"/>
                  <a:lumOff val="5000"/>
                </a:schemeClr>
              </a:solidFill>
            </a:endParaRPr>
          </a:p>
          <a:p>
            <a:r>
              <a:rPr lang="en-IN" sz="2400" dirty="0">
                <a:solidFill>
                  <a:schemeClr val="tx1">
                    <a:lumMod val="95000"/>
                    <a:lumOff val="5000"/>
                  </a:schemeClr>
                </a:solidFill>
              </a:rPr>
              <a:t>                                                                                                                          </a:t>
            </a:r>
          </a:p>
          <a:p>
            <a:endParaRPr lang="en-IN" sz="2800" dirty="0"/>
          </a:p>
        </p:txBody>
      </p:sp>
      <p:pic>
        <p:nvPicPr>
          <p:cNvPr id="4" name="Picture 2" descr="court related images కోసం చిత్ర ఫలితం">
            <a:extLst>
              <a:ext uri="{FF2B5EF4-FFF2-40B4-BE49-F238E27FC236}">
                <a16:creationId xmlns:a16="http://schemas.microsoft.com/office/drawing/2014/main" id="{E3811D7A-FF8E-387B-8976-CEBA17707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027" y="3663921"/>
            <a:ext cx="2980736" cy="199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90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24CF-2DE2-9350-997D-CEF24506366D}"/>
              </a:ext>
            </a:extLst>
          </p:cNvPr>
          <p:cNvSpPr>
            <a:spLocks noGrp="1"/>
          </p:cNvSpPr>
          <p:nvPr>
            <p:ph type="title"/>
          </p:nvPr>
        </p:nvSpPr>
        <p:spPr>
          <a:xfrm>
            <a:off x="1371600" y="685800"/>
            <a:ext cx="8248650" cy="1152525"/>
          </a:xfrm>
        </p:spPr>
        <p:txBody>
          <a:bodyPr/>
          <a:lstStyle/>
          <a:p>
            <a:r>
              <a:rPr lang="en-US" dirty="0">
                <a:solidFill>
                  <a:schemeClr val="accent1">
                    <a:lumMod val="75000"/>
                  </a:schemeClr>
                </a:solidFill>
              </a:rPr>
              <a:t>Non functional requirements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356E77F0-A90B-8E95-12BD-666931AECE6F}"/>
              </a:ext>
            </a:extLst>
          </p:cNvPr>
          <p:cNvSpPr>
            <a:spLocks noGrp="1"/>
          </p:cNvSpPr>
          <p:nvPr>
            <p:ph idx="1"/>
          </p:nvPr>
        </p:nvSpPr>
        <p:spPr>
          <a:xfrm>
            <a:off x="1333500" y="2019300"/>
            <a:ext cx="9486900" cy="4152900"/>
          </a:xfrm>
        </p:spPr>
        <p:txBody>
          <a:bodyPr>
            <a:normAutofit fontScale="92500" lnSpcReduction="10000"/>
          </a:bodyPr>
          <a:lstStyle/>
          <a:p>
            <a:r>
              <a:rPr lang="en-US" sz="2000" dirty="0">
                <a:solidFill>
                  <a:srgbClr val="FFC000"/>
                </a:solidFill>
              </a:rPr>
              <a:t>Performance:</a:t>
            </a:r>
          </a:p>
          <a:p>
            <a:pPr marL="0" indent="0">
              <a:buNone/>
            </a:pPr>
            <a:r>
              <a:rPr lang="en-US" dirty="0">
                <a:solidFill>
                  <a:schemeClr val="tx1"/>
                </a:solidFill>
              </a:rPr>
              <a:t>This system allows several case registration at same time without degrading performance</a:t>
            </a:r>
            <a:endParaRPr lang="en-US" sz="2000" dirty="0">
              <a:solidFill>
                <a:srgbClr val="FFC000"/>
              </a:solidFill>
            </a:endParaRPr>
          </a:p>
          <a:p>
            <a:r>
              <a:rPr lang="en-IN" sz="2400" dirty="0">
                <a:solidFill>
                  <a:srgbClr val="002060"/>
                </a:solidFill>
              </a:rPr>
              <a:t>Availability :</a:t>
            </a:r>
          </a:p>
          <a:p>
            <a:pPr marL="0" indent="0">
              <a:buNone/>
            </a:pPr>
            <a:r>
              <a:rPr lang="en-US" dirty="0"/>
              <a:t>The system is availability to all the users.</a:t>
            </a:r>
          </a:p>
          <a:p>
            <a:r>
              <a:rPr lang="en-US" sz="2400" dirty="0">
                <a:solidFill>
                  <a:schemeClr val="accent4"/>
                </a:solidFill>
              </a:rPr>
              <a:t>Usability:</a:t>
            </a:r>
          </a:p>
          <a:p>
            <a:pPr marL="0" indent="0">
              <a:buNone/>
            </a:pPr>
            <a:r>
              <a:rPr lang="en-US" dirty="0"/>
              <a:t>This system shall be easy to use by all users.</a:t>
            </a:r>
          </a:p>
          <a:p>
            <a:r>
              <a:rPr lang="en-US" sz="2400" dirty="0"/>
              <a:t>Security:</a:t>
            </a:r>
          </a:p>
          <a:p>
            <a:pPr marL="0" indent="0">
              <a:buNone/>
            </a:pPr>
            <a:r>
              <a:rPr lang="en-US" dirty="0"/>
              <a:t>Each user is required to login . the system shall be designed to make it impossible for unauthorized people to login without valid usernames and passwords</a:t>
            </a:r>
            <a:endParaRPr lang="en-US" sz="2000" dirty="0">
              <a:solidFill>
                <a:srgbClr val="FFC000"/>
              </a:solidFill>
            </a:endParaRPr>
          </a:p>
          <a:p>
            <a:pPr marL="0" indent="0">
              <a:buNone/>
            </a:pPr>
            <a:endParaRPr lang="en-US" dirty="0">
              <a:solidFill>
                <a:srgbClr val="7030A0"/>
              </a:solidFill>
            </a:endParaRPr>
          </a:p>
          <a:p>
            <a:pPr marL="0" indent="0">
              <a:buNone/>
            </a:pPr>
            <a:endParaRPr lang="en-IN" dirty="0"/>
          </a:p>
        </p:txBody>
      </p:sp>
    </p:spTree>
    <p:extLst>
      <p:ext uri="{BB962C8B-B14F-4D97-AF65-F5344CB8AC3E}">
        <p14:creationId xmlns:p14="http://schemas.microsoft.com/office/powerpoint/2010/main" val="233969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6A63-BAB2-7050-4877-628B8D4A2F16}"/>
              </a:ext>
            </a:extLst>
          </p:cNvPr>
          <p:cNvSpPr>
            <a:spLocks noGrp="1"/>
          </p:cNvSpPr>
          <p:nvPr>
            <p:ph type="title"/>
          </p:nvPr>
        </p:nvSpPr>
        <p:spPr>
          <a:xfrm>
            <a:off x="1371600" y="685800"/>
            <a:ext cx="6057900" cy="1362075"/>
          </a:xfrm>
        </p:spPr>
        <p:txBody>
          <a:bodyPr/>
          <a:lstStyle/>
          <a:p>
            <a:r>
              <a:rPr lang="en-US" dirty="0">
                <a:solidFill>
                  <a:schemeClr val="accent5"/>
                </a:solidFill>
              </a:rPr>
              <a:t>Proposed system</a:t>
            </a:r>
            <a:endParaRPr lang="en-IN" dirty="0"/>
          </a:p>
        </p:txBody>
      </p:sp>
      <p:sp>
        <p:nvSpPr>
          <p:cNvPr id="3" name="Content Placeholder 2">
            <a:extLst>
              <a:ext uri="{FF2B5EF4-FFF2-40B4-BE49-F238E27FC236}">
                <a16:creationId xmlns:a16="http://schemas.microsoft.com/office/drawing/2014/main" id="{5AA83037-22FF-07B3-AACC-FBC4E196D997}"/>
              </a:ext>
            </a:extLst>
          </p:cNvPr>
          <p:cNvSpPr>
            <a:spLocks noGrp="1"/>
          </p:cNvSpPr>
          <p:nvPr>
            <p:ph idx="1"/>
          </p:nvPr>
        </p:nvSpPr>
        <p:spPr>
          <a:xfrm>
            <a:off x="1371600" y="2047875"/>
            <a:ext cx="9486900" cy="4200525"/>
          </a:xfrm>
        </p:spPr>
        <p:txBody>
          <a:bodyPr>
            <a:normAutofit/>
          </a:bodyPr>
          <a:lstStyle/>
          <a:p>
            <a:r>
              <a:rPr lang="en-US" sz="2000" dirty="0"/>
              <a:t>The proposed software is a very powerful software . It is proposed by using HTML,CSS,PHP ETC., Any client who is using this software does not need to worry about maintaining any paperwork. This software would maintain everything which an advocate needs to do.</a:t>
            </a:r>
          </a:p>
          <a:p>
            <a:r>
              <a:rPr lang="en-US" sz="2000" dirty="0"/>
              <a:t>This software will store the data about advocate’s client, opponents, case no , case details previous hearing date , next hearing date , court name , employee details ,case related documents. This software is secure to store data.</a:t>
            </a:r>
          </a:p>
          <a:p>
            <a:r>
              <a:rPr lang="en-US" sz="2000" dirty="0"/>
              <a:t>Every sensitive information is encrypted using cryptography.</a:t>
            </a:r>
            <a:r>
              <a:rPr lang="en-IN" sz="2000" dirty="0"/>
              <a:t> This software makes easy to search about the case or case details using the search option . you can search by case no.., next hearing date ,client.</a:t>
            </a:r>
          </a:p>
          <a:p>
            <a:r>
              <a:rPr lang="en-IN" sz="2000" dirty="0"/>
              <a:t>The client can search about advocate ,view their profiles , and book their slot if available. If an advocate is ready to take the case</a:t>
            </a:r>
            <a:r>
              <a:rPr lang="en-IN" dirty="0"/>
              <a:t>. </a:t>
            </a:r>
          </a:p>
          <a:p>
            <a:pPr>
              <a:buNone/>
            </a:pPr>
            <a:endParaRPr lang="en-US" dirty="0"/>
          </a:p>
          <a:p>
            <a:endParaRPr lang="en-IN" dirty="0"/>
          </a:p>
        </p:txBody>
      </p:sp>
    </p:spTree>
    <p:extLst>
      <p:ext uri="{BB962C8B-B14F-4D97-AF65-F5344CB8AC3E}">
        <p14:creationId xmlns:p14="http://schemas.microsoft.com/office/powerpoint/2010/main" val="52110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solidFill>
                  <a:srgbClr val="002060"/>
                </a:solidFill>
              </a:rPr>
              <a:t>EXSISTING SYSTEM</a:t>
            </a:r>
            <a:endParaRPr lang="en-US" sz="6000" dirty="0">
              <a:solidFill>
                <a:srgbClr val="002060"/>
              </a:solidFill>
            </a:endParaRPr>
          </a:p>
        </p:txBody>
      </p:sp>
      <p:sp>
        <p:nvSpPr>
          <p:cNvPr id="3" name="Content Placeholder 2"/>
          <p:cNvSpPr>
            <a:spLocks noGrp="1"/>
          </p:cNvSpPr>
          <p:nvPr>
            <p:ph idx="1"/>
          </p:nvPr>
        </p:nvSpPr>
        <p:spPr/>
        <p:txBody>
          <a:bodyPr>
            <a:normAutofit lnSpcReduction="10000"/>
          </a:bodyPr>
          <a:lstStyle/>
          <a:p>
            <a:r>
              <a:rPr lang="en-IN" sz="2400" dirty="0"/>
              <a:t>Existing system contains two major cases. Those are civil case and criminal case including their sub branches.</a:t>
            </a:r>
          </a:p>
          <a:p>
            <a:r>
              <a:rPr lang="en-IN" sz="2400" dirty="0"/>
              <a:t> civil case takes place between two individuals, the accuser opens the case to the court.</a:t>
            </a:r>
          </a:p>
          <a:p>
            <a:r>
              <a:rPr lang="en-IN" sz="2400" dirty="0"/>
              <a:t>The criminal case is the same process like civil case what makes it different is that it can be conducted between state and individuals.</a:t>
            </a:r>
          </a:p>
          <a:p>
            <a:r>
              <a:rPr lang="en-IN" sz="2400" dirty="0"/>
              <a:t>In both civil and criminal case all information, detail of accuser and accused as well as advocator detail and also their words registered on the paper. </a:t>
            </a:r>
          </a:p>
          <a:p>
            <a:r>
              <a:rPr lang="en-IN" sz="2400" dirty="0"/>
              <a:t>Bottlenecks of the existing system There are a lot of problems like :performance, information, control. efficiency and services given by the existing system to the users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800F-447B-77CF-47CC-AC15AF898CD8}"/>
              </a:ext>
            </a:extLst>
          </p:cNvPr>
          <p:cNvSpPr>
            <a:spLocks noGrp="1"/>
          </p:cNvSpPr>
          <p:nvPr>
            <p:ph type="title"/>
          </p:nvPr>
        </p:nvSpPr>
        <p:spPr>
          <a:xfrm>
            <a:off x="1300843" y="674914"/>
            <a:ext cx="8429625" cy="1247775"/>
          </a:xfrm>
        </p:spPr>
        <p:txBody>
          <a:bodyPr/>
          <a:lstStyle/>
          <a:p>
            <a:r>
              <a:rPr lang="en-IN" dirty="0">
                <a:solidFill>
                  <a:schemeClr val="accent1">
                    <a:lumMod val="75000"/>
                  </a:schemeClr>
                </a:solidFill>
              </a:rPr>
              <a:t>Algorithm or Approach use</a:t>
            </a:r>
          </a:p>
        </p:txBody>
      </p:sp>
      <p:sp>
        <p:nvSpPr>
          <p:cNvPr id="3" name="Content Placeholder 2">
            <a:extLst>
              <a:ext uri="{FF2B5EF4-FFF2-40B4-BE49-F238E27FC236}">
                <a16:creationId xmlns:a16="http://schemas.microsoft.com/office/drawing/2014/main" id="{A683352E-FAA9-58E8-75A8-277B6DAD0D30}"/>
              </a:ext>
            </a:extLst>
          </p:cNvPr>
          <p:cNvSpPr>
            <a:spLocks noGrp="1"/>
          </p:cNvSpPr>
          <p:nvPr>
            <p:ph idx="1"/>
          </p:nvPr>
        </p:nvSpPr>
        <p:spPr>
          <a:xfrm>
            <a:off x="1257300" y="1824718"/>
            <a:ext cx="9677400" cy="4476751"/>
          </a:xfrm>
        </p:spPr>
        <p:txBody>
          <a:bodyPr>
            <a:normAutofit fontScale="92500" lnSpcReduction="20000"/>
          </a:bodyPr>
          <a:lstStyle/>
          <a:p>
            <a:pPr marL="0" indent="0">
              <a:buNone/>
            </a:pPr>
            <a:r>
              <a:rPr lang="en-US" dirty="0"/>
              <a:t>There are several modules required to complete this system. Here we are discussing the main modules or core modules of the system.</a:t>
            </a:r>
          </a:p>
          <a:p>
            <a:r>
              <a:rPr lang="en-US" sz="2400" dirty="0">
                <a:solidFill>
                  <a:srgbClr val="FFC000"/>
                </a:solidFill>
              </a:rPr>
              <a:t>Admin Profile</a:t>
            </a:r>
            <a:r>
              <a:rPr lang="en-US" sz="2400" dirty="0"/>
              <a:t>: </a:t>
            </a:r>
          </a:p>
          <a:p>
            <a:pPr marL="0" indent="0">
              <a:buNone/>
            </a:pPr>
            <a:r>
              <a:rPr lang="en-US" dirty="0"/>
              <a:t>Admin is a super user of our system. Admin can view all data in the system. </a:t>
            </a:r>
          </a:p>
          <a:p>
            <a:pPr marL="0" indent="0">
              <a:buNone/>
            </a:pPr>
            <a:r>
              <a:rPr lang="en-US" dirty="0"/>
              <a:t>Admin must log in to the system then there is authentication process. </a:t>
            </a:r>
          </a:p>
          <a:p>
            <a:pPr marL="0" indent="0">
              <a:buNone/>
            </a:pPr>
            <a:r>
              <a:rPr lang="en-US" dirty="0"/>
              <a:t>Admin is basically senior advocate. Admin can add case details, verify employee, details, accept case etc. </a:t>
            </a:r>
          </a:p>
          <a:p>
            <a:r>
              <a:rPr lang="en-US" sz="2400" dirty="0">
                <a:solidFill>
                  <a:schemeClr val="tx2">
                    <a:lumMod val="50000"/>
                    <a:lumOff val="50000"/>
                  </a:schemeClr>
                </a:solidFill>
              </a:rPr>
              <a:t>Client Profile: </a:t>
            </a:r>
          </a:p>
          <a:p>
            <a:pPr marL="0" indent="0">
              <a:buNone/>
            </a:pPr>
            <a:r>
              <a:rPr lang="en-US" dirty="0"/>
              <a:t>The client is the end user of this system. </a:t>
            </a:r>
          </a:p>
          <a:p>
            <a:pPr marL="0" indent="0">
              <a:buNone/>
            </a:pPr>
            <a:r>
              <a:rPr lang="en-US" dirty="0"/>
              <a:t>The client can search the advocates in the </a:t>
            </a:r>
            <a:r>
              <a:rPr lang="en-US" dirty="0" err="1"/>
              <a:t>systemThe</a:t>
            </a:r>
            <a:r>
              <a:rPr lang="en-US" dirty="0"/>
              <a:t> client can view advocate's profile, their winning percentage, experience, age etc. </a:t>
            </a:r>
            <a:endParaRPr lang="en-IN" dirty="0"/>
          </a:p>
        </p:txBody>
      </p:sp>
    </p:spTree>
    <p:extLst>
      <p:ext uri="{BB962C8B-B14F-4D97-AF65-F5344CB8AC3E}">
        <p14:creationId xmlns:p14="http://schemas.microsoft.com/office/powerpoint/2010/main" val="90874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D141-6DE9-0D36-6501-AD11AA1AF81E}"/>
              </a:ext>
            </a:extLst>
          </p:cNvPr>
          <p:cNvSpPr>
            <a:spLocks noGrp="1"/>
          </p:cNvSpPr>
          <p:nvPr>
            <p:ph type="title"/>
          </p:nvPr>
        </p:nvSpPr>
        <p:spPr>
          <a:xfrm>
            <a:off x="985926" y="1195657"/>
            <a:ext cx="9591675" cy="895350"/>
          </a:xfrm>
        </p:spPr>
        <p:txBody>
          <a:bodyPr>
            <a:normAutofit fontScale="90000"/>
          </a:bodyPr>
          <a:lstStyle/>
          <a:p>
            <a:r>
              <a:rPr lang="en-US" dirty="0"/>
              <a:t>CLIENTS CAN HIRE THE ADVOCATE FOR</a:t>
            </a:r>
            <a:endParaRPr lang="en-IN" dirty="0"/>
          </a:p>
        </p:txBody>
      </p:sp>
      <p:sp>
        <p:nvSpPr>
          <p:cNvPr id="3" name="Content Placeholder 2">
            <a:extLst>
              <a:ext uri="{FF2B5EF4-FFF2-40B4-BE49-F238E27FC236}">
                <a16:creationId xmlns:a16="http://schemas.microsoft.com/office/drawing/2014/main" id="{5E879B90-CCFA-95E8-A24C-D29B9885CC77}"/>
              </a:ext>
            </a:extLst>
          </p:cNvPr>
          <p:cNvSpPr>
            <a:spLocks noGrp="1"/>
          </p:cNvSpPr>
          <p:nvPr>
            <p:ph idx="1"/>
          </p:nvPr>
        </p:nvSpPr>
        <p:spPr>
          <a:xfrm>
            <a:off x="0" y="2177138"/>
            <a:ext cx="5616499" cy="3298377"/>
          </a:xfrm>
        </p:spPr>
        <p:txBody>
          <a:bodyPr>
            <a:normAutofit/>
          </a:bodyPr>
          <a:lstStyle/>
          <a:p>
            <a:pPr marL="0" indent="0">
              <a:buNone/>
            </a:pPr>
            <a:endParaRPr lang="en-US" dirty="0"/>
          </a:p>
          <a:p>
            <a:pPr marL="0" indent="0">
              <a:buNone/>
            </a:pPr>
            <a:endParaRPr lang="en-US" dirty="0"/>
          </a:p>
          <a:p>
            <a:pPr marL="457200" indent="-457200">
              <a:buFont typeface="+mj-lt"/>
              <a:buAutoNum type="arabicPeriod"/>
            </a:pPr>
            <a:r>
              <a:rPr lang="en-US" dirty="0"/>
              <a:t>Analysis and design of the static view of an application </a:t>
            </a:r>
          </a:p>
          <a:p>
            <a:pPr marL="457200" indent="-457200">
              <a:buFont typeface="+mj-lt"/>
              <a:buAutoNum type="arabicPeriod"/>
            </a:pPr>
            <a:r>
              <a:rPr lang="en-US" dirty="0"/>
              <a:t> Design responsibilities of a system </a:t>
            </a:r>
          </a:p>
          <a:p>
            <a:pPr marL="457200" indent="-457200">
              <a:buFont typeface="+mj-lt"/>
              <a:buAutoNum type="arabicPeriod"/>
            </a:pPr>
            <a:r>
              <a:rPr lang="en-US" dirty="0"/>
              <a:t>Base for component and deployment diagrams</a:t>
            </a:r>
            <a:endParaRPr lang="en-IN" dirty="0"/>
          </a:p>
        </p:txBody>
      </p:sp>
      <p:pic>
        <p:nvPicPr>
          <p:cNvPr id="5" name="Picture 4">
            <a:extLst>
              <a:ext uri="{FF2B5EF4-FFF2-40B4-BE49-F238E27FC236}">
                <a16:creationId xmlns:a16="http://schemas.microsoft.com/office/drawing/2014/main" id="{98C98A1E-EC23-5790-8950-DB2B955621C7}"/>
              </a:ext>
            </a:extLst>
          </p:cNvPr>
          <p:cNvPicPr>
            <a:picLocks noChangeAspect="1"/>
          </p:cNvPicPr>
          <p:nvPr/>
        </p:nvPicPr>
        <p:blipFill rotWithShape="1">
          <a:blip r:embed="rId2"/>
          <a:srcRect l="1" t="39281" r="702" b="37566"/>
          <a:stretch/>
        </p:blipFill>
        <p:spPr>
          <a:xfrm>
            <a:off x="5616499" y="2033127"/>
            <a:ext cx="6470726" cy="3442388"/>
          </a:xfrm>
          <a:prstGeom prst="rect">
            <a:avLst/>
          </a:prstGeom>
        </p:spPr>
      </p:pic>
    </p:spTree>
    <p:extLst>
      <p:ext uri="{BB962C8B-B14F-4D97-AF65-F5344CB8AC3E}">
        <p14:creationId xmlns:p14="http://schemas.microsoft.com/office/powerpoint/2010/main" val="1240140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0CBD-83E9-D812-26C7-FA4C8F506577}"/>
              </a:ext>
            </a:extLst>
          </p:cNvPr>
          <p:cNvSpPr>
            <a:spLocks noGrp="1"/>
          </p:cNvSpPr>
          <p:nvPr>
            <p:ph type="title"/>
          </p:nvPr>
        </p:nvSpPr>
        <p:spPr>
          <a:xfrm>
            <a:off x="1347787" y="-790575"/>
            <a:ext cx="9496425" cy="7905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CCF052F-A87A-F1C0-2B74-09E5351B1217}"/>
              </a:ext>
            </a:extLst>
          </p:cNvPr>
          <p:cNvSpPr>
            <a:spLocks noGrp="1"/>
          </p:cNvSpPr>
          <p:nvPr>
            <p:ph idx="1"/>
          </p:nvPr>
        </p:nvSpPr>
        <p:spPr>
          <a:xfrm>
            <a:off x="1251857" y="1447800"/>
            <a:ext cx="9720943" cy="4419600"/>
          </a:xfrm>
        </p:spPr>
        <p:txBody>
          <a:bodyPr>
            <a:normAutofit fontScale="77500" lnSpcReduction="20000"/>
          </a:bodyPr>
          <a:lstStyle/>
          <a:p>
            <a:r>
              <a:rPr lang="en-US" dirty="0">
                <a:solidFill>
                  <a:srgbClr val="00B0F0"/>
                </a:solidFill>
              </a:rPr>
              <a:t>USER INTERFACE(UI): </a:t>
            </a:r>
          </a:p>
          <a:p>
            <a:pPr marL="0" indent="0">
              <a:buNone/>
            </a:pPr>
            <a:r>
              <a:rPr lang="en-US" dirty="0"/>
              <a:t>     The user interface is very important part of the system. A good and user-friendly interface attracts the user toward it. </a:t>
            </a:r>
          </a:p>
          <a:p>
            <a:pPr marL="0" indent="0">
              <a:buNone/>
            </a:pPr>
            <a:r>
              <a:rPr lang="en-US" dirty="0"/>
              <a:t>Whereas a bad one makes the user experience bad and they never return to the system. As we have shown several use cases in this system. We have developed these interfaces to interact with the system. </a:t>
            </a:r>
          </a:p>
          <a:p>
            <a:r>
              <a:rPr lang="en-US" dirty="0">
                <a:solidFill>
                  <a:schemeClr val="accent4">
                    <a:lumMod val="75000"/>
                  </a:schemeClr>
                </a:solidFill>
              </a:rPr>
              <a:t>Login Page</a:t>
            </a:r>
            <a:r>
              <a:rPr lang="en-US" dirty="0"/>
              <a:t>:</a:t>
            </a:r>
          </a:p>
          <a:p>
            <a:pPr marL="0" indent="0">
              <a:buNone/>
            </a:pPr>
            <a:r>
              <a:rPr lang="en-US" dirty="0"/>
              <a:t>      Admin, client and employee need to log in using login id and password. The system authenticates every user. The only valid user can access the data.</a:t>
            </a:r>
          </a:p>
          <a:p>
            <a:r>
              <a:rPr lang="en-US" dirty="0">
                <a:solidFill>
                  <a:schemeClr val="accent6">
                    <a:lumMod val="75000"/>
                  </a:schemeClr>
                </a:solidFill>
              </a:rPr>
              <a:t> </a:t>
            </a:r>
            <a:r>
              <a:rPr lang="en-US" dirty="0">
                <a:solidFill>
                  <a:schemeClr val="accent2">
                    <a:lumMod val="60000"/>
                    <a:lumOff val="40000"/>
                  </a:schemeClr>
                </a:solidFill>
              </a:rPr>
              <a:t>Admin Page</a:t>
            </a:r>
            <a:r>
              <a:rPr lang="en-US" dirty="0"/>
              <a:t>: </a:t>
            </a:r>
          </a:p>
          <a:p>
            <a:pPr marL="0" indent="0">
              <a:buNone/>
            </a:pPr>
            <a:r>
              <a:rPr lang="en-US" dirty="0"/>
              <a:t>    This page is dedicated to a senior advocate of offices. This page contains the link to cases, link to employees, link to client's details. This page also shows to highlighted cases. </a:t>
            </a:r>
          </a:p>
          <a:p>
            <a:r>
              <a:rPr lang="en-US" dirty="0">
                <a:solidFill>
                  <a:srgbClr val="002060"/>
                </a:solidFill>
              </a:rPr>
              <a:t>Client Page:</a:t>
            </a:r>
          </a:p>
          <a:p>
            <a:pPr marL="0" indent="0">
              <a:buNone/>
            </a:pPr>
            <a:r>
              <a:rPr lang="en-US" dirty="0"/>
              <a:t>    This page shows the client details. Clients can access recommended advocates</a:t>
            </a:r>
            <a:endParaRPr lang="en-IN" dirty="0"/>
          </a:p>
        </p:txBody>
      </p:sp>
    </p:spTree>
    <p:extLst>
      <p:ext uri="{BB962C8B-B14F-4D97-AF65-F5344CB8AC3E}">
        <p14:creationId xmlns:p14="http://schemas.microsoft.com/office/powerpoint/2010/main" val="3009150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8726-6A94-0138-D2DD-F3BCDA5371B0}"/>
              </a:ext>
            </a:extLst>
          </p:cNvPr>
          <p:cNvSpPr>
            <a:spLocks noGrp="1"/>
          </p:cNvSpPr>
          <p:nvPr>
            <p:ph type="title"/>
          </p:nvPr>
        </p:nvSpPr>
        <p:spPr>
          <a:xfrm>
            <a:off x="1114425" y="-923925"/>
            <a:ext cx="9601200" cy="923925"/>
          </a:xfrm>
        </p:spPr>
        <p:txBody>
          <a:bodyPr/>
          <a:lstStyle/>
          <a:p>
            <a:endParaRPr lang="en-IN" dirty="0"/>
          </a:p>
        </p:txBody>
      </p:sp>
      <p:sp>
        <p:nvSpPr>
          <p:cNvPr id="3" name="Content Placeholder 2">
            <a:extLst>
              <a:ext uri="{FF2B5EF4-FFF2-40B4-BE49-F238E27FC236}">
                <a16:creationId xmlns:a16="http://schemas.microsoft.com/office/drawing/2014/main" id="{2B7435CD-91B0-EC02-ABC7-A8FB25A47142}"/>
              </a:ext>
            </a:extLst>
          </p:cNvPr>
          <p:cNvSpPr>
            <a:spLocks noGrp="1"/>
          </p:cNvSpPr>
          <p:nvPr>
            <p:ph idx="1"/>
          </p:nvPr>
        </p:nvSpPr>
        <p:spPr>
          <a:xfrm>
            <a:off x="1371600" y="685799"/>
            <a:ext cx="9601200" cy="5181601"/>
          </a:xfrm>
        </p:spPr>
        <p:txBody>
          <a:bodyPr/>
          <a:lstStyle/>
          <a:p>
            <a:r>
              <a:rPr lang="en-US" sz="2400" dirty="0">
                <a:solidFill>
                  <a:schemeClr val="accent2">
                    <a:lumMod val="75000"/>
                  </a:schemeClr>
                </a:solidFill>
              </a:rPr>
              <a:t>Case:</a:t>
            </a:r>
          </a:p>
          <a:p>
            <a:pPr marL="0" indent="0">
              <a:buNone/>
            </a:pPr>
            <a:r>
              <a:rPr lang="en-US" dirty="0"/>
              <a:t>  Every case information needs to be entered in the system. Once a case is entered into the system. It is assigned to an advocate with case id. After a case is being created, the employee can update the information like case hearing date, the status of the case, client information, document etc. </a:t>
            </a:r>
          </a:p>
          <a:p>
            <a:r>
              <a:rPr lang="en-US" sz="2400" dirty="0">
                <a:solidFill>
                  <a:srgbClr val="00B050"/>
                </a:solidFill>
              </a:rPr>
              <a:t>Notification and messages</a:t>
            </a:r>
            <a:r>
              <a:rPr lang="en-US" dirty="0">
                <a:solidFill>
                  <a:srgbClr val="00B050"/>
                </a:solidFill>
              </a:rPr>
              <a:t>:</a:t>
            </a:r>
          </a:p>
          <a:p>
            <a:pPr marL="0" indent="0">
              <a:buNone/>
            </a:pPr>
            <a:r>
              <a:rPr lang="en-US" dirty="0"/>
              <a:t>   This system has a fully automated process of notification. The advocate would be notified about next hearing with case details. Admin would get a notification whenever a new client or case is registered to the system.</a:t>
            </a:r>
            <a:endParaRPr lang="en-IN" dirty="0"/>
          </a:p>
        </p:txBody>
      </p:sp>
    </p:spTree>
    <p:extLst>
      <p:ext uri="{BB962C8B-B14F-4D97-AF65-F5344CB8AC3E}">
        <p14:creationId xmlns:p14="http://schemas.microsoft.com/office/powerpoint/2010/main" val="53575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DB50-9F7C-813A-F5CB-30EF716DA354}"/>
              </a:ext>
            </a:extLst>
          </p:cNvPr>
          <p:cNvSpPr>
            <a:spLocks noGrp="1"/>
          </p:cNvSpPr>
          <p:nvPr>
            <p:ph type="title"/>
          </p:nvPr>
        </p:nvSpPr>
        <p:spPr>
          <a:xfrm>
            <a:off x="1371600" y="685800"/>
            <a:ext cx="9667875" cy="752475"/>
          </a:xfrm>
        </p:spPr>
        <p:txBody>
          <a:bodyPr>
            <a:normAutofit/>
          </a:bodyPr>
          <a:lstStyle/>
          <a:p>
            <a:r>
              <a:rPr lang="en-US" sz="3200" dirty="0"/>
              <a:t>The Algorithm used for searching cases by prefix </a:t>
            </a:r>
            <a:endParaRPr lang="en-IN" sz="3200" dirty="0"/>
          </a:p>
        </p:txBody>
      </p:sp>
      <p:sp>
        <p:nvSpPr>
          <p:cNvPr id="3" name="Content Placeholder 2">
            <a:extLst>
              <a:ext uri="{FF2B5EF4-FFF2-40B4-BE49-F238E27FC236}">
                <a16:creationId xmlns:a16="http://schemas.microsoft.com/office/drawing/2014/main" id="{8652FA1E-1817-1477-7872-D3854F4AC43A}"/>
              </a:ext>
            </a:extLst>
          </p:cNvPr>
          <p:cNvSpPr>
            <a:spLocks noGrp="1"/>
          </p:cNvSpPr>
          <p:nvPr>
            <p:ph idx="1"/>
          </p:nvPr>
        </p:nvSpPr>
        <p:spPr>
          <a:xfrm>
            <a:off x="1485900" y="1247775"/>
            <a:ext cx="9486900" cy="4619625"/>
          </a:xfrm>
        </p:spPr>
        <p:txBody>
          <a:bodyPr>
            <a:normAutofit fontScale="77500" lnSpcReduction="20000"/>
          </a:bodyPr>
          <a:lstStyle/>
          <a:p>
            <a:r>
              <a:rPr lang="en-US" dirty="0"/>
              <a:t> Aim</a:t>
            </a:r>
          </a:p>
          <a:p>
            <a:pPr marL="0" indent="0">
              <a:buNone/>
            </a:pPr>
            <a:r>
              <a:rPr lang="en-US" dirty="0"/>
              <a:t> given name of the case find all rows in the court case store which contains the Name </a:t>
            </a:r>
          </a:p>
          <a:p>
            <a:r>
              <a:rPr lang="en-US" dirty="0"/>
              <a:t>Algorithm:</a:t>
            </a:r>
          </a:p>
          <a:p>
            <a:pPr>
              <a:buFont typeface="Wingdings" panose="05000000000000000000" pitchFamily="2" charset="2"/>
              <a:buChar char="v"/>
            </a:pPr>
            <a:r>
              <a:rPr lang="en-US" dirty="0"/>
              <a:t> Step 1:</a:t>
            </a:r>
          </a:p>
          <a:p>
            <a:pPr marL="0" indent="0">
              <a:buNone/>
            </a:pPr>
            <a:r>
              <a:rPr lang="en-US" dirty="0"/>
              <a:t> Take the name of case as in put</a:t>
            </a:r>
          </a:p>
          <a:p>
            <a:pPr>
              <a:buFont typeface="Wingdings" panose="05000000000000000000" pitchFamily="2" charset="2"/>
              <a:buChar char="v"/>
            </a:pPr>
            <a:r>
              <a:rPr lang="en-US" dirty="0"/>
              <a:t>Step 2:</a:t>
            </a:r>
          </a:p>
          <a:p>
            <a:pPr marL="0" indent="0">
              <a:buNone/>
            </a:pPr>
            <a:r>
              <a:rPr lang="en-US" dirty="0"/>
              <a:t> for each row in the table. Extract the case name </a:t>
            </a:r>
          </a:p>
          <a:p>
            <a:pPr>
              <a:buFont typeface="Wingdings" panose="05000000000000000000" pitchFamily="2" charset="2"/>
              <a:buChar char="v"/>
            </a:pPr>
            <a:r>
              <a:rPr lang="en-US" dirty="0"/>
              <a:t>Step 3:</a:t>
            </a:r>
          </a:p>
          <a:p>
            <a:pPr marL="0" indent="0">
              <a:buNone/>
            </a:pPr>
            <a:r>
              <a:rPr lang="en-US" dirty="0"/>
              <a:t>find if the input is a substring in the current case name</a:t>
            </a:r>
          </a:p>
          <a:p>
            <a:pPr>
              <a:buFont typeface="Wingdings" panose="05000000000000000000" pitchFamily="2" charset="2"/>
              <a:buChar char="v"/>
            </a:pPr>
            <a:r>
              <a:rPr lang="en-US" dirty="0"/>
              <a:t> Step 4:</a:t>
            </a:r>
          </a:p>
          <a:p>
            <a:pPr marL="0" indent="0">
              <a:buNone/>
            </a:pPr>
            <a:r>
              <a:rPr lang="en-US" dirty="0"/>
              <a:t>If yes  then display case</a:t>
            </a:r>
          </a:p>
          <a:p>
            <a:pPr>
              <a:buFont typeface="Wingdings" panose="05000000000000000000" pitchFamily="2" charset="2"/>
              <a:buChar char="v"/>
            </a:pPr>
            <a:r>
              <a:rPr lang="en-US" dirty="0"/>
              <a:t> Step 5: </a:t>
            </a:r>
          </a:p>
          <a:p>
            <a:pPr marL="0" indent="0">
              <a:buNone/>
            </a:pPr>
            <a:r>
              <a:rPr lang="en-US" dirty="0"/>
              <a:t>ELSE do not display the line</a:t>
            </a:r>
            <a:endParaRPr lang="en-IN" dirty="0"/>
          </a:p>
        </p:txBody>
      </p:sp>
    </p:spTree>
    <p:extLst>
      <p:ext uri="{BB962C8B-B14F-4D97-AF65-F5344CB8AC3E}">
        <p14:creationId xmlns:p14="http://schemas.microsoft.com/office/powerpoint/2010/main" val="262479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87D0-D91B-14E6-A32E-901F86F1A463}"/>
              </a:ext>
            </a:extLst>
          </p:cNvPr>
          <p:cNvSpPr>
            <a:spLocks noGrp="1"/>
          </p:cNvSpPr>
          <p:nvPr>
            <p:ph type="title"/>
          </p:nvPr>
        </p:nvSpPr>
        <p:spPr>
          <a:xfrm>
            <a:off x="1295400" y="859971"/>
            <a:ext cx="6534150" cy="1038225"/>
          </a:xfrm>
        </p:spPr>
        <p:txBody>
          <a:bodyPr/>
          <a:lstStyle/>
          <a:p>
            <a:r>
              <a:rPr lang="en-IN" dirty="0">
                <a:solidFill>
                  <a:schemeClr val="tx1">
                    <a:lumMod val="95000"/>
                  </a:schemeClr>
                </a:solidFill>
              </a:rPr>
              <a:t>Conclusion</a:t>
            </a:r>
          </a:p>
        </p:txBody>
      </p:sp>
      <p:sp>
        <p:nvSpPr>
          <p:cNvPr id="3" name="Content Placeholder 2">
            <a:extLst>
              <a:ext uri="{FF2B5EF4-FFF2-40B4-BE49-F238E27FC236}">
                <a16:creationId xmlns:a16="http://schemas.microsoft.com/office/drawing/2014/main" id="{58DA2DC0-E271-4B8F-F754-2049AE77B905}"/>
              </a:ext>
            </a:extLst>
          </p:cNvPr>
          <p:cNvSpPr>
            <a:spLocks noGrp="1"/>
          </p:cNvSpPr>
          <p:nvPr>
            <p:ph idx="1"/>
          </p:nvPr>
        </p:nvSpPr>
        <p:spPr>
          <a:xfrm>
            <a:off x="1785936" y="2428874"/>
            <a:ext cx="9186863" cy="3171826"/>
          </a:xfrm>
        </p:spPr>
        <p:txBody>
          <a:bodyPr/>
          <a:lstStyle/>
          <a:p>
            <a:r>
              <a:rPr lang="en-US" dirty="0"/>
              <a:t>This web application allows complete registration of the court cases which are related to court by the domain user thus registrar ,who can register, update, search case and create report. </a:t>
            </a:r>
          </a:p>
          <a:p>
            <a:r>
              <a:rPr lang="en-US" dirty="0"/>
              <a:t>The flow of information provides communication between courts and public, in which the client or public can access the status of a online case.</a:t>
            </a:r>
            <a:endParaRPr lang="en-IN" dirty="0"/>
          </a:p>
        </p:txBody>
      </p:sp>
    </p:spTree>
    <p:extLst>
      <p:ext uri="{BB962C8B-B14F-4D97-AF65-F5344CB8AC3E}">
        <p14:creationId xmlns:p14="http://schemas.microsoft.com/office/powerpoint/2010/main" val="379555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5344-6536-4DCD-7EE7-19AF1C0907BE}"/>
              </a:ext>
            </a:extLst>
          </p:cNvPr>
          <p:cNvSpPr>
            <a:spLocks noGrp="1"/>
          </p:cNvSpPr>
          <p:nvPr>
            <p:ph type="title"/>
          </p:nvPr>
        </p:nvSpPr>
        <p:spPr>
          <a:xfrm>
            <a:off x="2133600" y="1689734"/>
            <a:ext cx="7096125" cy="1777371"/>
          </a:xfrm>
        </p:spPr>
        <p:txBody>
          <a:bodyPr>
            <a:noAutofit/>
          </a:bodyPr>
          <a:lstStyle/>
          <a:p>
            <a:r>
              <a:rPr lang="en-US" sz="9600" dirty="0">
                <a:latin typeface="Blackadder ITC" panose="04020505051007020D02" pitchFamily="82" charset="0"/>
              </a:rPr>
              <a:t>          thank you</a:t>
            </a:r>
            <a:endParaRPr lang="en-IN" sz="9600" dirty="0">
              <a:latin typeface="Blackadder ITC" panose="04020505051007020D02" pitchFamily="82" charset="0"/>
            </a:endParaRPr>
          </a:p>
        </p:txBody>
      </p:sp>
      <p:sp>
        <p:nvSpPr>
          <p:cNvPr id="7" name="Content Placeholder 6">
            <a:extLst>
              <a:ext uri="{FF2B5EF4-FFF2-40B4-BE49-F238E27FC236}">
                <a16:creationId xmlns:a16="http://schemas.microsoft.com/office/drawing/2014/main" id="{ADC17F97-60E5-BC3C-E48D-AC0121F6B37D}"/>
              </a:ext>
            </a:extLst>
          </p:cNvPr>
          <p:cNvSpPr>
            <a:spLocks noGrp="1"/>
          </p:cNvSpPr>
          <p:nvPr>
            <p:ph idx="1"/>
          </p:nvPr>
        </p:nvSpPr>
        <p:spPr>
          <a:xfrm flipV="1">
            <a:off x="1371599" y="5867399"/>
            <a:ext cx="9858375"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41243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EB8E-8ECB-DFCD-3F25-63E8CB071651}"/>
              </a:ext>
            </a:extLst>
          </p:cNvPr>
          <p:cNvSpPr>
            <a:spLocks noGrp="1"/>
          </p:cNvSpPr>
          <p:nvPr>
            <p:ph type="title"/>
          </p:nvPr>
        </p:nvSpPr>
        <p:spPr>
          <a:xfrm>
            <a:off x="626853" y="419416"/>
            <a:ext cx="10972800" cy="1143000"/>
          </a:xfrm>
        </p:spPr>
        <p:txBody>
          <a:bodyPr/>
          <a:lstStyle/>
          <a:p>
            <a:pPr algn="ctr"/>
            <a:r>
              <a:rPr lang="en-US" dirty="0">
                <a:solidFill>
                  <a:schemeClr val="tx2">
                    <a:lumMod val="50000"/>
                    <a:lumOff val="50000"/>
                  </a:schemeClr>
                </a:solidFill>
              </a:rPr>
              <a:t>OVERVIEW</a:t>
            </a:r>
            <a:endParaRPr lang="en-IN" dirty="0">
              <a:solidFill>
                <a:schemeClr val="tx2">
                  <a:lumMod val="50000"/>
                  <a:lumOff val="50000"/>
                </a:schemeClr>
              </a:solidFill>
            </a:endParaRPr>
          </a:p>
        </p:txBody>
      </p:sp>
      <p:sp>
        <p:nvSpPr>
          <p:cNvPr id="3" name="Content Placeholder 2">
            <a:extLst>
              <a:ext uri="{FF2B5EF4-FFF2-40B4-BE49-F238E27FC236}">
                <a16:creationId xmlns:a16="http://schemas.microsoft.com/office/drawing/2014/main" id="{93E01F58-0160-8A6C-A5B5-9D323ADD57F3}"/>
              </a:ext>
            </a:extLst>
          </p:cNvPr>
          <p:cNvSpPr>
            <a:spLocks noGrp="1"/>
          </p:cNvSpPr>
          <p:nvPr>
            <p:ph idx="1"/>
          </p:nvPr>
        </p:nvSpPr>
        <p:spPr>
          <a:xfrm>
            <a:off x="1468437" y="1498492"/>
            <a:ext cx="9409471" cy="4481052"/>
          </a:xfrm>
        </p:spPr>
        <p:txBody>
          <a:bodyPr>
            <a:normAutofit fontScale="92500" lnSpcReduction="10000"/>
          </a:bodyPr>
          <a:lstStyle/>
          <a:p>
            <a:r>
              <a:rPr lang="en-US" sz="2400" dirty="0">
                <a:solidFill>
                  <a:schemeClr val="tx1">
                    <a:lumMod val="95000"/>
                    <a:lumOff val="5000"/>
                  </a:schemeClr>
                </a:solidFill>
              </a:rPr>
              <a:t>ABSTRACT</a:t>
            </a:r>
          </a:p>
          <a:p>
            <a:r>
              <a:rPr lang="en-US" sz="2400" dirty="0">
                <a:solidFill>
                  <a:schemeClr val="tx1">
                    <a:lumMod val="95000"/>
                    <a:lumOff val="5000"/>
                  </a:schemeClr>
                </a:solidFill>
              </a:rPr>
              <a:t>INTRODUCTION</a:t>
            </a:r>
          </a:p>
          <a:p>
            <a:r>
              <a:rPr lang="en-US" sz="2400" dirty="0">
                <a:solidFill>
                  <a:schemeClr val="tx1">
                    <a:lumMod val="95000"/>
                    <a:lumOff val="5000"/>
                  </a:schemeClr>
                </a:solidFill>
              </a:rPr>
              <a:t>STATEMENT OF PROBLEM</a:t>
            </a:r>
          </a:p>
          <a:p>
            <a:r>
              <a:rPr lang="en-US" sz="2400" dirty="0">
                <a:solidFill>
                  <a:schemeClr val="tx1">
                    <a:lumMod val="95000"/>
                    <a:lumOff val="5000"/>
                  </a:schemeClr>
                </a:solidFill>
              </a:rPr>
              <a:t>OBJECTIVES OF PROBLEM</a:t>
            </a:r>
          </a:p>
          <a:p>
            <a:r>
              <a:rPr lang="en-US" sz="2400" dirty="0">
                <a:solidFill>
                  <a:schemeClr val="tx1">
                    <a:lumMod val="95000"/>
                    <a:lumOff val="5000"/>
                  </a:schemeClr>
                </a:solidFill>
              </a:rPr>
              <a:t> </a:t>
            </a:r>
            <a:r>
              <a:rPr lang="en-IN" dirty="0"/>
              <a:t>Factors Influencing Effective Judicial Service Delivery </a:t>
            </a:r>
            <a:endParaRPr lang="en-US" sz="2400" dirty="0">
              <a:solidFill>
                <a:schemeClr val="tx1">
                  <a:lumMod val="95000"/>
                  <a:lumOff val="5000"/>
                </a:schemeClr>
              </a:solidFill>
            </a:endParaRPr>
          </a:p>
          <a:p>
            <a:r>
              <a:rPr lang="en-US" sz="2400" dirty="0">
                <a:solidFill>
                  <a:schemeClr val="tx1">
                    <a:lumMod val="95000"/>
                    <a:lumOff val="5000"/>
                  </a:schemeClr>
                </a:solidFill>
              </a:rPr>
              <a:t> HARDWARE &amp; SOFTWARE REQUIREMENTS</a:t>
            </a:r>
          </a:p>
          <a:p>
            <a:r>
              <a:rPr lang="en-US" sz="2400" dirty="0">
                <a:solidFill>
                  <a:schemeClr val="tx1">
                    <a:lumMod val="95000"/>
                    <a:lumOff val="5000"/>
                  </a:schemeClr>
                </a:solidFill>
              </a:rPr>
              <a:t>FUNCTIONAL&amp; NON FUNCTIONAL REQUIREMENTS</a:t>
            </a:r>
          </a:p>
          <a:p>
            <a:r>
              <a:rPr lang="en-US" sz="2400" dirty="0">
                <a:solidFill>
                  <a:schemeClr val="tx1">
                    <a:lumMod val="95000"/>
                    <a:lumOff val="5000"/>
                  </a:schemeClr>
                </a:solidFill>
              </a:rPr>
              <a:t>EXISTING SYSTEM</a:t>
            </a:r>
          </a:p>
          <a:p>
            <a:r>
              <a:rPr lang="en-US" sz="2400" dirty="0">
                <a:solidFill>
                  <a:schemeClr val="tx1">
                    <a:lumMod val="95000"/>
                    <a:lumOff val="5000"/>
                  </a:schemeClr>
                </a:solidFill>
              </a:rPr>
              <a:t>PROPOSED SYSTEM</a:t>
            </a:r>
            <a:endParaRPr lang="en-US" sz="2800" dirty="0">
              <a:solidFill>
                <a:schemeClr val="tx1">
                  <a:lumMod val="95000"/>
                  <a:lumOff val="5000"/>
                </a:schemeClr>
              </a:solidFill>
            </a:endParaRPr>
          </a:p>
          <a:p>
            <a:r>
              <a:rPr lang="en-US" sz="2400" dirty="0">
                <a:solidFill>
                  <a:schemeClr val="tx1">
                    <a:lumMod val="95000"/>
                    <a:lumOff val="5000"/>
                  </a:schemeClr>
                </a:solidFill>
              </a:rPr>
              <a:t>ALGORITHM USED</a:t>
            </a:r>
          </a:p>
          <a:p>
            <a:r>
              <a:rPr lang="en-US" sz="2400" dirty="0">
                <a:solidFill>
                  <a:schemeClr val="tx1">
                    <a:lumMod val="95000"/>
                    <a:lumOff val="5000"/>
                  </a:schemeClr>
                </a:solidFill>
              </a:rPr>
              <a:t>CONCLUSION</a:t>
            </a:r>
          </a:p>
          <a:p>
            <a:pPr marL="0" indent="0">
              <a:buNone/>
            </a:pPr>
            <a:endParaRPr lang="en-US" sz="2000" dirty="0">
              <a:solidFill>
                <a:schemeClr val="tx1">
                  <a:lumMod val="95000"/>
                  <a:lumOff val="5000"/>
                </a:schemeClr>
              </a:solidFill>
            </a:endParaRPr>
          </a:p>
          <a:p>
            <a:endParaRPr lang="en-IN" sz="2400" dirty="0">
              <a:solidFill>
                <a:schemeClr val="tx1">
                  <a:lumMod val="95000"/>
                  <a:lumOff val="5000"/>
                </a:schemeClr>
              </a:solidFill>
            </a:endParaRPr>
          </a:p>
        </p:txBody>
      </p:sp>
    </p:spTree>
    <p:extLst>
      <p:ext uri="{BB962C8B-B14F-4D97-AF65-F5344CB8AC3E}">
        <p14:creationId xmlns:p14="http://schemas.microsoft.com/office/powerpoint/2010/main" val="41861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30AC-2665-129C-9FA4-2E6CDA843F02}"/>
              </a:ext>
            </a:extLst>
          </p:cNvPr>
          <p:cNvSpPr>
            <a:spLocks noGrp="1"/>
          </p:cNvSpPr>
          <p:nvPr>
            <p:ph type="title"/>
          </p:nvPr>
        </p:nvSpPr>
        <p:spPr>
          <a:xfrm>
            <a:off x="1371600" y="685800"/>
            <a:ext cx="5058697" cy="1113503"/>
          </a:xfrm>
        </p:spPr>
        <p:txBody>
          <a:bodyPr/>
          <a:lstStyle/>
          <a:p>
            <a:r>
              <a:rPr lang="en-US" sz="4400" dirty="0">
                <a:solidFill>
                  <a:schemeClr val="accent2"/>
                </a:solidFill>
              </a:rPr>
              <a:t>Abstract</a:t>
            </a:r>
            <a:endParaRPr lang="en-IN" dirty="0"/>
          </a:p>
        </p:txBody>
      </p:sp>
      <p:sp>
        <p:nvSpPr>
          <p:cNvPr id="3" name="Content Placeholder 2">
            <a:extLst>
              <a:ext uri="{FF2B5EF4-FFF2-40B4-BE49-F238E27FC236}">
                <a16:creationId xmlns:a16="http://schemas.microsoft.com/office/drawing/2014/main" id="{BF689A75-20F7-035E-2672-3EE4622A0B4A}"/>
              </a:ext>
            </a:extLst>
          </p:cNvPr>
          <p:cNvSpPr>
            <a:spLocks noGrp="1"/>
          </p:cNvSpPr>
          <p:nvPr>
            <p:ph idx="1"/>
          </p:nvPr>
        </p:nvSpPr>
        <p:spPr>
          <a:xfrm>
            <a:off x="1371600" y="1981200"/>
            <a:ext cx="9486899" cy="4191000"/>
          </a:xfrm>
        </p:spPr>
        <p:txBody>
          <a:bodyPr>
            <a:normAutofit lnSpcReduction="10000"/>
          </a:bodyPr>
          <a:lstStyle/>
          <a:p>
            <a:r>
              <a:rPr lang="en-US" sz="2000" dirty="0"/>
              <a:t>Court Case management software provides a facility to record information like Adding a case ,adding lawyers (have facility select from existing list of lawyers),add invoice for each hearing and for different heads under which lawyers charge the clients.</a:t>
            </a:r>
          </a:p>
          <a:p>
            <a:r>
              <a:rPr lang="en-US" sz="2000" dirty="0"/>
              <a:t> in short the system provides end to end management of court case from client perspective in an easier way.</a:t>
            </a:r>
          </a:p>
          <a:p>
            <a:r>
              <a:rPr lang="en-US" sz="2000" dirty="0"/>
              <a:t>Here the client can select the lawyer based on their expertise or based on their experience level which is provided in the profile .</a:t>
            </a:r>
          </a:p>
          <a:p>
            <a:r>
              <a:rPr lang="en-US" sz="2000" dirty="0"/>
              <a:t>Even the amount that will be charged by the lawyer is provided so that client can choose the lawyer accordingly.</a:t>
            </a:r>
          </a:p>
          <a:p>
            <a:r>
              <a:rPr lang="en-US" sz="2000" dirty="0"/>
              <a:t>This makes client to contact lawyers easily and also it becomes easier for the court system to manage all the cases that were dealt(like when the case started, what kind of case it is, which lawyers is dealing it, what invoices are present </a:t>
            </a:r>
            <a:r>
              <a:rPr lang="en-US" sz="2000" dirty="0" err="1"/>
              <a:t>etc</a:t>
            </a:r>
            <a:r>
              <a:rPr lang="en-US" sz="2000" dirty="0"/>
              <a:t> ).</a:t>
            </a:r>
          </a:p>
          <a:p>
            <a:endParaRPr lang="en-IN" dirty="0"/>
          </a:p>
        </p:txBody>
      </p:sp>
    </p:spTree>
    <p:extLst>
      <p:ext uri="{BB962C8B-B14F-4D97-AF65-F5344CB8AC3E}">
        <p14:creationId xmlns:p14="http://schemas.microsoft.com/office/powerpoint/2010/main" val="3694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3251-080E-BF1D-7571-5EC337970A17}"/>
              </a:ext>
            </a:extLst>
          </p:cNvPr>
          <p:cNvSpPr>
            <a:spLocks noGrp="1"/>
          </p:cNvSpPr>
          <p:nvPr>
            <p:ph type="title"/>
          </p:nvPr>
        </p:nvSpPr>
        <p:spPr>
          <a:xfrm>
            <a:off x="1371600" y="685800"/>
            <a:ext cx="4331110" cy="1231490"/>
          </a:xfrm>
        </p:spPr>
        <p:txBody>
          <a:bodyPr/>
          <a:lstStyle/>
          <a:p>
            <a:r>
              <a:rPr lang="en-US" dirty="0">
                <a:solidFill>
                  <a:srgbClr val="0070C0"/>
                </a:solidFill>
              </a:rPr>
              <a:t>Introduction </a:t>
            </a:r>
            <a:endParaRPr lang="en-IN" dirty="0"/>
          </a:p>
        </p:txBody>
      </p:sp>
      <p:sp>
        <p:nvSpPr>
          <p:cNvPr id="3" name="Content Placeholder 2">
            <a:extLst>
              <a:ext uri="{FF2B5EF4-FFF2-40B4-BE49-F238E27FC236}">
                <a16:creationId xmlns:a16="http://schemas.microsoft.com/office/drawing/2014/main" id="{56DABAF0-276B-24F5-0069-4597A496DB12}"/>
              </a:ext>
            </a:extLst>
          </p:cNvPr>
          <p:cNvSpPr>
            <a:spLocks noGrp="1"/>
          </p:cNvSpPr>
          <p:nvPr>
            <p:ph idx="1"/>
          </p:nvPr>
        </p:nvSpPr>
        <p:spPr>
          <a:xfrm>
            <a:off x="1296120" y="2250381"/>
            <a:ext cx="9486900" cy="4159045"/>
          </a:xfrm>
        </p:spPr>
        <p:txBody>
          <a:bodyPr>
            <a:normAutofit/>
          </a:bodyPr>
          <a:lstStyle/>
          <a:p>
            <a:r>
              <a:rPr lang="en-US" sz="2000" dirty="0"/>
              <a:t>Managing court cases is very important as it contains a lot of sensitive information on various issues.</a:t>
            </a:r>
          </a:p>
          <a:p>
            <a:r>
              <a:rPr lang="en-US" sz="2000" dirty="0"/>
              <a:t>Even the process of filing a case has to move on properly without any confusion so that it looks easy to access various functionalities that it provides.</a:t>
            </a:r>
          </a:p>
          <a:p>
            <a:r>
              <a:rPr lang="en-US" sz="2000" dirty="0"/>
              <a:t>The main agenda of the court case management system is to simplify the complications of the court cases.</a:t>
            </a:r>
          </a:p>
          <a:p>
            <a:r>
              <a:rPr lang="en-US" sz="2000" dirty="0"/>
              <a:t>Normally there will be numerous court cases which very difficult to manage and very difficult to check their statuses manually.</a:t>
            </a:r>
          </a:p>
          <a:p>
            <a:r>
              <a:rPr lang="en-US" sz="2000" dirty="0"/>
              <a:t>Instead we can  a use web application to solve these issue. court case management  system is a web application which will solve the above problem and make work in the court easier</a:t>
            </a:r>
            <a:endParaRPr lang="en-IN" dirty="0"/>
          </a:p>
        </p:txBody>
      </p:sp>
    </p:spTree>
    <p:extLst>
      <p:ext uri="{BB962C8B-B14F-4D97-AF65-F5344CB8AC3E}">
        <p14:creationId xmlns:p14="http://schemas.microsoft.com/office/powerpoint/2010/main" val="425452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DDD6-2552-E2E6-3F3F-90D1CF5B76D3}"/>
              </a:ext>
            </a:extLst>
          </p:cNvPr>
          <p:cNvSpPr>
            <a:spLocks noGrp="1"/>
          </p:cNvSpPr>
          <p:nvPr>
            <p:ph type="title"/>
          </p:nvPr>
        </p:nvSpPr>
        <p:spPr>
          <a:xfrm>
            <a:off x="1371600" y="685800"/>
            <a:ext cx="6334125" cy="1076325"/>
          </a:xfrm>
        </p:spPr>
        <p:txBody>
          <a:bodyPr/>
          <a:lstStyle/>
          <a:p>
            <a:r>
              <a:rPr lang="en-US" dirty="0">
                <a:solidFill>
                  <a:schemeClr val="accent3">
                    <a:lumMod val="75000"/>
                  </a:schemeClr>
                </a:solidFill>
              </a:rPr>
              <a:t>Statement of problem </a:t>
            </a:r>
            <a:endParaRPr lang="en-IN" dirty="0"/>
          </a:p>
        </p:txBody>
      </p:sp>
      <p:sp>
        <p:nvSpPr>
          <p:cNvPr id="3" name="Content Placeholder 2">
            <a:extLst>
              <a:ext uri="{FF2B5EF4-FFF2-40B4-BE49-F238E27FC236}">
                <a16:creationId xmlns:a16="http://schemas.microsoft.com/office/drawing/2014/main" id="{B96FAE91-A8D2-F73F-87BD-43B3E9F246F4}"/>
              </a:ext>
            </a:extLst>
          </p:cNvPr>
          <p:cNvSpPr>
            <a:spLocks noGrp="1"/>
          </p:cNvSpPr>
          <p:nvPr>
            <p:ph idx="1"/>
          </p:nvPr>
        </p:nvSpPr>
        <p:spPr>
          <a:xfrm>
            <a:off x="1071832" y="2219325"/>
            <a:ext cx="9193602" cy="3223943"/>
          </a:xfrm>
        </p:spPr>
        <p:txBody>
          <a:bodyPr/>
          <a:lstStyle/>
          <a:p>
            <a:r>
              <a:rPr lang="en-US" sz="2400" dirty="0"/>
              <a:t>This project seeks to control and allow complete registration of all cases related to court activities to enhance reduction of time and eliminating manual works.</a:t>
            </a:r>
          </a:p>
          <a:p>
            <a:r>
              <a:rPr lang="en-US" sz="2400" dirty="0"/>
              <a:t>The  main benefits are more efficient data entry , more effective data retrieval.</a:t>
            </a:r>
          </a:p>
          <a:p>
            <a:r>
              <a:rPr lang="en-US" sz="2400" dirty="0"/>
              <a:t>better tools and enhanced bar and public access.</a:t>
            </a:r>
          </a:p>
          <a:p>
            <a:pPr marL="0" indent="0">
              <a:buNone/>
            </a:pPr>
            <a:r>
              <a:rPr lang="en-US" sz="2400" dirty="0"/>
              <a:t> </a:t>
            </a:r>
            <a:endParaRPr lang="en-IN" sz="2400" dirty="0"/>
          </a:p>
          <a:p>
            <a:endParaRPr lang="en-IN" dirty="0"/>
          </a:p>
        </p:txBody>
      </p:sp>
    </p:spTree>
    <p:extLst>
      <p:ext uri="{BB962C8B-B14F-4D97-AF65-F5344CB8AC3E}">
        <p14:creationId xmlns:p14="http://schemas.microsoft.com/office/powerpoint/2010/main" val="154485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F3B8-2069-6F4D-9088-894A407A990F}"/>
              </a:ext>
            </a:extLst>
          </p:cNvPr>
          <p:cNvSpPr>
            <a:spLocks noGrp="1"/>
          </p:cNvSpPr>
          <p:nvPr>
            <p:ph type="title"/>
          </p:nvPr>
        </p:nvSpPr>
        <p:spPr>
          <a:xfrm>
            <a:off x="1224951" y="479844"/>
            <a:ext cx="7305675" cy="1600200"/>
          </a:xfrm>
        </p:spPr>
        <p:txBody>
          <a:bodyPr/>
          <a:lstStyle/>
          <a:p>
            <a:r>
              <a:rPr lang="en-US" dirty="0">
                <a:solidFill>
                  <a:schemeClr val="accent6">
                    <a:lumMod val="75000"/>
                  </a:schemeClr>
                </a:solidFill>
              </a:rPr>
              <a:t>objectives of software</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7B5728D0-8852-6F52-17DB-A9186038B212}"/>
              </a:ext>
            </a:extLst>
          </p:cNvPr>
          <p:cNvSpPr>
            <a:spLocks noGrp="1"/>
          </p:cNvSpPr>
          <p:nvPr>
            <p:ph idx="1"/>
          </p:nvPr>
        </p:nvSpPr>
        <p:spPr>
          <a:xfrm>
            <a:off x="1524000" y="2486025"/>
            <a:ext cx="9296400" cy="3171825"/>
          </a:xfrm>
        </p:spPr>
        <p:txBody>
          <a:bodyPr>
            <a:normAutofit/>
          </a:bodyPr>
          <a:lstStyle/>
          <a:p>
            <a:r>
              <a:rPr lang="en-US" sz="2400" dirty="0"/>
              <a:t>To add invoice for each hearing and for different heads under which lawyers charge the clients.</a:t>
            </a:r>
          </a:p>
          <a:p>
            <a:r>
              <a:rPr lang="en-US" sz="2400" dirty="0"/>
              <a:t> provide end to end management of court case from client perspective.</a:t>
            </a:r>
          </a:p>
          <a:p>
            <a:r>
              <a:rPr lang="en-US" sz="2400" dirty="0"/>
              <a:t>To </a:t>
            </a:r>
            <a:r>
              <a:rPr lang="en-US" sz="2400" dirty="0" err="1"/>
              <a:t>effictivily</a:t>
            </a:r>
            <a:r>
              <a:rPr lang="en-US" sz="2400" dirty="0"/>
              <a:t> manage court cases</a:t>
            </a:r>
            <a:endParaRPr lang="en-IN" sz="2400" dirty="0"/>
          </a:p>
        </p:txBody>
      </p:sp>
    </p:spTree>
    <p:extLst>
      <p:ext uri="{BB962C8B-B14F-4D97-AF65-F5344CB8AC3E}">
        <p14:creationId xmlns:p14="http://schemas.microsoft.com/office/powerpoint/2010/main" val="302313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634" y="1242204"/>
            <a:ext cx="10251057" cy="871269"/>
          </a:xfrm>
        </p:spPr>
        <p:txBody>
          <a:bodyPr>
            <a:normAutofit fontScale="90000"/>
          </a:bodyPr>
          <a:lstStyle/>
          <a:p>
            <a:r>
              <a:rPr lang="en-IN" b="1" dirty="0"/>
              <a:t>Factors Influencing Effective Judicial Service Delivery </a:t>
            </a:r>
            <a:endParaRPr lang="en-US" dirty="0"/>
          </a:p>
        </p:txBody>
      </p:sp>
      <p:sp>
        <p:nvSpPr>
          <p:cNvPr id="3" name="Content Placeholder 2"/>
          <p:cNvSpPr>
            <a:spLocks noGrp="1"/>
          </p:cNvSpPr>
          <p:nvPr>
            <p:ph idx="1"/>
          </p:nvPr>
        </p:nvSpPr>
        <p:spPr>
          <a:xfrm>
            <a:off x="454324" y="2306416"/>
            <a:ext cx="10972800" cy="4389120"/>
          </a:xfrm>
        </p:spPr>
        <p:txBody>
          <a:bodyPr>
            <a:normAutofit lnSpcReduction="10000"/>
          </a:bodyPr>
          <a:lstStyle/>
          <a:p>
            <a:r>
              <a:rPr lang="en-IN" dirty="0">
                <a:solidFill>
                  <a:srgbClr val="002060"/>
                </a:solidFill>
              </a:rPr>
              <a:t>Cost of CCMS </a:t>
            </a:r>
            <a:r>
              <a:rPr lang="en-IN" dirty="0"/>
              <a:t>:                                                                                                     This </a:t>
            </a:r>
            <a:r>
              <a:rPr lang="en-IN" sz="2400" dirty="0"/>
              <a:t>is for positive consequences of the use of information and communication technologies (ICT) are emphasized on transparency and effectiveness.</a:t>
            </a:r>
          </a:p>
          <a:p>
            <a:r>
              <a:rPr lang="en-IN" sz="2400" dirty="0">
                <a:solidFill>
                  <a:schemeClr val="accent4">
                    <a:lumMod val="75000"/>
                  </a:schemeClr>
                </a:solidFill>
              </a:rPr>
              <a:t>Employee job satisfaction using CCMS:</a:t>
            </a:r>
          </a:p>
          <a:p>
            <a:pPr>
              <a:buNone/>
            </a:pPr>
            <a:r>
              <a:rPr lang="en-IN" sz="2400" dirty="0">
                <a:solidFill>
                  <a:schemeClr val="accent4">
                    <a:lumMod val="75000"/>
                  </a:schemeClr>
                </a:solidFill>
              </a:rPr>
              <a:t>    </a:t>
            </a:r>
            <a:r>
              <a:rPr lang="en-IN" sz="2400" dirty="0"/>
              <a:t>Using new technologies such as Case Management System , a Court Records Management System</a:t>
            </a:r>
            <a:r>
              <a:rPr lang="en-US" sz="2400" dirty="0"/>
              <a:t> and </a:t>
            </a:r>
            <a:r>
              <a:rPr lang="en-IN" sz="2400" dirty="0"/>
              <a:t> Digital Audio Recording (DAR) and the Internet can give companies, organizations or</a:t>
            </a:r>
            <a:r>
              <a:rPr lang="en-US" sz="2400" dirty="0"/>
              <a:t> </a:t>
            </a:r>
            <a:r>
              <a:rPr lang="en-IN" sz="2400" dirty="0"/>
              <a:t>government entities an edge.</a:t>
            </a:r>
          </a:p>
          <a:p>
            <a:r>
              <a:rPr lang="en-IN" sz="2400" dirty="0">
                <a:solidFill>
                  <a:srgbClr val="002060"/>
                </a:solidFill>
              </a:rPr>
              <a:t>Security of court data in CCMS  </a:t>
            </a:r>
            <a:endParaRPr lang="en-US" sz="2400" dirty="0">
              <a:solidFill>
                <a:srgbClr val="002060"/>
              </a:solidFill>
            </a:endParaRPr>
          </a:p>
          <a:p>
            <a:pPr>
              <a:buNone/>
            </a:pPr>
            <a:r>
              <a:rPr lang="en-IN" sz="2400" dirty="0"/>
              <a:t>    Court data security is very crucial since data entering the system influences the integrity of the process of determining a dispute.</a:t>
            </a:r>
            <a:endParaRPr lang="en-US" sz="2400" dirty="0"/>
          </a:p>
          <a:p>
            <a:pPr>
              <a:buNone/>
            </a:pPr>
            <a:r>
              <a:rPr lang="en-IN" sz="2400" dirty="0">
                <a:solidFill>
                  <a:schemeClr val="accent4">
                    <a:lumMod val="75000"/>
                  </a:schemeClr>
                </a:solidFill>
              </a:rPr>
              <a:t>  </a:t>
            </a:r>
          </a:p>
          <a:p>
            <a:pPr>
              <a:buNone/>
            </a:pPr>
            <a:endParaRPr lang="en-US" sz="2400" dirty="0"/>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6701-7D6B-1A14-CDE8-6C79193C31E4}"/>
              </a:ext>
            </a:extLst>
          </p:cNvPr>
          <p:cNvSpPr>
            <a:spLocks noGrp="1"/>
          </p:cNvSpPr>
          <p:nvPr>
            <p:ph type="title"/>
          </p:nvPr>
        </p:nvSpPr>
        <p:spPr>
          <a:xfrm>
            <a:off x="1371600" y="685800"/>
            <a:ext cx="6762750" cy="1600200"/>
          </a:xfrm>
        </p:spPr>
        <p:txBody>
          <a:bodyPr/>
          <a:lstStyle/>
          <a:p>
            <a:r>
              <a:rPr lang="en-US" dirty="0">
                <a:solidFill>
                  <a:srgbClr val="002060"/>
                </a:solidFill>
              </a:rPr>
              <a:t>Hardware &amp; software requirements</a:t>
            </a:r>
            <a:endParaRPr lang="en-IN" dirty="0">
              <a:solidFill>
                <a:srgbClr val="002060"/>
              </a:solidFill>
            </a:endParaRPr>
          </a:p>
        </p:txBody>
      </p:sp>
      <p:sp>
        <p:nvSpPr>
          <p:cNvPr id="3" name="Content Placeholder 2">
            <a:extLst>
              <a:ext uri="{FF2B5EF4-FFF2-40B4-BE49-F238E27FC236}">
                <a16:creationId xmlns:a16="http://schemas.microsoft.com/office/drawing/2014/main" id="{665D45CF-79BC-3DBE-52A8-1CCAA264FC18}"/>
              </a:ext>
            </a:extLst>
          </p:cNvPr>
          <p:cNvSpPr>
            <a:spLocks noGrp="1"/>
          </p:cNvSpPr>
          <p:nvPr>
            <p:ph idx="1"/>
          </p:nvPr>
        </p:nvSpPr>
        <p:spPr>
          <a:xfrm>
            <a:off x="609600" y="2332295"/>
            <a:ext cx="10972800" cy="4389120"/>
          </a:xfrm>
        </p:spPr>
        <p:txBody>
          <a:bodyPr/>
          <a:lstStyle/>
          <a:p>
            <a:r>
              <a:rPr lang="en-IN" sz="2400" dirty="0"/>
              <a:t>1) Client </a:t>
            </a:r>
            <a:r>
              <a:rPr lang="en-IN" sz="2400"/>
              <a:t>side scripting: </a:t>
            </a:r>
            <a:r>
              <a:rPr lang="en-IN" sz="2400" dirty="0"/>
              <a:t>HTML,CSS</a:t>
            </a:r>
          </a:p>
          <a:p>
            <a:r>
              <a:rPr lang="en-IN" sz="2400" dirty="0"/>
              <a:t>2) </a:t>
            </a:r>
            <a:r>
              <a:rPr lang="en-IN" sz="2400" dirty="0" err="1"/>
              <a:t>Serverside</a:t>
            </a:r>
            <a:r>
              <a:rPr lang="en-IN" sz="2400" dirty="0"/>
              <a:t> scripting: PHP</a:t>
            </a:r>
          </a:p>
          <a:p>
            <a:r>
              <a:rPr lang="en-IN" sz="2400" dirty="0"/>
              <a:t>3) Database server: MYSQL</a:t>
            </a:r>
          </a:p>
          <a:p>
            <a:r>
              <a:rPr lang="en-IN" sz="2400" dirty="0"/>
              <a:t>4) Localhost: XAMPP SERVER</a:t>
            </a:r>
          </a:p>
          <a:p>
            <a:r>
              <a:rPr lang="en-IN" sz="2400" dirty="0"/>
              <a:t>5) Editors: VS Code</a:t>
            </a:r>
          </a:p>
          <a:p>
            <a:r>
              <a:rPr lang="en-IN" sz="2400" dirty="0"/>
              <a:t>6) Documentation: Microsoft Word</a:t>
            </a:r>
          </a:p>
          <a:p>
            <a:r>
              <a:rPr lang="en-IN" sz="2400" dirty="0"/>
              <a:t>7)Diagram: EDRAWMAX</a:t>
            </a:r>
          </a:p>
          <a:p>
            <a:r>
              <a:rPr lang="en-IN" sz="2400" dirty="0"/>
              <a:t>8)Platform: WINDOWS</a:t>
            </a:r>
          </a:p>
          <a:p>
            <a:r>
              <a:rPr lang="en-IN" sz="2400" dirty="0"/>
              <a:t>9)Browser: Google Chrome</a:t>
            </a:r>
          </a:p>
          <a:p>
            <a:endParaRPr lang="en-IN" dirty="0"/>
          </a:p>
        </p:txBody>
      </p:sp>
    </p:spTree>
    <p:extLst>
      <p:ext uri="{BB962C8B-B14F-4D97-AF65-F5344CB8AC3E}">
        <p14:creationId xmlns:p14="http://schemas.microsoft.com/office/powerpoint/2010/main" val="321998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6E3B-8A83-51EF-5E93-3BE76EED80EE}"/>
              </a:ext>
            </a:extLst>
          </p:cNvPr>
          <p:cNvSpPr>
            <a:spLocks noGrp="1"/>
          </p:cNvSpPr>
          <p:nvPr>
            <p:ph type="title"/>
          </p:nvPr>
        </p:nvSpPr>
        <p:spPr>
          <a:xfrm>
            <a:off x="1371601" y="857250"/>
            <a:ext cx="8572499" cy="942974"/>
          </a:xfrm>
        </p:spPr>
        <p:txBody>
          <a:bodyPr/>
          <a:lstStyle/>
          <a:p>
            <a:r>
              <a:rPr lang="en-US" dirty="0">
                <a:solidFill>
                  <a:srgbClr val="92D050"/>
                </a:solidFill>
              </a:rPr>
              <a:t>FUNCTIONAL REQUIREMENTS </a:t>
            </a:r>
            <a:endParaRPr lang="en-IN" dirty="0"/>
          </a:p>
        </p:txBody>
      </p:sp>
      <p:sp>
        <p:nvSpPr>
          <p:cNvPr id="3" name="Content Placeholder 2">
            <a:extLst>
              <a:ext uri="{FF2B5EF4-FFF2-40B4-BE49-F238E27FC236}">
                <a16:creationId xmlns:a16="http://schemas.microsoft.com/office/drawing/2014/main" id="{9BE1E3B0-418F-A12C-2647-E742E7F31646}"/>
              </a:ext>
            </a:extLst>
          </p:cNvPr>
          <p:cNvSpPr>
            <a:spLocks noGrp="1"/>
          </p:cNvSpPr>
          <p:nvPr>
            <p:ph idx="1"/>
          </p:nvPr>
        </p:nvSpPr>
        <p:spPr>
          <a:xfrm>
            <a:off x="1371601" y="1876425"/>
            <a:ext cx="9486900" cy="3990975"/>
          </a:xfrm>
        </p:spPr>
        <p:txBody>
          <a:bodyPr>
            <a:normAutofit fontScale="92500" lnSpcReduction="20000"/>
          </a:bodyPr>
          <a:lstStyle/>
          <a:p>
            <a:r>
              <a:rPr lang="en-US" sz="2400" dirty="0">
                <a:solidFill>
                  <a:srgbClr val="002060"/>
                </a:solidFill>
              </a:rPr>
              <a:t>Login module</a:t>
            </a:r>
            <a:r>
              <a:rPr lang="en-US" dirty="0">
                <a:solidFill>
                  <a:srgbClr val="002060"/>
                </a:solidFill>
              </a:rPr>
              <a:t>:  </a:t>
            </a:r>
          </a:p>
          <a:p>
            <a:pPr marL="0" indent="0">
              <a:buNone/>
            </a:pPr>
            <a:r>
              <a:rPr lang="en-US" dirty="0">
                <a:solidFill>
                  <a:srgbClr val="002060"/>
                </a:solidFill>
              </a:rPr>
              <a:t> </a:t>
            </a:r>
            <a:r>
              <a:rPr lang="en-US" sz="2400" dirty="0">
                <a:solidFill>
                  <a:srgbClr val="002060"/>
                </a:solidFill>
              </a:rPr>
              <a:t>this </a:t>
            </a:r>
            <a:r>
              <a:rPr lang="en-US" sz="2400" dirty="0"/>
              <a:t>shall be developed for authentication facility to ensure only user have access to the system.</a:t>
            </a:r>
          </a:p>
          <a:p>
            <a:r>
              <a:rPr lang="en-US" sz="2400" dirty="0">
                <a:solidFill>
                  <a:schemeClr val="tx2"/>
                </a:solidFill>
              </a:rPr>
              <a:t>Adding and removing cases</a:t>
            </a:r>
            <a:r>
              <a:rPr lang="en-US" dirty="0">
                <a:solidFill>
                  <a:srgbClr val="002060"/>
                </a:solidFill>
              </a:rPr>
              <a:t>: </a:t>
            </a:r>
          </a:p>
          <a:p>
            <a:pPr marL="0" indent="0">
              <a:buNone/>
            </a:pPr>
            <a:r>
              <a:rPr lang="en-US" sz="2400" dirty="0"/>
              <a:t>this will provide to add new cases and terminate cases if they pass away.</a:t>
            </a:r>
          </a:p>
          <a:p>
            <a:r>
              <a:rPr lang="en-US" sz="2400" dirty="0">
                <a:solidFill>
                  <a:schemeClr val="accent1"/>
                </a:solidFill>
              </a:rPr>
              <a:t>Database facility</a:t>
            </a:r>
            <a:r>
              <a:rPr lang="en-US" dirty="0"/>
              <a:t>: </a:t>
            </a:r>
          </a:p>
          <a:p>
            <a:pPr marL="0" indent="0">
              <a:buNone/>
            </a:pPr>
            <a:r>
              <a:rPr lang="en-US" sz="2400" dirty="0"/>
              <a:t>This shall be developed to store ,record , information about users</a:t>
            </a:r>
            <a:r>
              <a:rPr lang="en-US" dirty="0"/>
              <a:t>.</a:t>
            </a:r>
          </a:p>
          <a:p>
            <a:r>
              <a:rPr lang="en-US" sz="2400" dirty="0">
                <a:solidFill>
                  <a:schemeClr val="accent6">
                    <a:lumMod val="75000"/>
                  </a:schemeClr>
                </a:solidFill>
              </a:rPr>
              <a:t>Edit or update</a:t>
            </a:r>
            <a:r>
              <a:rPr lang="en-US" dirty="0"/>
              <a:t>:</a:t>
            </a:r>
          </a:p>
          <a:p>
            <a:pPr marL="0" indent="0">
              <a:buNone/>
            </a:pPr>
            <a:r>
              <a:rPr lang="en-US" sz="2400" dirty="0"/>
              <a:t>This shall be developed to ensure easy corrections of mistakes</a:t>
            </a:r>
            <a:r>
              <a:rPr lang="en-US" dirty="0"/>
              <a:t>.</a:t>
            </a:r>
          </a:p>
          <a:p>
            <a:r>
              <a:rPr lang="en-US" sz="2400" dirty="0">
                <a:solidFill>
                  <a:srgbClr val="C00000"/>
                </a:solidFill>
              </a:rPr>
              <a:t>Reporting facility</a:t>
            </a:r>
            <a:r>
              <a:rPr lang="en-US" dirty="0"/>
              <a:t>:</a:t>
            </a:r>
          </a:p>
          <a:p>
            <a:pPr marL="0" indent="0">
              <a:buNone/>
            </a:pPr>
            <a:r>
              <a:rPr lang="en-US" sz="2400" dirty="0"/>
              <a:t>This shall be developed for keep track of events</a:t>
            </a:r>
            <a:r>
              <a:rPr lang="en-US" dirty="0"/>
              <a:t>.</a:t>
            </a:r>
          </a:p>
          <a:p>
            <a:endParaRPr lang="en-IN" dirty="0"/>
          </a:p>
        </p:txBody>
      </p:sp>
    </p:spTree>
    <p:extLst>
      <p:ext uri="{BB962C8B-B14F-4D97-AF65-F5344CB8AC3E}">
        <p14:creationId xmlns:p14="http://schemas.microsoft.com/office/powerpoint/2010/main" val="2482382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1612</Words>
  <Application>Microsoft Office PowerPoint</Application>
  <PresentationFormat>Widescreen</PresentationFormat>
  <Paragraphs>143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Blackadder ITC</vt:lpstr>
      <vt:lpstr>Calibri</vt:lpstr>
      <vt:lpstr>Constantia</vt:lpstr>
      <vt:lpstr>Wingdings</vt:lpstr>
      <vt:lpstr>Wingdings 2</vt:lpstr>
      <vt:lpstr>Flow</vt:lpstr>
      <vt:lpstr>TS-CAPSTONE PROJECT COURTCASE MANAGEMENT SOFTWARE  </vt:lpstr>
      <vt:lpstr>OVERVIEW</vt:lpstr>
      <vt:lpstr>Abstract</vt:lpstr>
      <vt:lpstr>Introduction </vt:lpstr>
      <vt:lpstr>Statement of problem </vt:lpstr>
      <vt:lpstr>objectives of software</vt:lpstr>
      <vt:lpstr>Factors Influencing Effective Judicial Service Delivery </vt:lpstr>
      <vt:lpstr>Hardware &amp; software requirements</vt:lpstr>
      <vt:lpstr>FUNCTIONAL REQUIREMENTS </vt:lpstr>
      <vt:lpstr>Non functional requirements</vt:lpstr>
      <vt:lpstr>Proposed system</vt:lpstr>
      <vt:lpstr>EXSISTING SYSTEM</vt:lpstr>
      <vt:lpstr>Algorithm or Approach use</vt:lpstr>
      <vt:lpstr>CLIENTS CAN HIRE THE ADVOCATE FOR</vt:lpstr>
      <vt:lpstr>PowerPoint Presentation</vt:lpstr>
      <vt:lpstr>PowerPoint Presentation</vt:lpstr>
      <vt:lpstr>The Algorithm used for searching cases by prefix </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r. b .r . Ambedkar  university , srikakulam  , college of engineering  domain: COURT CASE MANAGEMENT SOFTWARE</dc:title>
  <dc:creator>Jhansi rani</dc:creator>
  <cp:lastModifiedBy>KANNURU HARISH</cp:lastModifiedBy>
  <cp:revision>14</cp:revision>
  <dcterms:created xsi:type="dcterms:W3CDTF">2023-01-05T14:29:30Z</dcterms:created>
  <dcterms:modified xsi:type="dcterms:W3CDTF">2023-03-31T11:47:15Z</dcterms:modified>
</cp:coreProperties>
</file>