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aleway" charset="0"/>
      <p:regular r:id="rId26"/>
      <p:bold r:id="rId27"/>
      <p:italic r:id="rId28"/>
      <p:boldItalic r:id="rId29"/>
    </p:embeddedFont>
    <p:embeddedFont>
      <p:font typeface="Lato" charset="0"/>
      <p:regular r:id="rId30"/>
      <p:bold r:id="rId31"/>
      <p:italic r:id="rId32"/>
      <p:boldItalic r:id="rId33"/>
    </p:embeddedFont>
    <p:embeddedFont>
      <p:font typeface="Playfair Display" charset="0"/>
      <p:regular r:id="rId34"/>
      <p:bold r:id="rId35"/>
      <p:italic r:id="rId36"/>
      <p:boldItalic r:id="rId37"/>
    </p:embeddedFont>
    <p:embeddedFont>
      <p:font typeface="Lato Black" charset="0"/>
      <p:bold r:id="rId38"/>
      <p:boldItalic r:id="rId39"/>
    </p:embeddedFont>
    <p:embeddedFont>
      <p:font typeface="Roboto Medium" charset="0"/>
      <p:regular r:id="rId40"/>
      <p:bold r:id="rId41"/>
      <p:italic r:id="rId42"/>
      <p:boldItalic r:id="rId43"/>
    </p:embeddedFont>
    <p:embeddedFont>
      <p:font typeface="Roboto" charset="0"/>
      <p:regular r:id="rId44"/>
      <p:bold r:id="rId45"/>
      <p:italic r:id="rId46"/>
      <p:boldItalic r:id="rId47"/>
    </p:embeddedFont>
    <p:embeddedFont>
      <p:font typeface="Merriweather"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7B37D3D-E893-40A4-9F0F-55A032B336BD}">
  <a:tblStyle styleId="{D7B37D3D-E893-40A4-9F0F-55A032B336BD}"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08" autoAdjust="0"/>
    <p:restoredTop sz="94660"/>
  </p:normalViewPr>
  <p:slideViewPr>
    <p:cSldViewPr snapToGrid="0">
      <p:cViewPr varScale="1">
        <p:scale>
          <a:sx n="91" d="100"/>
          <a:sy n="91" d="100"/>
        </p:scale>
        <p:origin x="-768"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2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430309da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1430309da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1"/>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4" name="Google Shape;74;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5"/>
        <p:cNvGrpSpPr/>
        <p:nvPr/>
      </p:nvGrpSpPr>
      <p:grpSpPr>
        <a:xfrm>
          <a:off x="0" y="0"/>
          <a:ext cx="0" cy="0"/>
          <a:chOff x="0" y="0"/>
          <a:chExt cx="0" cy="0"/>
        </a:xfrm>
      </p:grpSpPr>
      <p:grpSp>
        <p:nvGrpSpPr>
          <p:cNvPr id="76" name="Google Shape;76;p12"/>
          <p:cNvGrpSpPr/>
          <p:nvPr/>
        </p:nvGrpSpPr>
        <p:grpSpPr>
          <a:xfrm>
            <a:off x="830392" y="4169130"/>
            <a:ext cx="745763" cy="45826"/>
            <a:chOff x="4580561" y="2589004"/>
            <a:chExt cx="1064464" cy="25200"/>
          </a:xfrm>
        </p:grpSpPr>
        <p:sp>
          <p:nvSpPr>
            <p:cNvPr id="77" name="Google Shape;77;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12"/>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12"/>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 name="Google Shape;24;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
        <p:nvSpPr>
          <p:cNvPr id="26" name="Google Shape;26;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7"/>
        <p:cNvGrpSpPr/>
        <p:nvPr/>
      </p:nvGrpSpPr>
      <p:grpSpPr>
        <a:xfrm>
          <a:off x="0" y="0"/>
          <a:ext cx="0" cy="0"/>
          <a:chOff x="0" y="0"/>
          <a:chExt cx="0" cy="0"/>
        </a:xfrm>
      </p:grpSpPr>
      <p:grpSp>
        <p:nvGrpSpPr>
          <p:cNvPr id="28" name="Google Shape;28;p5"/>
          <p:cNvGrpSpPr/>
          <p:nvPr/>
        </p:nvGrpSpPr>
        <p:grpSpPr>
          <a:xfrm>
            <a:off x="830392" y="1191256"/>
            <a:ext cx="745763" cy="45826"/>
            <a:chOff x="4580561" y="2589004"/>
            <a:chExt cx="1064464" cy="25200"/>
          </a:xfrm>
        </p:grpSpPr>
        <p:sp>
          <p:nvSpPr>
            <p:cNvPr id="29" name="Google Shape;29;p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2" name="Google Shape;32;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 name="Google Shape;35;p6"/>
          <p:cNvGrpSpPr/>
          <p:nvPr/>
        </p:nvGrpSpPr>
        <p:grpSpPr>
          <a:xfrm>
            <a:off x="830392" y="1191256"/>
            <a:ext cx="745763" cy="45826"/>
            <a:chOff x="4580561" y="2589004"/>
            <a:chExt cx="1064464" cy="25200"/>
          </a:xfrm>
        </p:grpSpPr>
        <p:sp>
          <p:nvSpPr>
            <p:cNvPr id="36" name="Google Shape;36;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9" name="Google Shape;39;p6"/>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0" name="Google Shape;40;p6"/>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1" name="Google Shape;41;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 name="Google Shape;44;p7"/>
          <p:cNvGrpSpPr/>
          <p:nvPr/>
        </p:nvGrpSpPr>
        <p:grpSpPr>
          <a:xfrm>
            <a:off x="830392" y="1191256"/>
            <a:ext cx="745763" cy="45826"/>
            <a:chOff x="4580561" y="2589004"/>
            <a:chExt cx="1064464" cy="25200"/>
          </a:xfrm>
        </p:grpSpPr>
        <p:sp>
          <p:nvSpPr>
            <p:cNvPr id="45" name="Google Shape;45;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8" name="Google Shape;48;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8"/>
          <p:cNvGrpSpPr/>
          <p:nvPr/>
        </p:nvGrpSpPr>
        <p:grpSpPr>
          <a:xfrm>
            <a:off x="830392" y="1191256"/>
            <a:ext cx="745763" cy="45826"/>
            <a:chOff x="4580561" y="2589004"/>
            <a:chExt cx="1064464" cy="25200"/>
          </a:xfrm>
        </p:grpSpPr>
        <p:sp>
          <p:nvSpPr>
            <p:cNvPr id="52" name="Google Shape;52;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8"/>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5" name="Google Shape;55;p8"/>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6" name="Google Shape;56;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7"/>
        <p:cNvGrpSpPr/>
        <p:nvPr/>
      </p:nvGrpSpPr>
      <p:grpSpPr>
        <a:xfrm>
          <a:off x="0" y="0"/>
          <a:ext cx="0" cy="0"/>
          <a:chOff x="0" y="0"/>
          <a:chExt cx="0" cy="0"/>
        </a:xfrm>
      </p:grpSpPr>
      <p:grpSp>
        <p:nvGrpSpPr>
          <p:cNvPr id="58" name="Google Shape;58;p9"/>
          <p:cNvGrpSpPr/>
          <p:nvPr/>
        </p:nvGrpSpPr>
        <p:grpSpPr>
          <a:xfrm>
            <a:off x="830392" y="4169130"/>
            <a:ext cx="745763" cy="45826"/>
            <a:chOff x="4580561" y="2589004"/>
            <a:chExt cx="1064464" cy="25200"/>
          </a:xfrm>
        </p:grpSpPr>
        <p:sp>
          <p:nvSpPr>
            <p:cNvPr id="59" name="Google Shape;59;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9"/>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2" name="Google Shape;62;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10"/>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 name="Google Shape;65;p10"/>
          <p:cNvGrpSpPr/>
          <p:nvPr/>
        </p:nvGrpSpPr>
        <p:grpSpPr>
          <a:xfrm>
            <a:off x="830392" y="1191256"/>
            <a:ext cx="745763" cy="45826"/>
            <a:chOff x="4580561" y="2589004"/>
            <a:chExt cx="1064464" cy="25200"/>
          </a:xfrm>
        </p:grpSpPr>
        <p:sp>
          <p:nvSpPr>
            <p:cNvPr id="66" name="Google Shape;66;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10"/>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9" name="Google Shape;69;p10"/>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0" name="Google Shape;70;p10"/>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1" name="Google Shape;71;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List_of_Indian_states_and_union_territories_by_Human_Development_Index" TargetMode="External"/><Relationship Id="rId3" Type="http://schemas.openxmlformats.org/officeDocument/2006/relationships/hyperlink" Target="https://en.wikipedia.org/wiki/List_of_Indian_states_and_union_territories_by_GDP" TargetMode="External"/><Relationship Id="rId7" Type="http://schemas.openxmlformats.org/officeDocument/2006/relationships/hyperlink" Target="https://en.wikipedia.org/wiki/List_of_Indian_states_by_life_expectancy_at_birt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indiabudget.gov.in/budget2022-23/economicsurvey/doc/stat/tab82.pdf" TargetMode="External"/><Relationship Id="rId11" Type="http://schemas.openxmlformats.org/officeDocument/2006/relationships/hyperlink" Target="https://www.rbi.org.in/Scripts/PublicationsView.aspx?id=20774" TargetMode="External"/><Relationship Id="rId5" Type="http://schemas.openxmlformats.org/officeDocument/2006/relationships/hyperlink" Target="https://m.rbi.org.in/scripts/PublicationsView.aspx?id=20666" TargetMode="External"/><Relationship Id="rId10" Type="http://schemas.openxmlformats.org/officeDocument/2006/relationships/hyperlink" Target="https://rbidocs.rbi.org.in/rdocs/Publications/PDFs/123T_19112022C242620B11BF4B35B44C80C5F042D09D.PDF" TargetMode="External"/><Relationship Id="rId4" Type="http://schemas.openxmlformats.org/officeDocument/2006/relationships/hyperlink" Target="https://rbidocs.rbi.org.in/rdocs/Publications/PDFs/104T_1911202208425902CB7D4CBBB571FF7F8DA9333B.PDF" TargetMode="External"/><Relationship Id="rId9" Type="http://schemas.openxmlformats.org/officeDocument/2006/relationships/hyperlink" Target="https://www.rbi.org.in/Scripts/PublicationsView.aspx?id=2000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200"/>
              <a:buNone/>
            </a:pPr>
            <a:r>
              <a:rPr lang="en-GB" sz="2600"/>
              <a:t>Major Project [STMJ600]</a:t>
            </a:r>
            <a:endParaRPr sz="2600"/>
          </a:p>
          <a:p>
            <a:pPr marL="0" lvl="0" indent="0" algn="l" rtl="0">
              <a:lnSpc>
                <a:spcPct val="100000"/>
              </a:lnSpc>
              <a:spcBef>
                <a:spcPts val="0"/>
              </a:spcBef>
              <a:spcAft>
                <a:spcPts val="0"/>
              </a:spcAft>
              <a:buSzPts val="4200"/>
              <a:buNone/>
            </a:pPr>
            <a:r>
              <a:rPr lang="en-GB" sz="1400"/>
              <a:t>             </a:t>
            </a:r>
            <a:endParaRPr sz="1400"/>
          </a:p>
          <a:p>
            <a:pPr marL="0" lvl="0" indent="0" algn="l" rtl="0">
              <a:lnSpc>
                <a:spcPct val="100000"/>
              </a:lnSpc>
              <a:spcBef>
                <a:spcPts val="0"/>
              </a:spcBef>
              <a:spcAft>
                <a:spcPts val="0"/>
              </a:spcAft>
              <a:buSzPts val="4200"/>
              <a:buNone/>
            </a:pPr>
            <a:r>
              <a:rPr lang="en-GB" sz="1400"/>
              <a:t>          </a:t>
            </a:r>
            <a:endParaRPr/>
          </a:p>
        </p:txBody>
      </p:sp>
      <p:sp>
        <p:nvSpPr>
          <p:cNvPr id="87" name="Google Shape;87;p13"/>
          <p:cNvSpPr txBox="1">
            <a:spLocks noGrp="1"/>
          </p:cNvSpPr>
          <p:nvPr>
            <p:ph type="subTitle" idx="1"/>
          </p:nvPr>
        </p:nvSpPr>
        <p:spPr>
          <a:xfrm>
            <a:off x="252248" y="2175641"/>
            <a:ext cx="7818635" cy="98136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080"/>
              <a:buNone/>
            </a:pPr>
            <a:r>
              <a:rPr lang="en-GB" sz="1400" b="1" dirty="0">
                <a:solidFill>
                  <a:schemeClr val="dk2"/>
                </a:solidFill>
                <a:latin typeface="Raleway"/>
                <a:ea typeface="Raleway"/>
                <a:cs typeface="Raleway"/>
                <a:sym typeface="Raleway"/>
              </a:rPr>
              <a:t> </a:t>
            </a:r>
            <a:r>
              <a:rPr lang="en-GB" b="1" dirty="0">
                <a:solidFill>
                  <a:schemeClr val="dk2"/>
                </a:solidFill>
                <a:latin typeface="Raleway"/>
                <a:ea typeface="Raleway"/>
                <a:cs typeface="Raleway"/>
                <a:sym typeface="Raleway"/>
              </a:rPr>
              <a:t>Organization Name:     Amity University Kolkata</a:t>
            </a:r>
            <a:endParaRPr b="1">
              <a:solidFill>
                <a:schemeClr val="dk2"/>
              </a:solidFill>
              <a:latin typeface="Raleway"/>
              <a:ea typeface="Raleway"/>
              <a:cs typeface="Raleway"/>
              <a:sym typeface="Raleway"/>
            </a:endParaRPr>
          </a:p>
          <a:p>
            <a:pPr marL="0" lvl="0" indent="0" algn="l" rtl="0">
              <a:lnSpc>
                <a:spcPct val="100000"/>
              </a:lnSpc>
              <a:spcBef>
                <a:spcPts val="0"/>
              </a:spcBef>
              <a:spcAft>
                <a:spcPts val="0"/>
              </a:spcAft>
              <a:buSzPct val="125490"/>
              <a:buNone/>
            </a:pPr>
            <a:r>
              <a:rPr lang="en-GB" b="1" dirty="0">
                <a:solidFill>
                  <a:schemeClr val="dk2"/>
                </a:solidFill>
                <a:latin typeface="Raleway"/>
                <a:ea typeface="Raleway"/>
                <a:cs typeface="Raleway"/>
                <a:sym typeface="Raleway"/>
              </a:rPr>
              <a:t>            </a:t>
            </a:r>
            <a:endParaRPr b="1">
              <a:solidFill>
                <a:schemeClr val="dk2"/>
              </a:solidFill>
              <a:latin typeface="Raleway"/>
              <a:ea typeface="Raleway"/>
              <a:cs typeface="Raleway"/>
              <a:sym typeface="Raleway"/>
            </a:endParaRPr>
          </a:p>
          <a:p>
            <a:pPr marL="0" lvl="0" indent="0" algn="l" rtl="0">
              <a:lnSpc>
                <a:spcPct val="100000"/>
              </a:lnSpc>
              <a:spcBef>
                <a:spcPts val="0"/>
              </a:spcBef>
              <a:spcAft>
                <a:spcPts val="0"/>
              </a:spcAft>
              <a:buSzPts val="2080"/>
              <a:buNone/>
            </a:pPr>
            <a:endParaRPr sz="1400" b="1"/>
          </a:p>
        </p:txBody>
      </p:sp>
      <p:pic>
        <p:nvPicPr>
          <p:cNvPr id="88" name="Google Shape;88;p13"/>
          <p:cNvPicPr preferRelativeResize="0"/>
          <p:nvPr/>
        </p:nvPicPr>
        <p:blipFill rotWithShape="1">
          <a:blip r:embed="rId3">
            <a:alphaModFix/>
          </a:blip>
          <a:srcRect/>
          <a:stretch/>
        </p:blipFill>
        <p:spPr>
          <a:xfrm>
            <a:off x="5811738" y="1196677"/>
            <a:ext cx="2762250" cy="3095550"/>
          </a:xfrm>
          <a:prstGeom prst="rect">
            <a:avLst/>
          </a:prstGeom>
          <a:noFill/>
          <a:ln>
            <a:noFill/>
          </a:ln>
        </p:spPr>
      </p:pic>
      <p:sp>
        <p:nvSpPr>
          <p:cNvPr id="89" name="Google Shape;89;p13"/>
          <p:cNvSpPr txBox="1"/>
          <p:nvPr/>
        </p:nvSpPr>
        <p:spPr>
          <a:xfrm>
            <a:off x="478875" y="3941875"/>
            <a:ext cx="26835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latin typeface="Lato"/>
                <a:ea typeface="Lato"/>
                <a:cs typeface="Lato"/>
                <a:sym typeface="Lato"/>
              </a:rPr>
              <a:t>ANUSHA KHALID</a:t>
            </a:r>
            <a:endParaRPr b="1">
              <a:latin typeface="Lato"/>
              <a:ea typeface="Lato"/>
              <a:cs typeface="Lato"/>
              <a:sym typeface="Lato"/>
            </a:endParaRPr>
          </a:p>
          <a:p>
            <a:pPr marL="0" lvl="0" indent="0" algn="l" rtl="0">
              <a:spcBef>
                <a:spcPts val="0"/>
              </a:spcBef>
              <a:spcAft>
                <a:spcPts val="0"/>
              </a:spcAft>
              <a:buNone/>
            </a:pPr>
            <a:r>
              <a:rPr lang="en-GB" b="1" dirty="0" smtClean="0">
                <a:latin typeface="Lato"/>
                <a:ea typeface="Lato"/>
                <a:cs typeface="Lato"/>
                <a:sym typeface="Lato"/>
              </a:rPr>
              <a:t>MSTAT-4</a:t>
            </a:r>
          </a:p>
          <a:p>
            <a:pPr marL="0" lvl="0" indent="0" algn="l" rtl="0">
              <a:spcBef>
                <a:spcPts val="0"/>
              </a:spcBef>
              <a:spcAft>
                <a:spcPts val="0"/>
              </a:spcAft>
              <a:buNone/>
            </a:pPr>
            <a:r>
              <a:rPr lang="en-GB" b="1" smtClean="0">
                <a:latin typeface="Lato"/>
                <a:ea typeface="Lato"/>
                <a:cs typeface="Lato"/>
                <a:sym typeface="Lato"/>
              </a:rPr>
              <a:t>A90579221004</a:t>
            </a:r>
            <a:endParaRPr b="1">
              <a:latin typeface="Lato"/>
              <a:ea typeface="Lato"/>
              <a:cs typeface="Lato"/>
              <a:sym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57"/>
        <p:cNvGrpSpPr/>
        <p:nvPr/>
      </p:nvGrpSpPr>
      <p:grpSpPr>
        <a:xfrm>
          <a:off x="0" y="0"/>
          <a:ext cx="0" cy="0"/>
          <a:chOff x="0" y="0"/>
          <a:chExt cx="0" cy="0"/>
        </a:xfrm>
      </p:grpSpPr>
      <p:pic>
        <p:nvPicPr>
          <p:cNvPr id="158" name="Google Shape;158;p22"/>
          <p:cNvPicPr preferRelativeResize="0"/>
          <p:nvPr/>
        </p:nvPicPr>
        <p:blipFill rotWithShape="1">
          <a:blip r:embed="rId3">
            <a:alphaModFix/>
          </a:blip>
          <a:srcRect/>
          <a:stretch/>
        </p:blipFill>
        <p:spPr>
          <a:xfrm>
            <a:off x="369050" y="1291525"/>
            <a:ext cx="5966100" cy="2300925"/>
          </a:xfrm>
          <a:prstGeom prst="rect">
            <a:avLst/>
          </a:prstGeom>
          <a:noFill/>
          <a:ln>
            <a:noFill/>
          </a:ln>
        </p:spPr>
      </p:pic>
      <p:sp>
        <p:nvSpPr>
          <p:cNvPr id="159" name="Google Shape;159;p22"/>
          <p:cNvSpPr txBox="1"/>
          <p:nvPr/>
        </p:nvSpPr>
        <p:spPr>
          <a:xfrm>
            <a:off x="2917800" y="650300"/>
            <a:ext cx="1788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1" i="0" u="none" strike="noStrike" cap="none">
                <a:solidFill>
                  <a:srgbClr val="000000"/>
                </a:solidFill>
                <a:latin typeface="Lato"/>
                <a:ea typeface="Lato"/>
                <a:cs typeface="Lato"/>
                <a:sym typeface="Lato"/>
              </a:rPr>
              <a:t>Data Distribution</a:t>
            </a:r>
            <a:endParaRPr sz="1600" b="1" i="0" u="none" strike="noStrike" cap="none">
              <a:solidFill>
                <a:srgbClr val="000000"/>
              </a:solidFill>
              <a:latin typeface="Lato"/>
              <a:ea typeface="Lato"/>
              <a:cs typeface="Lato"/>
              <a:sym typeface="Lato"/>
            </a:endParaRPr>
          </a:p>
        </p:txBody>
      </p:sp>
      <p:sp>
        <p:nvSpPr>
          <p:cNvPr id="160" name="Google Shape;160;p22"/>
          <p:cNvSpPr txBox="1"/>
          <p:nvPr/>
        </p:nvSpPr>
        <p:spPr>
          <a:xfrm>
            <a:off x="6593700" y="1384100"/>
            <a:ext cx="21663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Lato"/>
              <a:ea typeface="Lato"/>
              <a:cs typeface="Lato"/>
              <a:sym typeface="Lato"/>
            </a:endParaRPr>
          </a:p>
        </p:txBody>
      </p:sp>
      <p:sp>
        <p:nvSpPr>
          <p:cNvPr id="161" name="Google Shape;161;p22"/>
          <p:cNvSpPr txBox="1"/>
          <p:nvPr/>
        </p:nvSpPr>
        <p:spPr>
          <a:xfrm>
            <a:off x="6733475" y="1377100"/>
            <a:ext cx="1488600" cy="241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1" i="0" u="none" strike="noStrike" cap="none">
                <a:solidFill>
                  <a:srgbClr val="000000"/>
                </a:solidFill>
                <a:latin typeface="Lato"/>
                <a:ea typeface="Lato"/>
                <a:cs typeface="Lato"/>
                <a:sym typeface="Lato"/>
              </a:rPr>
              <a:t>Based on the boxplots:</a:t>
            </a:r>
            <a:endParaRPr sz="1100" b="1"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100"/>
              <a:buFont typeface="Arial"/>
              <a:buNone/>
            </a:pPr>
            <a:r>
              <a:rPr lang="en-GB" sz="1100" b="1" i="0" u="none" strike="noStrike" cap="none">
                <a:solidFill>
                  <a:srgbClr val="000000"/>
                </a:solidFill>
                <a:latin typeface="Lato"/>
                <a:ea typeface="Lato"/>
                <a:cs typeface="Lato"/>
                <a:sym typeface="Lato"/>
              </a:rPr>
              <a:t>Left-skewed: GDP, GCF, GFCF, CBR</a:t>
            </a:r>
            <a:endParaRPr sz="1100" b="1"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100"/>
              <a:buFont typeface="Arial"/>
              <a:buNone/>
            </a:pPr>
            <a:r>
              <a:rPr lang="en-GB" sz="1100" b="1" i="0" u="none" strike="noStrike" cap="none">
                <a:solidFill>
                  <a:srgbClr val="000000"/>
                </a:solidFill>
                <a:latin typeface="Lato"/>
                <a:ea typeface="Lato"/>
                <a:cs typeface="Lato"/>
                <a:sym typeface="Lato"/>
              </a:rPr>
              <a:t>Right -skewed: CPI, Unemployment Rate, IMR, Life Expectancy, HDI, GER</a:t>
            </a:r>
            <a:endParaRPr sz="1100" b="1"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3"/>
          <p:cNvPicPr preferRelativeResize="0"/>
          <p:nvPr/>
        </p:nvPicPr>
        <p:blipFill rotWithShape="1">
          <a:blip r:embed="rId3">
            <a:alphaModFix/>
          </a:blip>
          <a:srcRect/>
          <a:stretch/>
        </p:blipFill>
        <p:spPr>
          <a:xfrm>
            <a:off x="0" y="943800"/>
            <a:ext cx="5734050" cy="4165074"/>
          </a:xfrm>
          <a:prstGeom prst="rect">
            <a:avLst/>
          </a:prstGeom>
          <a:noFill/>
          <a:ln>
            <a:noFill/>
          </a:ln>
        </p:spPr>
      </p:pic>
      <p:sp>
        <p:nvSpPr>
          <p:cNvPr id="167" name="Google Shape;167;p23"/>
          <p:cNvSpPr txBox="1"/>
          <p:nvPr/>
        </p:nvSpPr>
        <p:spPr>
          <a:xfrm>
            <a:off x="6061175" y="901875"/>
            <a:ext cx="2761800" cy="1262100"/>
          </a:xfrm>
          <a:prstGeom prst="rect">
            <a:avLst/>
          </a:prstGeom>
          <a:noFill/>
          <a:ln>
            <a:noFill/>
          </a:ln>
        </p:spPr>
        <p:txBody>
          <a:bodyPr spcFirstLastPara="1" wrap="square" lIns="91425" tIns="91425" rIns="91425" bIns="91425" anchor="t" anchorCtr="0">
            <a:spAutoFit/>
          </a:bodyPr>
          <a:lstStyle/>
          <a:p>
            <a:pPr marL="457200" marR="0" lvl="0" indent="-292100" algn="l" rtl="0">
              <a:lnSpc>
                <a:spcPct val="100000"/>
              </a:lnSpc>
              <a:spcBef>
                <a:spcPts val="0"/>
              </a:spcBef>
              <a:spcAft>
                <a:spcPts val="0"/>
              </a:spcAft>
              <a:buClr>
                <a:srgbClr val="000000"/>
              </a:buClr>
              <a:buSzPts val="1000"/>
              <a:buFont typeface="Lato"/>
              <a:buChar char="●"/>
            </a:pPr>
            <a:r>
              <a:rPr lang="en-GB" sz="1000" b="1" i="0" u="none" strike="noStrike" cap="none">
                <a:solidFill>
                  <a:srgbClr val="000000"/>
                </a:solidFill>
                <a:latin typeface="Lato"/>
                <a:ea typeface="Lato"/>
                <a:cs typeface="Lato"/>
                <a:sym typeface="Lato"/>
              </a:rPr>
              <a:t>GDP has a strong positive correlation GCF (0.9) and GFCF (0.85)</a:t>
            </a:r>
            <a:endParaRPr sz="1000" b="1" i="0" u="none" strike="noStrike" cap="none">
              <a:solidFill>
                <a:srgbClr val="000000"/>
              </a:solidFill>
              <a:latin typeface="Lato"/>
              <a:ea typeface="Lato"/>
              <a:cs typeface="Lato"/>
              <a:sym typeface="Lato"/>
            </a:endParaRPr>
          </a:p>
          <a:p>
            <a:pPr marL="457200" marR="0" lvl="0" indent="-292100" algn="l" rtl="0">
              <a:lnSpc>
                <a:spcPct val="100000"/>
              </a:lnSpc>
              <a:spcBef>
                <a:spcPts val="0"/>
              </a:spcBef>
              <a:spcAft>
                <a:spcPts val="0"/>
              </a:spcAft>
              <a:buClr>
                <a:srgbClr val="000000"/>
              </a:buClr>
              <a:buSzPts val="1000"/>
              <a:buFont typeface="Lato"/>
              <a:buChar char="●"/>
            </a:pPr>
            <a:r>
              <a:rPr lang="en-GB" sz="1000" b="1" i="0" u="none" strike="noStrike" cap="none">
                <a:solidFill>
                  <a:srgbClr val="000000"/>
                </a:solidFill>
                <a:latin typeface="Lato"/>
                <a:ea typeface="Lato"/>
                <a:cs typeface="Lato"/>
                <a:sym typeface="Lato"/>
              </a:rPr>
              <a:t>GDP has a  positive correlation with CPI, CBR, CDR, IMR and GER</a:t>
            </a:r>
            <a:endParaRPr sz="1000" b="1" i="0" u="none" strike="noStrike" cap="none">
              <a:solidFill>
                <a:srgbClr val="000000"/>
              </a:solidFill>
              <a:latin typeface="Lato"/>
              <a:ea typeface="Lato"/>
              <a:cs typeface="Lato"/>
              <a:sym typeface="Lato"/>
            </a:endParaRPr>
          </a:p>
          <a:p>
            <a:pPr marL="457200" marR="0" lvl="0" indent="-292100" algn="l" rtl="0">
              <a:lnSpc>
                <a:spcPct val="100000"/>
              </a:lnSpc>
              <a:spcBef>
                <a:spcPts val="0"/>
              </a:spcBef>
              <a:spcAft>
                <a:spcPts val="0"/>
              </a:spcAft>
              <a:buClr>
                <a:srgbClr val="000000"/>
              </a:buClr>
              <a:buSzPts val="1000"/>
              <a:buFont typeface="Lato"/>
              <a:buChar char="●"/>
            </a:pPr>
            <a:r>
              <a:rPr lang="en-GB" sz="1000" b="1" i="0" u="none" strike="noStrike" cap="none">
                <a:solidFill>
                  <a:srgbClr val="000000"/>
                </a:solidFill>
                <a:latin typeface="Lato"/>
                <a:ea typeface="Lato"/>
                <a:cs typeface="Lato"/>
                <a:sym typeface="Lato"/>
              </a:rPr>
              <a:t>GDP has negative correlation with Unemployment Rate, HDI and Life Expectancy</a:t>
            </a:r>
            <a:endParaRPr sz="1000" b="1" i="0" u="none" strike="noStrike" cap="none">
              <a:solidFill>
                <a:srgbClr val="000000"/>
              </a:solidFill>
              <a:latin typeface="Lato"/>
              <a:ea typeface="Lato"/>
              <a:cs typeface="Lato"/>
              <a:sym typeface="Lato"/>
            </a:endParaRPr>
          </a:p>
        </p:txBody>
      </p:sp>
      <p:sp>
        <p:nvSpPr>
          <p:cNvPr id="168" name="Google Shape;168;p23"/>
          <p:cNvSpPr txBox="1"/>
          <p:nvPr/>
        </p:nvSpPr>
        <p:spPr>
          <a:xfrm>
            <a:off x="3253225" y="470775"/>
            <a:ext cx="25857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1" i="0" u="none" strike="noStrike" cap="none">
                <a:solidFill>
                  <a:srgbClr val="000000"/>
                </a:solidFill>
                <a:latin typeface="Lato"/>
                <a:ea typeface="Lato"/>
                <a:cs typeface="Lato"/>
                <a:sym typeface="Lato"/>
              </a:rPr>
              <a:t>         </a:t>
            </a:r>
            <a:r>
              <a:rPr lang="en-GB" sz="1800" b="1" i="0" u="none" strike="noStrike" cap="none">
                <a:solidFill>
                  <a:srgbClr val="000000"/>
                </a:solidFill>
                <a:latin typeface="Lato"/>
                <a:ea typeface="Lato"/>
                <a:cs typeface="Lato"/>
                <a:sym typeface="Lato"/>
              </a:rPr>
              <a:t>  Correlations</a:t>
            </a:r>
            <a:endParaRPr sz="1800" b="1"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4"/>
          <p:cNvPicPr preferRelativeResize="0"/>
          <p:nvPr/>
        </p:nvPicPr>
        <p:blipFill rotWithShape="1">
          <a:blip r:embed="rId3">
            <a:alphaModFix/>
          </a:blip>
          <a:srcRect/>
          <a:stretch/>
        </p:blipFill>
        <p:spPr>
          <a:xfrm>
            <a:off x="152400" y="531500"/>
            <a:ext cx="5113499" cy="4459600"/>
          </a:xfrm>
          <a:prstGeom prst="rect">
            <a:avLst/>
          </a:prstGeom>
          <a:noFill/>
          <a:ln>
            <a:noFill/>
          </a:ln>
        </p:spPr>
      </p:pic>
      <p:sp>
        <p:nvSpPr>
          <p:cNvPr id="174" name="Google Shape;174;p24"/>
          <p:cNvSpPr txBox="1"/>
          <p:nvPr/>
        </p:nvSpPr>
        <p:spPr>
          <a:xfrm>
            <a:off x="5943775" y="811050"/>
            <a:ext cx="26835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1" i="0" u="none" strike="noStrike" cap="none">
                <a:solidFill>
                  <a:srgbClr val="000000"/>
                </a:solidFill>
                <a:latin typeface="Lato"/>
                <a:ea typeface="Lato"/>
                <a:cs typeface="Lato"/>
                <a:sym typeface="Lato"/>
              </a:rPr>
              <a:t>Using pairplot, relationships between all the variables have been visualized.</a:t>
            </a:r>
            <a:endParaRPr sz="1100" b="1"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729450" y="122080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89"/>
              <a:buNone/>
            </a:pPr>
            <a:r>
              <a:rPr lang="en-GB" sz="1800"/>
              <a:t>Methodology Used</a:t>
            </a:r>
            <a:endParaRPr sz="1800"/>
          </a:p>
        </p:txBody>
      </p:sp>
      <p:sp>
        <p:nvSpPr>
          <p:cNvPr id="180" name="Google Shape;180;p25"/>
          <p:cNvSpPr txBox="1">
            <a:spLocks noGrp="1"/>
          </p:cNvSpPr>
          <p:nvPr>
            <p:ph type="body" idx="1"/>
          </p:nvPr>
        </p:nvSpPr>
        <p:spPr>
          <a:xfrm>
            <a:off x="727650" y="1796425"/>
            <a:ext cx="7688700" cy="26205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Clr>
                <a:schemeClr val="dk2"/>
              </a:buClr>
              <a:buSzPts val="1400"/>
              <a:buFont typeface="Playfair Display"/>
              <a:buChar char="●"/>
            </a:pPr>
            <a:r>
              <a:rPr lang="en-GB" sz="1400" b="1">
                <a:solidFill>
                  <a:schemeClr val="dk2"/>
                </a:solidFill>
                <a:latin typeface="Playfair Display"/>
                <a:ea typeface="Playfair Display"/>
                <a:cs typeface="Playfair Display"/>
                <a:sym typeface="Playfair Display"/>
              </a:rPr>
              <a:t>Forward elimination and backward elimination are two common methods for feature selection in Machine Learning</a:t>
            </a:r>
            <a:endParaRPr sz="1400" b="1">
              <a:solidFill>
                <a:schemeClr val="dk2"/>
              </a:solidFill>
              <a:latin typeface="Playfair Display"/>
              <a:ea typeface="Playfair Display"/>
              <a:cs typeface="Playfair Display"/>
              <a:sym typeface="Playfair Display"/>
            </a:endParaRPr>
          </a:p>
          <a:p>
            <a:pPr marL="457200" lvl="0" indent="-317500" algn="l" rtl="0">
              <a:lnSpc>
                <a:spcPct val="115000"/>
              </a:lnSpc>
              <a:spcBef>
                <a:spcPts val="0"/>
              </a:spcBef>
              <a:spcAft>
                <a:spcPts val="0"/>
              </a:spcAft>
              <a:buClr>
                <a:schemeClr val="dk2"/>
              </a:buClr>
              <a:buSzPts val="1400"/>
              <a:buFont typeface="Playfair Display"/>
              <a:buChar char="●"/>
            </a:pPr>
            <a:r>
              <a:rPr lang="en-GB" sz="1400" b="1">
                <a:solidFill>
                  <a:schemeClr val="dk2"/>
                </a:solidFill>
                <a:latin typeface="Playfair Display"/>
                <a:ea typeface="Playfair Display"/>
                <a:cs typeface="Playfair Display"/>
                <a:sym typeface="Playfair Display"/>
              </a:rPr>
              <a:t>Forward elimination is a stepwise approach where the model starts with no predictors and adds variables one by one based on criterion such as improvement in model fit or reduction in error</a:t>
            </a:r>
            <a:endParaRPr sz="1400" b="1">
              <a:solidFill>
                <a:schemeClr val="dk2"/>
              </a:solidFill>
              <a:latin typeface="Playfair Display"/>
              <a:ea typeface="Playfair Display"/>
              <a:cs typeface="Playfair Display"/>
              <a:sym typeface="Playfair Display"/>
            </a:endParaRPr>
          </a:p>
          <a:p>
            <a:pPr marL="457200" lvl="0" indent="-317500" algn="l" rtl="0">
              <a:lnSpc>
                <a:spcPct val="115000"/>
              </a:lnSpc>
              <a:spcBef>
                <a:spcPts val="0"/>
              </a:spcBef>
              <a:spcAft>
                <a:spcPts val="0"/>
              </a:spcAft>
              <a:buClr>
                <a:schemeClr val="dk2"/>
              </a:buClr>
              <a:buSzPts val="1400"/>
              <a:buFont typeface="Playfair Display"/>
              <a:buChar char="●"/>
            </a:pPr>
            <a:r>
              <a:rPr lang="en-GB" sz="1400" b="1">
                <a:solidFill>
                  <a:schemeClr val="dk2"/>
                </a:solidFill>
                <a:latin typeface="Playfair Display"/>
                <a:ea typeface="Playfair Display"/>
                <a:cs typeface="Playfair Display"/>
                <a:sym typeface="Playfair Display"/>
              </a:rPr>
              <a:t>Backward elimination is a stepwise approach that starts with a full model and removes variables one by one based on a criterion such as decrease in model fit or increase in error.</a:t>
            </a:r>
            <a:endParaRPr sz="1400" b="1">
              <a:solidFill>
                <a:schemeClr val="dk2"/>
              </a:solidFill>
              <a:latin typeface="Playfair Display"/>
              <a:ea typeface="Playfair Display"/>
              <a:cs typeface="Playfair Display"/>
              <a:sym typeface="Playfair Display"/>
            </a:endParaRPr>
          </a:p>
          <a:p>
            <a:pPr marL="457200" lvl="0" indent="-317500" algn="l" rtl="0">
              <a:lnSpc>
                <a:spcPct val="115000"/>
              </a:lnSpc>
              <a:spcBef>
                <a:spcPts val="0"/>
              </a:spcBef>
              <a:spcAft>
                <a:spcPts val="0"/>
              </a:spcAft>
              <a:buClr>
                <a:schemeClr val="dk2"/>
              </a:buClr>
              <a:buSzPts val="1400"/>
              <a:buFont typeface="Playfair Display"/>
              <a:buChar char="●"/>
            </a:pPr>
            <a:r>
              <a:rPr lang="en-GB" sz="1400" b="1">
                <a:solidFill>
                  <a:schemeClr val="dk2"/>
                </a:solidFill>
                <a:latin typeface="Playfair Display"/>
                <a:ea typeface="Playfair Display"/>
                <a:cs typeface="Playfair Display"/>
                <a:sym typeface="Playfair Display"/>
              </a:rPr>
              <a:t>Forward and backward elimination will be performed for both GDP and NSDP</a:t>
            </a:r>
            <a:endParaRPr sz="1400" b="1">
              <a:solidFill>
                <a:schemeClr val="dk2"/>
              </a:solidFill>
              <a:latin typeface="Playfair Display"/>
              <a:ea typeface="Playfair Display"/>
              <a:cs typeface="Playfair Display"/>
              <a:sym typeface="Playfair Display"/>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6" name="Google Shape;186;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Clr>
                <a:srgbClr val="1A1A1A"/>
              </a:buClr>
              <a:buSzPts val="1400"/>
              <a:buFont typeface="Playfair Display"/>
              <a:buChar char="●"/>
            </a:pPr>
            <a:r>
              <a:rPr lang="en-GB" sz="1400" b="1" dirty="0">
                <a:solidFill>
                  <a:srgbClr val="1A1A1A"/>
                </a:solidFill>
                <a:latin typeface="Playfair Display"/>
                <a:ea typeface="Playfair Display"/>
                <a:cs typeface="Playfair Display"/>
                <a:sym typeface="Playfair Display"/>
              </a:rPr>
              <a:t>Factor Analysis is a dimension reduction technique and was performed in order to identify the underlying factors or latent </a:t>
            </a:r>
            <a:r>
              <a:rPr lang="en-GB" sz="1400" b="1" dirty="0" smtClean="0">
                <a:solidFill>
                  <a:srgbClr val="1A1A1A"/>
                </a:solidFill>
                <a:latin typeface="Playfair Display"/>
                <a:ea typeface="Playfair Display"/>
                <a:cs typeface="Playfair Display"/>
                <a:sym typeface="Playfair Display"/>
              </a:rPr>
              <a:t>variables.</a:t>
            </a:r>
            <a:endParaRPr sz="1400" b="1">
              <a:solidFill>
                <a:srgbClr val="1A1A1A"/>
              </a:solidFill>
              <a:latin typeface="Playfair Display"/>
              <a:ea typeface="Playfair Display"/>
              <a:cs typeface="Playfair Display"/>
              <a:sym typeface="Playfair Display"/>
            </a:endParaRPr>
          </a:p>
          <a:p>
            <a:pPr marL="0" lvl="0" indent="0" algn="l" rtl="0">
              <a:lnSpc>
                <a:spcPct val="115000"/>
              </a:lnSpc>
              <a:spcBef>
                <a:spcPts val="0"/>
              </a:spcBef>
              <a:spcAft>
                <a:spcPts val="0"/>
              </a:spcAft>
              <a:buNone/>
            </a:pPr>
            <a:endParaRPr sz="1400" b="1">
              <a:latin typeface="Playfair Display"/>
              <a:ea typeface="Playfair Display"/>
              <a:cs typeface="Playfair Display"/>
              <a:sym typeface="Playfair Display"/>
            </a:endParaRPr>
          </a:p>
          <a:p>
            <a:pPr marL="457200" lvl="0" indent="-317500" algn="l" rtl="0">
              <a:lnSpc>
                <a:spcPct val="115000"/>
              </a:lnSpc>
              <a:spcBef>
                <a:spcPts val="0"/>
              </a:spcBef>
              <a:spcAft>
                <a:spcPts val="0"/>
              </a:spcAft>
              <a:buClr>
                <a:srgbClr val="1A1A1A"/>
              </a:buClr>
              <a:buSzPts val="1400"/>
              <a:buFont typeface="Playfair Display"/>
              <a:buChar char="●"/>
            </a:pPr>
            <a:r>
              <a:rPr lang="en-GB" sz="1400" b="1" dirty="0">
                <a:solidFill>
                  <a:srgbClr val="1A1A1A"/>
                </a:solidFill>
                <a:latin typeface="Playfair Display"/>
                <a:ea typeface="Playfair Display"/>
                <a:cs typeface="Playfair Display"/>
                <a:sym typeface="Playfair Display"/>
              </a:rPr>
              <a:t>MANOVA will be performed in order to study two predictors in terms of independent variables</a:t>
            </a:r>
            <a:r>
              <a:rPr lang="en-GB" sz="1400" b="1" dirty="0" smtClean="0">
                <a:solidFill>
                  <a:srgbClr val="1A1A1A"/>
                </a:solidFill>
                <a:latin typeface="Playfair Display"/>
                <a:ea typeface="Playfair Display"/>
                <a:cs typeface="Playfair Display"/>
                <a:sym typeface="Playfair Display"/>
              </a:rPr>
              <a:t>.</a:t>
            </a:r>
          </a:p>
          <a:p>
            <a:pPr marL="457200" lvl="0" indent="-317500" algn="l" rtl="0">
              <a:lnSpc>
                <a:spcPct val="115000"/>
              </a:lnSpc>
              <a:spcBef>
                <a:spcPts val="0"/>
              </a:spcBef>
              <a:spcAft>
                <a:spcPts val="0"/>
              </a:spcAft>
              <a:buClr>
                <a:srgbClr val="1A1A1A"/>
              </a:buClr>
              <a:buSzPts val="1400"/>
              <a:buFont typeface="Playfair Display"/>
              <a:buChar char="●"/>
            </a:pPr>
            <a:endParaRPr sz="1400" b="1">
              <a:solidFill>
                <a:srgbClr val="1A1A1A"/>
              </a:solidFill>
              <a:latin typeface="Playfair Display"/>
              <a:ea typeface="Playfair Display"/>
              <a:cs typeface="Playfair Display"/>
              <a:sym typeface="Playfair Display"/>
            </a:endParaRPr>
          </a:p>
          <a:p>
            <a:pPr marL="457200" lvl="0" indent="-317500" algn="l" rtl="0">
              <a:lnSpc>
                <a:spcPct val="115000"/>
              </a:lnSpc>
              <a:spcBef>
                <a:spcPts val="0"/>
              </a:spcBef>
              <a:spcAft>
                <a:spcPts val="0"/>
              </a:spcAft>
              <a:buClr>
                <a:srgbClr val="1A1A1A"/>
              </a:buClr>
              <a:buSzPts val="1400"/>
              <a:buFont typeface="Playfair Display"/>
              <a:buChar char="●"/>
            </a:pPr>
            <a:r>
              <a:rPr lang="en-GB" sz="1400" b="1" dirty="0" smtClean="0">
                <a:solidFill>
                  <a:srgbClr val="1A1A1A"/>
                </a:solidFill>
                <a:latin typeface="Playfair Display"/>
                <a:ea typeface="Playfair Display"/>
                <a:cs typeface="Playfair Display"/>
                <a:sym typeface="Playfair Display"/>
              </a:rPr>
              <a:t>Amos’s  path analysis will be performed, which i</a:t>
            </a:r>
            <a:r>
              <a:rPr lang="en-GB" sz="1400" b="1" dirty="0" smtClean="0">
                <a:solidFill>
                  <a:srgbClr val="1A1A1A"/>
                </a:solidFill>
                <a:latin typeface="Playfair Display"/>
                <a:ea typeface="Playfair Display"/>
                <a:cs typeface="Playfair Display"/>
                <a:sym typeface="Playfair Display"/>
              </a:rPr>
              <a:t>s a statistical technique used to examine the relationships between variables.</a:t>
            </a:r>
            <a:endParaRPr sz="1400" b="1">
              <a:solidFill>
                <a:srgbClr val="1A1A1A"/>
              </a:solidFill>
              <a:latin typeface="Playfair Display"/>
              <a:ea typeface="Playfair Display"/>
              <a:cs typeface="Playfair Display"/>
              <a:sym typeface="Playfair Display"/>
            </a:endParaRPr>
          </a:p>
          <a:p>
            <a:pPr marL="0" lvl="0" indent="0" algn="l" rtl="0">
              <a:lnSpc>
                <a:spcPct val="115000"/>
              </a:lnSpc>
              <a:spcBef>
                <a:spcPts val="0"/>
              </a:spcBef>
              <a:spcAft>
                <a:spcPts val="0"/>
              </a:spcAft>
              <a:buNone/>
            </a:pPr>
            <a:endParaRPr sz="1400" b="1">
              <a:solidFill>
                <a:srgbClr val="1A1A1A"/>
              </a:solidFill>
              <a:latin typeface="Playfair Display"/>
              <a:ea typeface="Playfair Display"/>
              <a:cs typeface="Playfair Display"/>
              <a:sym typeface="Playfair Display"/>
            </a:endParaRPr>
          </a:p>
          <a:p>
            <a:pPr marL="0" lvl="0" indent="0" algn="l" rtl="0">
              <a:lnSpc>
                <a:spcPct val="115000"/>
              </a:lnSpc>
              <a:spcBef>
                <a:spcPts val="0"/>
              </a:spcBef>
              <a:spcAft>
                <a:spcPts val="0"/>
              </a:spcAft>
              <a:buNone/>
            </a:pPr>
            <a:endParaRPr b="1">
              <a:latin typeface="Playfair Display"/>
              <a:ea typeface="Playfair Display"/>
              <a:cs typeface="Playfair Display"/>
              <a:sym typeface="Playfair Display"/>
            </a:endParaRPr>
          </a:p>
          <a:p>
            <a:pPr marL="0" lvl="0" indent="0" algn="l" rtl="0">
              <a:spcBef>
                <a:spcPts val="0"/>
              </a:spcBef>
              <a:spcAft>
                <a:spcPts val="0"/>
              </a:spcAft>
              <a:buNone/>
            </a:pPr>
            <a:endParaRPr b="1">
              <a:latin typeface="Playfair Display"/>
              <a:ea typeface="Playfair Display"/>
              <a:cs typeface="Playfair Display"/>
              <a:sym typeface="Playfair Display"/>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p:nvPr/>
        </p:nvSpPr>
        <p:spPr>
          <a:xfrm>
            <a:off x="954025" y="405700"/>
            <a:ext cx="2998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92" name="Google Shape;192;p27"/>
          <p:cNvSpPr txBox="1"/>
          <p:nvPr/>
        </p:nvSpPr>
        <p:spPr>
          <a:xfrm>
            <a:off x="653525" y="762125"/>
            <a:ext cx="1153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93" name="Google Shape;193;p27"/>
          <p:cNvSpPr txBox="1"/>
          <p:nvPr/>
        </p:nvSpPr>
        <p:spPr>
          <a:xfrm>
            <a:off x="3595675" y="370775"/>
            <a:ext cx="226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94" name="Google Shape;194;p27"/>
          <p:cNvSpPr txBox="1"/>
          <p:nvPr/>
        </p:nvSpPr>
        <p:spPr>
          <a:xfrm>
            <a:off x="2510300" y="482575"/>
            <a:ext cx="2599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Lato"/>
                <a:ea typeface="Lato"/>
                <a:cs typeface="Lato"/>
                <a:sym typeface="Lato"/>
              </a:rPr>
              <a:t>Backward elimination for GDP</a:t>
            </a:r>
            <a:endParaRPr sz="1400" b="1" i="0" u="none" strike="noStrike" cap="none">
              <a:solidFill>
                <a:srgbClr val="000000"/>
              </a:solidFill>
              <a:latin typeface="Lato"/>
              <a:ea typeface="Lato"/>
              <a:cs typeface="Lato"/>
              <a:sym typeface="Lato"/>
            </a:endParaRPr>
          </a:p>
        </p:txBody>
      </p:sp>
      <p:pic>
        <p:nvPicPr>
          <p:cNvPr id="195" name="Google Shape;195;p27"/>
          <p:cNvPicPr preferRelativeResize="0"/>
          <p:nvPr/>
        </p:nvPicPr>
        <p:blipFill rotWithShape="1">
          <a:blip r:embed="rId3">
            <a:alphaModFix/>
          </a:blip>
          <a:srcRect/>
          <a:stretch/>
        </p:blipFill>
        <p:spPr>
          <a:xfrm>
            <a:off x="107225" y="1094100"/>
            <a:ext cx="3600000" cy="3600000"/>
          </a:xfrm>
          <a:prstGeom prst="rect">
            <a:avLst/>
          </a:prstGeom>
          <a:noFill/>
          <a:ln>
            <a:noFill/>
          </a:ln>
        </p:spPr>
      </p:pic>
      <p:pic>
        <p:nvPicPr>
          <p:cNvPr id="196" name="Google Shape;196;p27"/>
          <p:cNvPicPr preferRelativeResize="0"/>
          <p:nvPr/>
        </p:nvPicPr>
        <p:blipFill rotWithShape="1">
          <a:blip r:embed="rId4">
            <a:alphaModFix/>
          </a:blip>
          <a:srcRect/>
          <a:stretch/>
        </p:blipFill>
        <p:spPr>
          <a:xfrm>
            <a:off x="3812050" y="1162313"/>
            <a:ext cx="3600000" cy="36000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p:nvPr/>
        </p:nvSpPr>
        <p:spPr>
          <a:xfrm>
            <a:off x="2547400" y="559475"/>
            <a:ext cx="287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Lato"/>
                <a:ea typeface="Lato"/>
                <a:cs typeface="Lato"/>
                <a:sym typeface="Lato"/>
              </a:rPr>
              <a:t>Forward elimination for GDP</a:t>
            </a:r>
            <a:endParaRPr sz="1400" b="0" i="0" u="none" strike="noStrike" cap="none">
              <a:solidFill>
                <a:srgbClr val="000000"/>
              </a:solidFill>
              <a:latin typeface="Lato"/>
              <a:ea typeface="Lato"/>
              <a:cs typeface="Lato"/>
              <a:sym typeface="Lato"/>
            </a:endParaRPr>
          </a:p>
        </p:txBody>
      </p:sp>
      <p:sp>
        <p:nvSpPr>
          <p:cNvPr id="202" name="Google Shape;202;p28"/>
          <p:cNvSpPr txBox="1"/>
          <p:nvPr/>
        </p:nvSpPr>
        <p:spPr>
          <a:xfrm>
            <a:off x="905125" y="790075"/>
            <a:ext cx="182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203" name="Google Shape;203;p28"/>
          <p:cNvPicPr preferRelativeResize="0"/>
          <p:nvPr/>
        </p:nvPicPr>
        <p:blipFill rotWithShape="1">
          <a:blip r:embed="rId3">
            <a:alphaModFix/>
          </a:blip>
          <a:srcRect/>
          <a:stretch/>
        </p:blipFill>
        <p:spPr>
          <a:xfrm>
            <a:off x="145425" y="1190275"/>
            <a:ext cx="3600000" cy="3600000"/>
          </a:xfrm>
          <a:prstGeom prst="rect">
            <a:avLst/>
          </a:prstGeom>
          <a:noFill/>
          <a:ln>
            <a:noFill/>
          </a:ln>
        </p:spPr>
      </p:pic>
      <p:pic>
        <p:nvPicPr>
          <p:cNvPr id="204" name="Google Shape;204;p28"/>
          <p:cNvPicPr preferRelativeResize="0"/>
          <p:nvPr/>
        </p:nvPicPr>
        <p:blipFill rotWithShape="1">
          <a:blip r:embed="rId4">
            <a:alphaModFix/>
          </a:blip>
          <a:srcRect/>
          <a:stretch/>
        </p:blipFill>
        <p:spPr>
          <a:xfrm>
            <a:off x="3907050" y="1190275"/>
            <a:ext cx="3600000" cy="36000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GB" sz="1800"/>
              <a:t>Best fit Model for GDP</a:t>
            </a:r>
            <a:endParaRPr sz="1800"/>
          </a:p>
        </p:txBody>
      </p:sp>
      <p:sp>
        <p:nvSpPr>
          <p:cNvPr id="210" name="Google Shape;210;p2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ct val="117117"/>
              <a:buNone/>
            </a:pPr>
            <a:r>
              <a:rPr lang="en-GB" sz="1200">
                <a:solidFill>
                  <a:srgbClr val="374151"/>
                </a:solidFill>
                <a:highlight>
                  <a:schemeClr val="lt1"/>
                </a:highlight>
                <a:latin typeface="Roboto"/>
                <a:ea typeface="Roboto"/>
                <a:cs typeface="Roboto"/>
                <a:sym typeface="Roboto"/>
              </a:rPr>
              <a:t>Based on the information provided in the tables, it appears that the best fit model is the final model that includes all variables. This model has the highest R-squared value of 0.8779, which indicates that it explains a large proportion of the variability in the response variable (GDP) using the predictor variables.</a:t>
            </a:r>
            <a:endParaRPr sz="1200">
              <a:solidFill>
                <a:srgbClr val="37415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SzPct val="117117"/>
              <a:buNone/>
            </a:pPr>
            <a:r>
              <a:rPr lang="en-GB" sz="1200">
                <a:solidFill>
                  <a:srgbClr val="374151"/>
                </a:solidFill>
                <a:highlight>
                  <a:schemeClr val="lt1"/>
                </a:highlight>
                <a:latin typeface="Roboto"/>
                <a:ea typeface="Roboto"/>
                <a:cs typeface="Roboto"/>
                <a:sym typeface="Roboto"/>
              </a:rPr>
              <a:t>Additionally, the adjusted R-squared value is 0.8224, which suggests that the model is not overfitting and has a good balance between the number of predictor variables and the amount of variability explained in the response variable.</a:t>
            </a:r>
            <a:endParaRPr sz="1200">
              <a:solidFill>
                <a:srgbClr val="37415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SzPct val="117117"/>
              <a:buNone/>
            </a:pPr>
            <a:r>
              <a:rPr lang="en-GB" sz="1200">
                <a:solidFill>
                  <a:srgbClr val="374151"/>
                </a:solidFill>
                <a:highlight>
                  <a:schemeClr val="lt1"/>
                </a:highlight>
                <a:latin typeface="Roboto"/>
                <a:ea typeface="Roboto"/>
                <a:cs typeface="Roboto"/>
                <a:sym typeface="Roboto"/>
              </a:rPr>
              <a:t>Finally, the AIC and BIC values are relatively low, which suggests that this model is a good balance between model complexity and goodness of fit.</a:t>
            </a:r>
            <a:endParaRPr sz="1200">
              <a:solidFill>
                <a:srgbClr val="37415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SzPct val="117117"/>
              <a:buNone/>
            </a:pPr>
            <a:r>
              <a:rPr lang="en-GB" sz="1200">
                <a:solidFill>
                  <a:srgbClr val="374151"/>
                </a:solidFill>
                <a:highlight>
                  <a:schemeClr val="lt1"/>
                </a:highlight>
                <a:latin typeface="Roboto"/>
                <a:ea typeface="Roboto"/>
                <a:cs typeface="Roboto"/>
                <a:sym typeface="Roboto"/>
              </a:rPr>
              <a:t>Therefore, the final model with all variables included is likely the best fit model based on the information provided.</a:t>
            </a:r>
            <a:endParaRPr sz="1200">
              <a:solidFill>
                <a:srgbClr val="374151"/>
              </a:solidFill>
              <a:highlight>
                <a:schemeClr val="lt1"/>
              </a:highlight>
              <a:latin typeface="Roboto"/>
              <a:ea typeface="Roboto"/>
              <a:cs typeface="Roboto"/>
              <a:sym typeface="Roboto"/>
            </a:endParaRPr>
          </a:p>
          <a:p>
            <a:pPr marL="0" lvl="0" indent="0" algn="l" rtl="0">
              <a:lnSpc>
                <a:spcPct val="115000"/>
              </a:lnSpc>
              <a:spcBef>
                <a:spcPts val="0"/>
              </a:spcBef>
              <a:spcAft>
                <a:spcPts val="1200"/>
              </a:spcAft>
              <a:buSzPct val="117117"/>
              <a:buNone/>
            </a:pPr>
            <a:endParaRPr sz="1200">
              <a:solidFill>
                <a:srgbClr val="37415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p:nvPr/>
        </p:nvSpPr>
        <p:spPr>
          <a:xfrm>
            <a:off x="2225925" y="140150"/>
            <a:ext cx="33615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GB" sz="1700" b="1" i="0" u="none" strike="noStrike" cap="none">
                <a:solidFill>
                  <a:srgbClr val="000000"/>
                </a:solidFill>
                <a:latin typeface="Lato"/>
                <a:ea typeface="Lato"/>
                <a:cs typeface="Lato"/>
                <a:sym typeface="Lato"/>
              </a:rPr>
              <a:t>    Multiple Linear Regression</a:t>
            </a:r>
            <a:endParaRPr sz="1700" b="1" i="0" u="none" strike="noStrike" cap="none">
              <a:solidFill>
                <a:srgbClr val="000000"/>
              </a:solidFill>
              <a:latin typeface="Lato"/>
              <a:ea typeface="Lato"/>
              <a:cs typeface="Lato"/>
              <a:sym typeface="Lato"/>
            </a:endParaRPr>
          </a:p>
        </p:txBody>
      </p:sp>
      <p:pic>
        <p:nvPicPr>
          <p:cNvPr id="216" name="Google Shape;216;p30"/>
          <p:cNvPicPr preferRelativeResize="0"/>
          <p:nvPr/>
        </p:nvPicPr>
        <p:blipFill rotWithShape="1">
          <a:blip r:embed="rId3">
            <a:alphaModFix/>
          </a:blip>
          <a:srcRect/>
          <a:stretch/>
        </p:blipFill>
        <p:spPr>
          <a:xfrm>
            <a:off x="388800" y="733375"/>
            <a:ext cx="5514975" cy="4314825"/>
          </a:xfrm>
          <a:prstGeom prst="rect">
            <a:avLst/>
          </a:prstGeom>
          <a:noFill/>
          <a:ln>
            <a:noFill/>
          </a:ln>
        </p:spPr>
      </p:pic>
      <p:sp>
        <p:nvSpPr>
          <p:cNvPr id="217" name="Google Shape;217;p30"/>
          <p:cNvSpPr txBox="1"/>
          <p:nvPr/>
        </p:nvSpPr>
        <p:spPr>
          <a:xfrm>
            <a:off x="6039200" y="1146500"/>
            <a:ext cx="26487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000"/>
              <a:buFont typeface="Arial"/>
              <a:buNone/>
            </a:pPr>
            <a:r>
              <a:rPr lang="en-GB" sz="1000" b="1" i="0" u="none" strike="noStrike" cap="none">
                <a:solidFill>
                  <a:srgbClr val="000000"/>
                </a:solidFill>
                <a:latin typeface="Arial"/>
                <a:ea typeface="Arial"/>
                <a:cs typeface="Arial"/>
                <a:sym typeface="Arial"/>
              </a:rPr>
              <a:t>GDP ~ CPI + GCF + GFCF + CBR + CDR + IMR + HDI +Unemployment_Rate + Life_Expectancy + GER</a:t>
            </a:r>
            <a:endParaRPr sz="1000" b="1" i="0" u="none" strike="noStrike" cap="none">
              <a:solidFill>
                <a:srgbClr val="000000"/>
              </a:solidFill>
              <a:latin typeface="Arial"/>
              <a:ea typeface="Arial"/>
              <a:cs typeface="Arial"/>
              <a:sym typeface="Arial"/>
            </a:endParaRPr>
          </a:p>
        </p:txBody>
      </p:sp>
      <p:sp>
        <p:nvSpPr>
          <p:cNvPr id="218" name="Google Shape;218;p30"/>
          <p:cNvSpPr txBox="1"/>
          <p:nvPr/>
        </p:nvSpPr>
        <p:spPr>
          <a:xfrm>
            <a:off x="6427525" y="1217175"/>
            <a:ext cx="2394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37415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Lato"/>
              <a:ea typeface="Lato"/>
              <a:cs typeface="Lato"/>
              <a:sym typeface="Lato"/>
            </a:endParaRPr>
          </a:p>
        </p:txBody>
      </p:sp>
      <p:graphicFrame>
        <p:nvGraphicFramePr>
          <p:cNvPr id="219" name="Google Shape;219;p30"/>
          <p:cNvGraphicFramePr/>
          <p:nvPr/>
        </p:nvGraphicFramePr>
        <p:xfrm>
          <a:off x="6039188" y="1973825"/>
          <a:ext cx="2737400" cy="2012800"/>
        </p:xfrm>
        <a:graphic>
          <a:graphicData uri="http://schemas.openxmlformats.org/drawingml/2006/table">
            <a:tbl>
              <a:tblPr>
                <a:noFill/>
                <a:tableStyleId>{D7B37D3D-E893-40A4-9F0F-55A032B336BD}</a:tableStyleId>
              </a:tblPr>
              <a:tblGrid>
                <a:gridCol w="1250500"/>
                <a:gridCol w="1486900"/>
              </a:tblGrid>
              <a:tr h="621050">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Multiple R-squared</a:t>
                      </a:r>
                      <a:endParaRPr sz="1300" b="1" u="none" strike="noStrike" cap="none">
                        <a:latin typeface="Roboto"/>
                        <a:ea typeface="Roboto"/>
                        <a:cs typeface="Roboto"/>
                        <a:sym typeface="Roboto"/>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0.8763</a:t>
                      </a:r>
                      <a:endParaRPr sz="1300" b="1" u="none" strike="noStrike" cap="none">
                        <a:latin typeface="Roboto"/>
                        <a:ea typeface="Roboto"/>
                        <a:cs typeface="Roboto"/>
                        <a:sym typeface="Roboto"/>
                      </a:endParaRPr>
                    </a:p>
                  </a:txBody>
                  <a:tcPr marL="63500" marR="63500" marT="63500" marB="63500"/>
                </a:tc>
              </a:tr>
              <a:tr h="621050">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Adjusted R-squared</a:t>
                      </a:r>
                      <a:endParaRPr sz="1300" b="1" u="none" strike="noStrike" cap="none">
                        <a:latin typeface="Roboto"/>
                        <a:ea typeface="Roboto"/>
                        <a:cs typeface="Roboto"/>
                        <a:sym typeface="Roboto"/>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0.8279 </a:t>
                      </a:r>
                      <a:endParaRPr sz="1300" b="1" u="none" strike="noStrike" cap="none">
                        <a:latin typeface="Roboto"/>
                        <a:ea typeface="Roboto"/>
                        <a:cs typeface="Roboto"/>
                        <a:sym typeface="Roboto"/>
                      </a:endParaRPr>
                    </a:p>
                  </a:txBody>
                  <a:tcPr marL="63500" marR="63500" marT="63500" marB="63500"/>
                </a:tc>
              </a:tr>
              <a:tr h="385350">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AIC</a:t>
                      </a:r>
                      <a:endParaRPr sz="1300" b="1" u="none" strike="noStrike" cap="none">
                        <a:latin typeface="Roboto"/>
                        <a:ea typeface="Roboto"/>
                        <a:cs typeface="Roboto"/>
                        <a:sym typeface="Roboto"/>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1236.212</a:t>
                      </a:r>
                      <a:endParaRPr sz="1300" b="1" u="none" strike="noStrike" cap="none">
                        <a:latin typeface="Roboto"/>
                        <a:ea typeface="Roboto"/>
                        <a:cs typeface="Roboto"/>
                        <a:sym typeface="Roboto"/>
                      </a:endParaRPr>
                    </a:p>
                  </a:txBody>
                  <a:tcPr marL="63500" marR="63500" marT="63500" marB="63500"/>
                </a:tc>
              </a:tr>
              <a:tr h="385350">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BIC</a:t>
                      </a:r>
                      <a:endParaRPr sz="1300" b="1" u="none" strike="noStrike" cap="none">
                        <a:latin typeface="Roboto"/>
                        <a:ea typeface="Roboto"/>
                        <a:cs typeface="Roboto"/>
                        <a:sym typeface="Roboto"/>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 1252.673</a:t>
                      </a:r>
                      <a:endParaRPr sz="1300" b="1" u="none" strike="noStrike" cap="none">
                        <a:latin typeface="Roboto"/>
                        <a:ea typeface="Roboto"/>
                        <a:cs typeface="Roboto"/>
                        <a:sym typeface="Roboto"/>
                      </a:endParaRPr>
                    </a:p>
                  </a:txBody>
                  <a:tcPr marL="63500" marR="63500" marT="63500" marB="6350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p:nvPr/>
        </p:nvSpPr>
        <p:spPr>
          <a:xfrm>
            <a:off x="2470525" y="210025"/>
            <a:ext cx="27885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Lato"/>
                <a:ea typeface="Lato"/>
                <a:cs typeface="Lato"/>
                <a:sym typeface="Lato"/>
              </a:rPr>
              <a:t>Backward elimination for NSDP</a:t>
            </a: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225" name="Google Shape;225;p31"/>
          <p:cNvPicPr preferRelativeResize="0"/>
          <p:nvPr/>
        </p:nvPicPr>
        <p:blipFill rotWithShape="1">
          <a:blip r:embed="rId3">
            <a:alphaModFix/>
          </a:blip>
          <a:srcRect/>
          <a:stretch/>
        </p:blipFill>
        <p:spPr>
          <a:xfrm>
            <a:off x="233000" y="893025"/>
            <a:ext cx="3600000" cy="3600000"/>
          </a:xfrm>
          <a:prstGeom prst="rect">
            <a:avLst/>
          </a:prstGeom>
          <a:noFill/>
          <a:ln>
            <a:noFill/>
          </a:ln>
        </p:spPr>
      </p:pic>
      <p:pic>
        <p:nvPicPr>
          <p:cNvPr id="226" name="Google Shape;226;p31"/>
          <p:cNvPicPr preferRelativeResize="0"/>
          <p:nvPr/>
        </p:nvPicPr>
        <p:blipFill rotWithShape="1">
          <a:blip r:embed="rId4">
            <a:alphaModFix/>
          </a:blip>
          <a:srcRect/>
          <a:stretch/>
        </p:blipFill>
        <p:spPr>
          <a:xfrm>
            <a:off x="4013750" y="893025"/>
            <a:ext cx="3600000" cy="36000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271752" y="1376856"/>
            <a:ext cx="7198950" cy="40829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sz="2000" dirty="0"/>
              <a:t>Project Title</a:t>
            </a:r>
            <a:endParaRPr sz="2000"/>
          </a:p>
          <a:p>
            <a:pPr marL="0" lvl="0" indent="0" algn="l" rtl="0">
              <a:lnSpc>
                <a:spcPct val="100000"/>
              </a:lnSpc>
              <a:spcBef>
                <a:spcPts val="0"/>
              </a:spcBef>
              <a:spcAft>
                <a:spcPts val="0"/>
              </a:spcAft>
              <a:buSzPts val="2600"/>
              <a:buNone/>
            </a:pPr>
            <a:endParaRPr sz="2400"/>
          </a:p>
        </p:txBody>
      </p:sp>
      <p:sp>
        <p:nvSpPr>
          <p:cNvPr id="95" name="Google Shape;95;p14"/>
          <p:cNvSpPr txBox="1">
            <a:spLocks noGrp="1"/>
          </p:cNvSpPr>
          <p:nvPr>
            <p:ph type="body" idx="1"/>
          </p:nvPr>
        </p:nvSpPr>
        <p:spPr>
          <a:xfrm>
            <a:off x="960678" y="1810319"/>
            <a:ext cx="7688700" cy="2261100"/>
          </a:xfrm>
          <a:prstGeom prst="rect">
            <a:avLst/>
          </a:prstGeom>
          <a:noFill/>
          <a:ln>
            <a:noFill/>
          </a:ln>
        </p:spPr>
        <p:txBody>
          <a:bodyPr spcFirstLastPara="1" wrap="square" lIns="91425" tIns="91425" rIns="91425" bIns="91425" anchor="t" anchorCtr="0">
            <a:normAutofit/>
          </a:bodyPr>
          <a:lstStyle/>
          <a:p>
            <a:pPr marL="0" marR="190500" lvl="0" indent="0" algn="l" rtl="0">
              <a:lnSpc>
                <a:spcPct val="100000"/>
              </a:lnSpc>
              <a:spcBef>
                <a:spcPts val="1600"/>
              </a:spcBef>
              <a:spcAft>
                <a:spcPts val="0"/>
              </a:spcAft>
              <a:buSzPts val="1300"/>
              <a:buNone/>
            </a:pPr>
            <a:r>
              <a:rPr lang="en-GB" sz="1400" b="1" dirty="0">
                <a:solidFill>
                  <a:srgbClr val="000000"/>
                </a:solidFill>
                <a:latin typeface="Playfair Display"/>
                <a:ea typeface="Playfair Display"/>
                <a:cs typeface="Playfair Display"/>
                <a:sym typeface="Playfair Display"/>
              </a:rPr>
              <a:t> </a:t>
            </a:r>
            <a:r>
              <a:rPr lang="en-GB" sz="1800" b="1" dirty="0">
                <a:solidFill>
                  <a:srgbClr val="000000"/>
                </a:solidFill>
                <a:latin typeface="Playfair Display"/>
                <a:ea typeface="Playfair Display"/>
                <a:cs typeface="Playfair Display"/>
                <a:sym typeface="Playfair Display"/>
              </a:rPr>
              <a:t>Statistical Analysis of factors affecting Economic Growth &amp; </a:t>
            </a:r>
            <a:r>
              <a:rPr lang="en-GB" sz="1800" b="1" dirty="0" smtClean="0">
                <a:solidFill>
                  <a:srgbClr val="000000"/>
                </a:solidFill>
                <a:latin typeface="Playfair Display"/>
                <a:ea typeface="Playfair Display"/>
                <a:cs typeface="Playfair Display"/>
                <a:sym typeface="Playfair Display"/>
              </a:rPr>
              <a:t> Development </a:t>
            </a:r>
            <a:r>
              <a:rPr lang="en-GB" sz="1800" b="1" dirty="0">
                <a:solidFill>
                  <a:srgbClr val="000000"/>
                </a:solidFill>
                <a:latin typeface="Playfair Display"/>
                <a:ea typeface="Playfair Display"/>
                <a:cs typeface="Playfair Display"/>
                <a:sym typeface="Playfair Display"/>
              </a:rPr>
              <a:t>of India</a:t>
            </a:r>
            <a:endParaRPr sz="1800" b="1">
              <a:solidFill>
                <a:srgbClr val="000000"/>
              </a:solidFill>
              <a:latin typeface="Playfair Display"/>
              <a:ea typeface="Playfair Display"/>
              <a:cs typeface="Playfair Display"/>
              <a:sym typeface="Playfair Display"/>
            </a:endParaRPr>
          </a:p>
          <a:p>
            <a:pPr marL="0" lvl="0" indent="0" algn="l" rtl="0">
              <a:lnSpc>
                <a:spcPct val="115000"/>
              </a:lnSpc>
              <a:spcBef>
                <a:spcPts val="0"/>
              </a:spcBef>
              <a:spcAft>
                <a:spcPts val="1200"/>
              </a:spcAft>
              <a:buSzPts val="1300"/>
              <a:buNone/>
            </a:pPr>
            <a:endParaRPr sz="1500" b="1">
              <a:latin typeface="Playfair Display"/>
              <a:ea typeface="Playfair Display"/>
              <a:cs typeface="Playfair Display"/>
              <a:sym typeface="Playfair Display"/>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2"/>
          <p:cNvSpPr txBox="1"/>
          <p:nvPr/>
        </p:nvSpPr>
        <p:spPr>
          <a:xfrm>
            <a:off x="2826925" y="377750"/>
            <a:ext cx="2397000" cy="769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1" i="0" u="none" strike="noStrike" cap="none">
                <a:solidFill>
                  <a:srgbClr val="000000"/>
                </a:solidFill>
                <a:latin typeface="Lato"/>
                <a:ea typeface="Lato"/>
                <a:cs typeface="Lato"/>
                <a:sym typeface="Lato"/>
              </a:rPr>
              <a:t>Forward elimination for NSDP</a:t>
            </a:r>
            <a:endParaRPr sz="12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232" name="Google Shape;232;p32"/>
          <p:cNvPicPr preferRelativeResize="0"/>
          <p:nvPr/>
        </p:nvPicPr>
        <p:blipFill rotWithShape="1">
          <a:blip r:embed="rId3">
            <a:alphaModFix/>
          </a:blip>
          <a:srcRect/>
          <a:stretch/>
        </p:blipFill>
        <p:spPr>
          <a:xfrm>
            <a:off x="152400" y="1194825"/>
            <a:ext cx="3600000" cy="3600000"/>
          </a:xfrm>
          <a:prstGeom prst="rect">
            <a:avLst/>
          </a:prstGeom>
          <a:noFill/>
          <a:ln>
            <a:noFill/>
          </a:ln>
        </p:spPr>
      </p:pic>
      <p:pic>
        <p:nvPicPr>
          <p:cNvPr id="233" name="Google Shape;233;p32"/>
          <p:cNvPicPr preferRelativeResize="0"/>
          <p:nvPr/>
        </p:nvPicPr>
        <p:blipFill rotWithShape="1">
          <a:blip r:embed="rId4">
            <a:alphaModFix/>
          </a:blip>
          <a:srcRect/>
          <a:stretch/>
        </p:blipFill>
        <p:spPr>
          <a:xfrm>
            <a:off x="3943725" y="1194825"/>
            <a:ext cx="3600000" cy="36000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GB" sz="2040"/>
              <a:t>Best fit Model for NSDP</a:t>
            </a:r>
            <a:endParaRPr sz="2040"/>
          </a:p>
        </p:txBody>
      </p:sp>
      <p:sp>
        <p:nvSpPr>
          <p:cNvPr id="239" name="Google Shape;239;p3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GB" sz="1200">
                <a:solidFill>
                  <a:srgbClr val="374151"/>
                </a:solidFill>
                <a:highlight>
                  <a:srgbClr val="F7F7F8"/>
                </a:highlight>
                <a:latin typeface="Roboto"/>
                <a:ea typeface="Roboto"/>
                <a:cs typeface="Roboto"/>
                <a:sym typeface="Roboto"/>
              </a:rPr>
              <a:t>Looking at the tables for backward and forward elimination, it appears that the best fit model for the data would be: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ts val="1300"/>
              <a:buNone/>
            </a:pPr>
            <a:r>
              <a:rPr lang="en-GB" sz="1200">
                <a:solidFill>
                  <a:srgbClr val="374151"/>
                </a:solidFill>
                <a:highlight>
                  <a:srgbClr val="F7F7F8"/>
                </a:highlight>
                <a:latin typeface="Roboto"/>
                <a:ea typeface="Roboto"/>
                <a:cs typeface="Roboto"/>
                <a:sym typeface="Roboto"/>
              </a:rPr>
              <a:t>NSDP ~ GCF + GFCF + CPI + CBR + CDR + IMR + HDI + Unemployment_Rate + Life_Expectancy + GER</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ts val="1300"/>
              <a:buNone/>
            </a:pPr>
            <a:r>
              <a:rPr lang="en-GB" sz="1200">
                <a:solidFill>
                  <a:srgbClr val="374151"/>
                </a:solidFill>
                <a:highlight>
                  <a:srgbClr val="F7F7F8"/>
                </a:highlight>
                <a:latin typeface="Roboto"/>
                <a:ea typeface="Roboto"/>
                <a:cs typeface="Roboto"/>
                <a:sym typeface="Roboto"/>
              </a:rPr>
              <a:t>This model has the highest R-squared value (0.877) and the lowest AIC and BIC values (1230.46 and 1248.418, respectively) among all the models. Therefore, it suggests that this model explains the variation in the dependent variable (NSDP) the best among all the models considered.</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0"/>
              </a:spcBef>
              <a:spcAft>
                <a:spcPts val="1200"/>
              </a:spcAft>
              <a:buSzPts val="1300"/>
              <a:buNone/>
            </a:pP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4"/>
          <p:cNvPicPr preferRelativeResize="0"/>
          <p:nvPr/>
        </p:nvPicPr>
        <p:blipFill rotWithShape="1">
          <a:blip r:embed="rId3">
            <a:alphaModFix/>
          </a:blip>
          <a:srcRect/>
          <a:stretch/>
        </p:blipFill>
        <p:spPr>
          <a:xfrm>
            <a:off x="299175" y="452900"/>
            <a:ext cx="5514975" cy="4314825"/>
          </a:xfrm>
          <a:prstGeom prst="rect">
            <a:avLst/>
          </a:prstGeom>
          <a:noFill/>
          <a:ln>
            <a:noFill/>
          </a:ln>
        </p:spPr>
      </p:pic>
      <p:graphicFrame>
        <p:nvGraphicFramePr>
          <p:cNvPr id="245" name="Google Shape;245;p34"/>
          <p:cNvGraphicFramePr/>
          <p:nvPr/>
        </p:nvGraphicFramePr>
        <p:xfrm>
          <a:off x="5946938" y="1811125"/>
          <a:ext cx="2697800" cy="2092960"/>
        </p:xfrm>
        <a:graphic>
          <a:graphicData uri="http://schemas.openxmlformats.org/drawingml/2006/table">
            <a:tbl>
              <a:tblPr>
                <a:noFill/>
                <a:tableStyleId>{D7B37D3D-E893-40A4-9F0F-55A032B336BD}</a:tableStyleId>
              </a:tblPr>
              <a:tblGrid>
                <a:gridCol w="1232400"/>
                <a:gridCol w="1465400"/>
              </a:tblGrid>
              <a:tr h="468900">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Multiple R-squared</a:t>
                      </a:r>
                      <a:endParaRPr sz="1300" b="1" u="none" strike="noStrike" cap="none">
                        <a:latin typeface="Roboto"/>
                        <a:ea typeface="Roboto"/>
                        <a:cs typeface="Roboto"/>
                        <a:sym typeface="Roboto"/>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0.877</a:t>
                      </a:r>
                      <a:endParaRPr sz="1300" b="1" u="none" strike="noStrike" cap="none">
                        <a:latin typeface="Roboto"/>
                        <a:ea typeface="Roboto"/>
                        <a:cs typeface="Roboto"/>
                        <a:sym typeface="Roboto"/>
                      </a:endParaRPr>
                    </a:p>
                  </a:txBody>
                  <a:tcPr marL="63500" marR="63500" marT="63500" marB="63500"/>
                </a:tc>
              </a:tr>
              <a:tr h="468900">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Adjusted R-squared</a:t>
                      </a:r>
                      <a:endParaRPr sz="1300" b="1" u="none" strike="noStrike" cap="none">
                        <a:latin typeface="Roboto"/>
                        <a:ea typeface="Roboto"/>
                        <a:cs typeface="Roboto"/>
                        <a:sym typeface="Roboto"/>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0.8211 </a:t>
                      </a:r>
                      <a:endParaRPr sz="1300" b="1" u="none" strike="noStrike" cap="none">
                        <a:latin typeface="Roboto"/>
                        <a:ea typeface="Roboto"/>
                        <a:cs typeface="Roboto"/>
                        <a:sym typeface="Roboto"/>
                      </a:endParaRPr>
                    </a:p>
                  </a:txBody>
                  <a:tcPr marL="63500" marR="63500" marT="63500" marB="63500"/>
                </a:tc>
              </a:tr>
              <a:tr h="290925">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AIC</a:t>
                      </a:r>
                      <a:endParaRPr sz="1300" b="1" u="none" strike="noStrike" cap="none">
                        <a:latin typeface="Roboto"/>
                        <a:ea typeface="Roboto"/>
                        <a:cs typeface="Roboto"/>
                        <a:sym typeface="Roboto"/>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1230.46</a:t>
                      </a:r>
                      <a:endParaRPr sz="1300" b="1" u="none" strike="noStrike" cap="none">
                        <a:latin typeface="Roboto"/>
                        <a:ea typeface="Roboto"/>
                        <a:cs typeface="Roboto"/>
                        <a:sym typeface="Roboto"/>
                      </a:endParaRPr>
                    </a:p>
                  </a:txBody>
                  <a:tcPr marL="63500" marR="63500" marT="63500" marB="63500"/>
                </a:tc>
              </a:tr>
              <a:tr h="646850">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BIC</a:t>
                      </a:r>
                      <a:endParaRPr sz="1300" b="1" u="none" strike="noStrike" cap="none">
                        <a:latin typeface="Roboto"/>
                        <a:ea typeface="Roboto"/>
                        <a:cs typeface="Roboto"/>
                        <a:sym typeface="Roboto"/>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GB" sz="1300" b="1" u="none" strike="noStrike" cap="none">
                          <a:latin typeface="Roboto"/>
                          <a:ea typeface="Roboto"/>
                          <a:cs typeface="Roboto"/>
                          <a:sym typeface="Roboto"/>
                        </a:rPr>
                        <a:t> 1248.418</a:t>
                      </a:r>
                      <a:endParaRPr sz="1300" b="1" u="none" strike="noStrike" cap="none">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1" u="none" strike="noStrike" cap="none">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1" u="none" strike="noStrike" cap="none">
                        <a:latin typeface="Roboto"/>
                        <a:ea typeface="Roboto"/>
                        <a:cs typeface="Roboto"/>
                        <a:sym typeface="Roboto"/>
                      </a:endParaRPr>
                    </a:p>
                  </a:txBody>
                  <a:tcPr marL="63500" marR="63500" marT="63500" marB="63500"/>
                </a:tc>
              </a:tr>
            </a:tbl>
          </a:graphicData>
        </a:graphic>
      </p:graphicFrame>
      <p:sp>
        <p:nvSpPr>
          <p:cNvPr id="246" name="Google Shape;246;p34"/>
          <p:cNvSpPr txBox="1"/>
          <p:nvPr/>
        </p:nvSpPr>
        <p:spPr>
          <a:xfrm>
            <a:off x="5859750" y="837250"/>
            <a:ext cx="2872200" cy="938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100"/>
              <a:buFont typeface="Arial"/>
              <a:buNone/>
            </a:pPr>
            <a:r>
              <a:rPr lang="en-GB" sz="1100" b="1" i="0" u="none" strike="noStrike" cap="none">
                <a:solidFill>
                  <a:srgbClr val="000000"/>
                </a:solidFill>
                <a:latin typeface="Arial"/>
                <a:ea typeface="Arial"/>
                <a:cs typeface="Arial"/>
                <a:sym typeface="Arial"/>
              </a:rPr>
              <a:t>NSDP ~ CPI + GCF + GFCF + CBR + CDR + IMR + HDI+Unemployment_Rate + Life_Expectancy + GER</a:t>
            </a:r>
            <a:endParaRPr sz="11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p:nvPr/>
        </p:nvSpPr>
        <p:spPr>
          <a:xfrm>
            <a:off x="2880000" y="529800"/>
            <a:ext cx="27417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Lato"/>
              <a:ea typeface="Lato"/>
              <a:cs typeface="Lato"/>
              <a:sym typeface="Lato"/>
            </a:endParaRPr>
          </a:p>
        </p:txBody>
      </p:sp>
      <p:pic>
        <p:nvPicPr>
          <p:cNvPr id="252" name="Google Shape;252;p35"/>
          <p:cNvPicPr preferRelativeResize="0"/>
          <p:nvPr/>
        </p:nvPicPr>
        <p:blipFill rotWithShape="1">
          <a:blip r:embed="rId3">
            <a:alphaModFix/>
          </a:blip>
          <a:srcRect/>
          <a:stretch/>
        </p:blipFill>
        <p:spPr>
          <a:xfrm>
            <a:off x="1016925" y="217025"/>
            <a:ext cx="5716550" cy="4430675"/>
          </a:xfrm>
          <a:prstGeom prst="rect">
            <a:avLst/>
          </a:prstGeom>
          <a:noFill/>
          <a:ln>
            <a:noFill/>
          </a:ln>
        </p:spPr>
      </p:pic>
      <p:cxnSp>
        <p:nvCxnSpPr>
          <p:cNvPr id="253" name="Google Shape;253;p35"/>
          <p:cNvCxnSpPr/>
          <p:nvPr/>
        </p:nvCxnSpPr>
        <p:spPr>
          <a:xfrm rot="10800000">
            <a:off x="1051950" y="4095750"/>
            <a:ext cx="6900" cy="342300"/>
          </a:xfrm>
          <a:prstGeom prst="straightConnector1">
            <a:avLst/>
          </a:prstGeom>
          <a:noFill/>
          <a:ln w="9525" cap="flat" cmpd="sng">
            <a:solidFill>
              <a:schemeClr val="dk2"/>
            </a:solidFill>
            <a:prstDash val="solid"/>
            <a:round/>
            <a:headEnd type="none" w="sm" len="sm"/>
            <a:tailEnd type="none" w="sm" len="sm"/>
          </a:ln>
        </p:spPr>
      </p:cxnSp>
      <p:sp>
        <p:nvSpPr>
          <p:cNvPr id="254" name="Google Shape;254;p35"/>
          <p:cNvSpPr txBox="1"/>
          <p:nvPr/>
        </p:nvSpPr>
        <p:spPr>
          <a:xfrm>
            <a:off x="7956450" y="845975"/>
            <a:ext cx="6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55" name="Google Shape;255;p35"/>
          <p:cNvSpPr txBox="1"/>
          <p:nvPr/>
        </p:nvSpPr>
        <p:spPr>
          <a:xfrm>
            <a:off x="6796375" y="748150"/>
            <a:ext cx="1334700" cy="240062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dirty="0">
                <a:solidFill>
                  <a:schemeClr val="dk2"/>
                </a:solidFill>
                <a:highlight>
                  <a:schemeClr val="lt1"/>
                </a:highlight>
                <a:latin typeface="Roboto"/>
                <a:ea typeface="Roboto"/>
                <a:cs typeface="Roboto"/>
                <a:sym typeface="Roboto"/>
              </a:rPr>
              <a:t>In the diagram, each variable is represented as a circle, and each factor is represented as a line</a:t>
            </a:r>
            <a:r>
              <a:rPr lang="en-GB" sz="1200" b="0" i="0" u="none" strike="noStrike" cap="none" dirty="0" smtClean="0">
                <a:solidFill>
                  <a:schemeClr val="dk2"/>
                </a:solidFill>
                <a:highlight>
                  <a:schemeClr val="lt1"/>
                </a:highlight>
                <a:latin typeface="Roboto"/>
                <a:ea typeface="Roboto"/>
                <a:cs typeface="Roboto"/>
                <a:sym typeface="Roboto"/>
              </a:rPr>
              <a:t>.</a:t>
            </a:r>
          </a:p>
          <a:p>
            <a:pPr marL="0" marR="0" lvl="0" indent="0" algn="l" rtl="0">
              <a:lnSpc>
                <a:spcPct val="100000"/>
              </a:lnSpc>
              <a:spcBef>
                <a:spcPts val="0"/>
              </a:spcBef>
              <a:spcAft>
                <a:spcPts val="0"/>
              </a:spcAft>
              <a:buClr>
                <a:srgbClr val="000000"/>
              </a:buClr>
              <a:buSzPts val="1200"/>
              <a:buFont typeface="Arial"/>
              <a:buNone/>
            </a:pPr>
            <a:r>
              <a:rPr lang="en-GB" sz="1200" dirty="0" smtClean="0">
                <a:solidFill>
                  <a:schemeClr val="dk2"/>
                </a:solidFill>
                <a:highlight>
                  <a:schemeClr val="lt1"/>
                </a:highlight>
                <a:latin typeface="Roboto"/>
                <a:ea typeface="Roboto"/>
                <a:cs typeface="Lato"/>
                <a:sym typeface="Roboto"/>
              </a:rPr>
              <a:t>Here, we can see a total of 11 variables have been reduced to only 2 variables.</a:t>
            </a:r>
            <a:endParaRPr sz="1400" b="0" i="0" u="none" strike="noStrike" cap="none">
              <a:solidFill>
                <a:schemeClr val="dk2"/>
              </a:solidFill>
              <a:highlight>
                <a:schemeClr val="lt1"/>
              </a:highlight>
              <a:latin typeface="Lato"/>
              <a:ea typeface="Lato"/>
              <a:cs typeface="Lato"/>
              <a:sym typeface="La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GB" sz="2040"/>
              <a:t>Objective</a:t>
            </a:r>
            <a:endParaRPr sz="2040"/>
          </a:p>
        </p:txBody>
      </p:sp>
      <p:sp>
        <p:nvSpPr>
          <p:cNvPr id="101" name="Google Shape;101;p1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GB" sz="1400">
                <a:solidFill>
                  <a:schemeClr val="dk2"/>
                </a:solidFill>
                <a:latin typeface="Lato Black"/>
                <a:ea typeface="Lato Black"/>
                <a:cs typeface="Lato Black"/>
                <a:sym typeface="Lato Black"/>
              </a:rPr>
              <a:t>GDP is a vital indicator of well-being of a country, we will perform the following:</a:t>
            </a:r>
            <a:endParaRPr sz="1400">
              <a:solidFill>
                <a:schemeClr val="dk2"/>
              </a:solidFill>
              <a:latin typeface="Lato Black"/>
              <a:ea typeface="Lato Black"/>
              <a:cs typeface="Lato Black"/>
              <a:sym typeface="Lato Black"/>
            </a:endParaRPr>
          </a:p>
          <a:p>
            <a:pPr marL="457200" lvl="0" indent="-317500" algn="l" rtl="0">
              <a:lnSpc>
                <a:spcPct val="115000"/>
              </a:lnSpc>
              <a:spcBef>
                <a:spcPts val="1200"/>
              </a:spcBef>
              <a:spcAft>
                <a:spcPts val="0"/>
              </a:spcAft>
              <a:buClr>
                <a:schemeClr val="dk2"/>
              </a:buClr>
              <a:buSzPts val="1400"/>
              <a:buFont typeface="Lato Black"/>
              <a:buChar char="●"/>
            </a:pPr>
            <a:r>
              <a:rPr lang="en-GB" sz="1400">
                <a:solidFill>
                  <a:schemeClr val="dk2"/>
                </a:solidFill>
                <a:latin typeface="Lato Black"/>
                <a:ea typeface="Lato Black"/>
                <a:cs typeface="Lato Black"/>
                <a:sym typeface="Lato Black"/>
              </a:rPr>
              <a:t>Examine various factors that impact GDP in India</a:t>
            </a:r>
            <a:endParaRPr sz="1400">
              <a:solidFill>
                <a:schemeClr val="dk2"/>
              </a:solidFill>
              <a:latin typeface="Lato Black"/>
              <a:ea typeface="Lato Black"/>
              <a:cs typeface="Lato Black"/>
              <a:sym typeface="Lato Black"/>
            </a:endParaRPr>
          </a:p>
          <a:p>
            <a:pPr marL="457200" lvl="0" indent="-317500" algn="l" rtl="0">
              <a:lnSpc>
                <a:spcPct val="115000"/>
              </a:lnSpc>
              <a:spcBef>
                <a:spcPts val="0"/>
              </a:spcBef>
              <a:spcAft>
                <a:spcPts val="0"/>
              </a:spcAft>
              <a:buClr>
                <a:schemeClr val="dk2"/>
              </a:buClr>
              <a:buSzPts val="1400"/>
              <a:buFont typeface="Lato Black"/>
              <a:buChar char="●"/>
            </a:pPr>
            <a:r>
              <a:rPr lang="en-GB" sz="1400">
                <a:solidFill>
                  <a:schemeClr val="dk2"/>
                </a:solidFill>
                <a:latin typeface="Lato Black"/>
                <a:ea typeface="Lato Black"/>
                <a:cs typeface="Lato Black"/>
                <a:sym typeface="Lato Black"/>
              </a:rPr>
              <a:t>Identify the most influential variables.</a:t>
            </a:r>
            <a:endParaRPr sz="1400">
              <a:solidFill>
                <a:schemeClr val="dk2"/>
              </a:solidFill>
              <a:latin typeface="Lato Black"/>
              <a:ea typeface="Lato Black"/>
              <a:cs typeface="Lato Black"/>
              <a:sym typeface="Lato Black"/>
            </a:endParaRPr>
          </a:p>
          <a:p>
            <a:pPr marL="457200" lvl="0" indent="-317500" algn="l" rtl="0">
              <a:lnSpc>
                <a:spcPct val="115000"/>
              </a:lnSpc>
              <a:spcBef>
                <a:spcPts val="0"/>
              </a:spcBef>
              <a:spcAft>
                <a:spcPts val="0"/>
              </a:spcAft>
              <a:buClr>
                <a:schemeClr val="dk2"/>
              </a:buClr>
              <a:buSzPts val="1400"/>
              <a:buChar char="●"/>
            </a:pPr>
            <a:r>
              <a:rPr lang="en-GB" sz="1400">
                <a:solidFill>
                  <a:schemeClr val="dk2"/>
                </a:solidFill>
                <a:latin typeface="Lato Black"/>
                <a:ea typeface="Lato Black"/>
                <a:cs typeface="Lato Black"/>
                <a:sym typeface="Lato Black"/>
              </a:rPr>
              <a:t>Compare the the pre-COVID and post-Covid periods to determine how the pandemic has affected the Indian economy</a:t>
            </a:r>
            <a:endParaRPr sz="1400">
              <a:solidFill>
                <a:schemeClr val="dk2"/>
              </a:solidFill>
              <a:latin typeface="Lato Black"/>
              <a:ea typeface="Lato Black"/>
              <a:cs typeface="Lato Black"/>
              <a:sym typeface="Lato Black"/>
            </a:endParaRPr>
          </a:p>
          <a:p>
            <a:pPr marL="0" lvl="0" indent="0" algn="l" rtl="0">
              <a:lnSpc>
                <a:spcPct val="115000"/>
              </a:lnSpc>
              <a:spcBef>
                <a:spcPts val="1200"/>
              </a:spcBef>
              <a:spcAft>
                <a:spcPts val="1200"/>
              </a:spcAft>
              <a:buSzPts val="1300"/>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GB" sz="1800"/>
              <a:t>Sources of Data</a:t>
            </a:r>
            <a:endParaRPr sz="1800"/>
          </a:p>
        </p:txBody>
      </p:sp>
      <p:sp>
        <p:nvSpPr>
          <p:cNvPr id="107" name="Google Shape;107;p16"/>
          <p:cNvSpPr txBox="1">
            <a:spLocks noGrp="1"/>
          </p:cNvSpPr>
          <p:nvPr>
            <p:ph type="body" idx="1"/>
          </p:nvPr>
        </p:nvSpPr>
        <p:spPr>
          <a:xfrm>
            <a:off x="729450" y="1922200"/>
            <a:ext cx="7688700" cy="25995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GB" sz="1000" b="1"/>
              <a:t>GDP and NSDP</a:t>
            </a:r>
            <a:r>
              <a:rPr lang="en-GB" sz="1000"/>
              <a:t>: </a:t>
            </a:r>
            <a:r>
              <a:rPr lang="en-GB" sz="1000" u="sng">
                <a:solidFill>
                  <a:schemeClr val="hlink"/>
                </a:solidFill>
                <a:hlinkClick r:id="rId3"/>
              </a:rPr>
              <a:t>https://en.wikipedia.org/wiki/List_of_Indian_states_and_union_territories_by_GDP</a:t>
            </a:r>
            <a:endParaRPr sz="1000"/>
          </a:p>
          <a:p>
            <a:pPr marL="457200" lvl="0" indent="-292100" algn="l" rtl="0">
              <a:lnSpc>
                <a:spcPct val="115000"/>
              </a:lnSpc>
              <a:spcBef>
                <a:spcPts val="0"/>
              </a:spcBef>
              <a:spcAft>
                <a:spcPts val="0"/>
              </a:spcAft>
              <a:buSzPts val="1000"/>
              <a:buChar char="●"/>
            </a:pPr>
            <a:r>
              <a:rPr lang="en-GB" sz="1000" b="1"/>
              <a:t>CPI: </a:t>
            </a:r>
            <a:r>
              <a:rPr lang="en-GB" sz="1000" u="sng">
                <a:solidFill>
                  <a:schemeClr val="hlink"/>
                </a:solidFill>
                <a:hlinkClick r:id="rId4"/>
              </a:rPr>
              <a:t>https://rbidocs.rbi.org.in/rdocs/Publications/PDFs/104T_1911202208425902CB7D4CBBB571FF7F8DA9333B.PDF</a:t>
            </a:r>
            <a:endParaRPr sz="1000"/>
          </a:p>
          <a:p>
            <a:pPr marL="457200" lvl="0" indent="-292100" algn="l" rtl="0">
              <a:lnSpc>
                <a:spcPct val="115000"/>
              </a:lnSpc>
              <a:spcBef>
                <a:spcPts val="0"/>
              </a:spcBef>
              <a:spcAft>
                <a:spcPts val="0"/>
              </a:spcAft>
              <a:buSzPts val="1000"/>
              <a:buChar char="●"/>
            </a:pPr>
            <a:r>
              <a:rPr lang="en-GB" sz="1000" b="1"/>
              <a:t>GER: </a:t>
            </a:r>
            <a:r>
              <a:rPr lang="en-GB" sz="1000" u="sng">
                <a:solidFill>
                  <a:schemeClr val="hlink"/>
                </a:solidFill>
                <a:hlinkClick r:id="rId5"/>
              </a:rPr>
              <a:t>https://m.rbi.org.in/scripts/PublicationsView.aspx?id=20666</a:t>
            </a:r>
            <a:endParaRPr sz="1000"/>
          </a:p>
          <a:p>
            <a:pPr marL="457200" lvl="0" indent="-292100" algn="l" rtl="0">
              <a:lnSpc>
                <a:spcPct val="115000"/>
              </a:lnSpc>
              <a:spcBef>
                <a:spcPts val="0"/>
              </a:spcBef>
              <a:spcAft>
                <a:spcPts val="0"/>
              </a:spcAft>
              <a:buSzPts val="1000"/>
              <a:buChar char="●"/>
            </a:pPr>
            <a:r>
              <a:rPr lang="en-GB" sz="1000" b="1"/>
              <a:t>CBR, CDR, IMR</a:t>
            </a:r>
            <a:r>
              <a:rPr lang="en-GB" sz="1000"/>
              <a:t>: </a:t>
            </a:r>
            <a:r>
              <a:rPr lang="en-GB" sz="1000" u="sng">
                <a:solidFill>
                  <a:schemeClr val="hlink"/>
                </a:solidFill>
                <a:hlinkClick r:id="rId6"/>
              </a:rPr>
              <a:t>https://www.indiabudget.gov.in/budget2022-23/economicsurvey/doc/stat/tab82.pdf</a:t>
            </a:r>
            <a:endParaRPr sz="1000"/>
          </a:p>
          <a:p>
            <a:pPr marL="457200" lvl="0" indent="-292100" algn="l" rtl="0">
              <a:lnSpc>
                <a:spcPct val="115000"/>
              </a:lnSpc>
              <a:spcBef>
                <a:spcPts val="0"/>
              </a:spcBef>
              <a:spcAft>
                <a:spcPts val="0"/>
              </a:spcAft>
              <a:buSzPts val="1000"/>
              <a:buChar char="●"/>
            </a:pPr>
            <a:r>
              <a:rPr lang="en-GB" sz="1000" b="1"/>
              <a:t>Life Expectancy</a:t>
            </a:r>
            <a:r>
              <a:rPr lang="en-GB" sz="1000"/>
              <a:t>: </a:t>
            </a:r>
            <a:r>
              <a:rPr lang="en-GB" sz="1000" u="sng">
                <a:solidFill>
                  <a:schemeClr val="hlink"/>
                </a:solidFill>
                <a:hlinkClick r:id="rId7"/>
              </a:rPr>
              <a:t>https://en.wikipedia.org/wiki/List_of_Indian_states_by_life_expectancy_at_birth</a:t>
            </a:r>
            <a:endParaRPr sz="1000"/>
          </a:p>
          <a:p>
            <a:pPr marL="457200" lvl="0" indent="-292100" algn="l" rtl="0">
              <a:lnSpc>
                <a:spcPct val="115000"/>
              </a:lnSpc>
              <a:spcBef>
                <a:spcPts val="0"/>
              </a:spcBef>
              <a:spcAft>
                <a:spcPts val="0"/>
              </a:spcAft>
              <a:buSzPts val="1000"/>
              <a:buChar char="●"/>
            </a:pPr>
            <a:r>
              <a:rPr lang="en-GB" sz="1000" b="1"/>
              <a:t>HDI: </a:t>
            </a:r>
            <a:r>
              <a:rPr lang="en-GB" sz="1000" u="sng">
                <a:solidFill>
                  <a:schemeClr val="hlink"/>
                </a:solidFill>
                <a:hlinkClick r:id="rId8"/>
              </a:rPr>
              <a:t>https://en.wikipedia.org/wiki/List_of_Indian_states_and_union_territories_by_Human_Development_Index</a:t>
            </a:r>
            <a:endParaRPr sz="1000"/>
          </a:p>
          <a:p>
            <a:pPr marL="457200" lvl="0" indent="-292100" algn="l" rtl="0">
              <a:lnSpc>
                <a:spcPct val="115000"/>
              </a:lnSpc>
              <a:spcBef>
                <a:spcPts val="0"/>
              </a:spcBef>
              <a:spcAft>
                <a:spcPts val="0"/>
              </a:spcAft>
              <a:buSzPts val="1000"/>
              <a:buChar char="●"/>
            </a:pPr>
            <a:r>
              <a:rPr lang="en-GB" sz="1000" b="1"/>
              <a:t>Unemployment Rate:</a:t>
            </a:r>
            <a:r>
              <a:rPr lang="en-GB" sz="1000"/>
              <a:t> </a:t>
            </a:r>
            <a:r>
              <a:rPr lang="en-GB" sz="1000" u="sng">
                <a:solidFill>
                  <a:schemeClr val="hlink"/>
                </a:solidFill>
                <a:hlinkClick r:id="rId9"/>
              </a:rPr>
              <a:t>https://www.rbi.org.in/Scripts/PublicationsView.aspx?id=20001</a:t>
            </a:r>
            <a:endParaRPr sz="1000"/>
          </a:p>
          <a:p>
            <a:pPr marL="457200" lvl="0" indent="-292100" algn="l" rtl="0">
              <a:lnSpc>
                <a:spcPct val="115000"/>
              </a:lnSpc>
              <a:spcBef>
                <a:spcPts val="0"/>
              </a:spcBef>
              <a:spcAft>
                <a:spcPts val="0"/>
              </a:spcAft>
              <a:buSzPts val="1000"/>
              <a:buChar char="●"/>
            </a:pPr>
            <a:r>
              <a:rPr lang="en-GB" sz="1000" b="1"/>
              <a:t>GFCF: </a:t>
            </a:r>
            <a:r>
              <a:rPr lang="en-GB" sz="1000" u="sng">
                <a:solidFill>
                  <a:schemeClr val="hlink"/>
                </a:solidFill>
                <a:hlinkClick r:id="rId10"/>
              </a:rPr>
              <a:t>https://rbidocs.rbi.org.in/rdocs/Publications/PDFs/123T_19112022C242620B11BF4B35B44C80C5F042D09D.PDF</a:t>
            </a:r>
            <a:endParaRPr sz="1000"/>
          </a:p>
          <a:p>
            <a:pPr marL="457200" lvl="0" indent="-292100" algn="l" rtl="0">
              <a:lnSpc>
                <a:spcPct val="115000"/>
              </a:lnSpc>
              <a:spcBef>
                <a:spcPts val="0"/>
              </a:spcBef>
              <a:spcAft>
                <a:spcPts val="0"/>
              </a:spcAft>
              <a:buSzPts val="1000"/>
              <a:buChar char="●"/>
            </a:pPr>
            <a:r>
              <a:rPr lang="en-GB" sz="1000" b="1"/>
              <a:t>GCF:</a:t>
            </a:r>
            <a:r>
              <a:rPr lang="en-GB" sz="1000"/>
              <a:t> </a:t>
            </a:r>
            <a:r>
              <a:rPr lang="en-GB" sz="1000" u="sng">
                <a:solidFill>
                  <a:schemeClr val="hlink"/>
                </a:solidFill>
                <a:hlinkClick r:id="rId11"/>
              </a:rPr>
              <a:t>https://www.rbi.org.in/Scripts/PublicationsView.aspx?id=20774</a:t>
            </a:r>
            <a:endParaRPr sz="1000"/>
          </a:p>
          <a:p>
            <a:pPr marL="457200" lvl="0" indent="0" algn="l" rtl="0">
              <a:lnSpc>
                <a:spcPct val="115000"/>
              </a:lnSpc>
              <a:spcBef>
                <a:spcPts val="1200"/>
              </a:spcBef>
              <a:spcAft>
                <a:spcPts val="1200"/>
              </a:spcAft>
              <a:buSzPts val="1300"/>
              <a:buNone/>
            </a:pPr>
            <a:endParaRPr sz="1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13" name="Google Shape;113;p1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grpSp>
        <p:nvGrpSpPr>
          <p:cNvPr id="114" name="Google Shape;114;p17"/>
          <p:cNvGrpSpPr/>
          <p:nvPr/>
        </p:nvGrpSpPr>
        <p:grpSpPr>
          <a:xfrm>
            <a:off x="2056681" y="967775"/>
            <a:ext cx="2486829" cy="3711155"/>
            <a:chOff x="1118224" y="283725"/>
            <a:chExt cx="2090826" cy="4076400"/>
          </a:xfrm>
        </p:grpSpPr>
        <p:sp>
          <p:nvSpPr>
            <p:cNvPr id="115" name="Google Shape;115;p17"/>
            <p:cNvSpPr/>
            <p:nvPr/>
          </p:nvSpPr>
          <p:spPr>
            <a:xfrm>
              <a:off x="1178650" y="283725"/>
              <a:ext cx="2030400" cy="4076400"/>
            </a:xfrm>
            <a:prstGeom prst="rect">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7"/>
            <p:cNvSpPr/>
            <p:nvPr/>
          </p:nvSpPr>
          <p:spPr>
            <a:xfrm>
              <a:off x="1118224" y="341749"/>
              <a:ext cx="2048100" cy="24906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7"/>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D7E74"/>
                </a:solidFill>
                <a:latin typeface="Roboto Medium"/>
                <a:ea typeface="Roboto Medium"/>
                <a:cs typeface="Roboto Medium"/>
                <a:sym typeface="Roboto Medium"/>
              </a:endParaRPr>
            </a:p>
          </p:txBody>
        </p:sp>
        <p:sp>
          <p:nvSpPr>
            <p:cNvPr id="118" name="Google Shape;118;p17"/>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700"/>
                <a:buFont typeface="Arial"/>
                <a:buNone/>
              </a:pPr>
              <a:endParaRPr sz="700" b="0" i="0" u="none" strike="noStrike" cap="none">
                <a:solidFill>
                  <a:srgbClr val="1D7E74"/>
                </a:solidFill>
                <a:latin typeface="Roboto"/>
                <a:ea typeface="Roboto"/>
                <a:cs typeface="Roboto"/>
                <a:sym typeface="Roboto"/>
              </a:endParaRPr>
            </a:p>
          </p:txBody>
        </p:sp>
        <p:sp>
          <p:nvSpPr>
            <p:cNvPr id="119" name="Google Shape;119;p17"/>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1D7E74"/>
                  </a:solidFill>
                  <a:latin typeface="Roboto"/>
                  <a:ea typeface="Roboto"/>
                  <a:cs typeface="Roboto"/>
                  <a:sym typeface="Roboto"/>
                </a:rPr>
                <a:t>Dependent Variable</a:t>
              </a:r>
              <a:endParaRPr sz="1800" b="1" i="0" u="none" strike="noStrike" cap="none">
                <a:solidFill>
                  <a:srgbClr val="1D7E74"/>
                </a:solidFill>
                <a:latin typeface="Roboto"/>
                <a:ea typeface="Roboto"/>
                <a:cs typeface="Roboto"/>
                <a:sym typeface="Roboto"/>
              </a:endParaRPr>
            </a:p>
          </p:txBody>
        </p:sp>
        <p:sp>
          <p:nvSpPr>
            <p:cNvPr id="120" name="Google Shape;120;p17"/>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7"/>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GB" sz="1400" b="0" i="0" u="none" strike="noStrike" cap="none">
                  <a:solidFill>
                    <a:srgbClr val="FFFFFF"/>
                  </a:solidFill>
                  <a:latin typeface="Roboto"/>
                  <a:ea typeface="Roboto"/>
                  <a:cs typeface="Roboto"/>
                  <a:sym typeface="Roboto"/>
                </a:rPr>
                <a:t>Gross Domestic Product (GDP)</a:t>
              </a:r>
              <a:endParaRPr sz="1400" b="0" i="0" u="none" strike="noStrike" cap="none">
                <a:solidFill>
                  <a:srgbClr val="FFFFFF"/>
                </a:solidFill>
                <a:latin typeface="Roboto"/>
                <a:ea typeface="Roboto"/>
                <a:cs typeface="Roboto"/>
                <a:sym typeface="Roboto"/>
              </a:endParaRPr>
            </a:p>
          </p:txBody>
        </p:sp>
      </p:grpSp>
      <p:grpSp>
        <p:nvGrpSpPr>
          <p:cNvPr id="122" name="Google Shape;122;p17"/>
          <p:cNvGrpSpPr/>
          <p:nvPr/>
        </p:nvGrpSpPr>
        <p:grpSpPr>
          <a:xfrm>
            <a:off x="4543500" y="1009675"/>
            <a:ext cx="2486829" cy="3711155"/>
            <a:chOff x="1118224" y="283725"/>
            <a:chExt cx="2090826" cy="4076400"/>
          </a:xfrm>
        </p:grpSpPr>
        <p:sp>
          <p:nvSpPr>
            <p:cNvPr id="123" name="Google Shape;123;p17"/>
            <p:cNvSpPr/>
            <p:nvPr/>
          </p:nvSpPr>
          <p:spPr>
            <a:xfrm>
              <a:off x="1178650" y="283725"/>
              <a:ext cx="2030400" cy="4076400"/>
            </a:xfrm>
            <a:prstGeom prst="rect">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7"/>
            <p:cNvSpPr/>
            <p:nvPr/>
          </p:nvSpPr>
          <p:spPr>
            <a:xfrm>
              <a:off x="1118224" y="341749"/>
              <a:ext cx="2048100" cy="24906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7"/>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D7E74"/>
                </a:solidFill>
                <a:latin typeface="Roboto Medium"/>
                <a:ea typeface="Roboto Medium"/>
                <a:cs typeface="Roboto Medium"/>
                <a:sym typeface="Roboto Medium"/>
              </a:endParaRPr>
            </a:p>
          </p:txBody>
        </p:sp>
        <p:sp>
          <p:nvSpPr>
            <p:cNvPr id="126" name="Google Shape;126;p17"/>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700"/>
                <a:buFont typeface="Arial"/>
                <a:buNone/>
              </a:pPr>
              <a:endParaRPr sz="700" b="0" i="0" u="none" strike="noStrike" cap="none">
                <a:solidFill>
                  <a:srgbClr val="1D7E74"/>
                </a:solidFill>
                <a:latin typeface="Roboto"/>
                <a:ea typeface="Roboto"/>
                <a:cs typeface="Roboto"/>
                <a:sym typeface="Roboto"/>
              </a:endParaRPr>
            </a:p>
          </p:txBody>
        </p:sp>
        <p:sp>
          <p:nvSpPr>
            <p:cNvPr id="127" name="Google Shape;127;p17"/>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1D7E74"/>
                  </a:solidFill>
                  <a:latin typeface="Roboto"/>
                  <a:ea typeface="Roboto"/>
                  <a:cs typeface="Roboto"/>
                  <a:sym typeface="Roboto"/>
                </a:rPr>
                <a:t>Independent Variables</a:t>
              </a:r>
              <a:endParaRPr sz="1800" b="1" i="0" u="none" strike="noStrike" cap="none">
                <a:solidFill>
                  <a:srgbClr val="1D7E74"/>
                </a:solidFill>
                <a:latin typeface="Roboto"/>
                <a:ea typeface="Roboto"/>
                <a:cs typeface="Roboto"/>
                <a:sym typeface="Roboto"/>
              </a:endParaRPr>
            </a:p>
          </p:txBody>
        </p:sp>
        <p:sp>
          <p:nvSpPr>
            <p:cNvPr id="128" name="Google Shape;128;p17"/>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0" marR="190500" lvl="0" indent="0" algn="l" rtl="0">
                <a:lnSpc>
                  <a:spcPct val="100000"/>
                </a:lnSpc>
                <a:spcBef>
                  <a:spcPts val="0"/>
                </a:spcBef>
                <a:spcAft>
                  <a:spcPts val="0"/>
                </a:spcAft>
                <a:buClr>
                  <a:srgbClr val="000000"/>
                </a:buClr>
                <a:buSzPts val="1100"/>
                <a:buFont typeface="Arial"/>
                <a:buNone/>
              </a:pPr>
              <a:r>
                <a:rPr lang="en-GB" sz="1100" b="0" i="0" u="none" strike="noStrike" cap="none">
                  <a:solidFill>
                    <a:schemeClr val="lt1"/>
                  </a:solidFill>
                  <a:latin typeface="Merriweather"/>
                  <a:ea typeface="Merriweather"/>
                  <a:cs typeface="Merriweather"/>
                  <a:sym typeface="Merriweather"/>
                </a:rPr>
                <a:t>CPI, GCF, GFCF, Unemployment Rate, CBR, CDR, IMR, Life Expectancy and HDI</a:t>
              </a:r>
              <a:endParaRPr sz="1100" b="0" i="0" u="none" strike="noStrike" cap="none">
                <a:solidFill>
                  <a:schemeClr val="lt1"/>
                </a:solidFill>
                <a:latin typeface="Roboto"/>
                <a:ea typeface="Roboto"/>
                <a:cs typeface="Roboto"/>
                <a:sym typeface="Roboto"/>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GB" sz="2040"/>
              <a:t>Description of Variables Considered</a:t>
            </a:r>
            <a:endParaRPr sz="2040"/>
          </a:p>
        </p:txBody>
      </p:sp>
      <p:sp>
        <p:nvSpPr>
          <p:cNvPr id="135" name="Google Shape;135;p1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GB" sz="1400" b="1">
                <a:solidFill>
                  <a:schemeClr val="dk2"/>
                </a:solidFill>
              </a:rPr>
              <a:t>Gross Domestic Product (GDP) and Net State Domestic Product (NSDP) are essential measures of economic activity at the national and state levels, respectively, and have been considered as primary variables.</a:t>
            </a:r>
            <a:endParaRPr sz="1400" b="1">
              <a:solidFill>
                <a:schemeClr val="dk2"/>
              </a:solidFill>
            </a:endParaRPr>
          </a:p>
          <a:p>
            <a:pPr marL="0" lvl="0" indent="0" algn="l" rtl="0">
              <a:lnSpc>
                <a:spcPct val="115000"/>
              </a:lnSpc>
              <a:spcBef>
                <a:spcPts val="0"/>
              </a:spcBef>
              <a:spcAft>
                <a:spcPts val="0"/>
              </a:spcAft>
              <a:buSzPts val="1300"/>
              <a:buNone/>
            </a:pPr>
            <a:r>
              <a:rPr lang="en-GB" sz="1400" b="1">
                <a:solidFill>
                  <a:schemeClr val="dk2"/>
                </a:solidFill>
              </a:rPr>
              <a:t>In this project, we will examine the factors that influence these two measures and create </a:t>
            </a:r>
            <a:r>
              <a:rPr lang="en-GB" sz="1400" b="1">
                <a:solidFill>
                  <a:srgbClr val="1A1A1A"/>
                </a:solidFill>
              </a:rPr>
              <a:t>prediction </a:t>
            </a:r>
            <a:r>
              <a:rPr lang="en-GB" sz="1400" b="1">
                <a:solidFill>
                  <a:schemeClr val="dk2"/>
                </a:solidFill>
              </a:rPr>
              <a:t>models with them as dependent variables.</a:t>
            </a:r>
            <a:endParaRPr sz="1400" b="1">
              <a:solidFill>
                <a:schemeClr val="dk2"/>
              </a:solidFill>
            </a:endParaRPr>
          </a:p>
          <a:p>
            <a:pPr marL="0" lvl="0" indent="0" algn="l" rtl="0">
              <a:lnSpc>
                <a:spcPct val="115000"/>
              </a:lnSpc>
              <a:spcBef>
                <a:spcPts val="1200"/>
              </a:spcBef>
              <a:spcAft>
                <a:spcPts val="0"/>
              </a:spcAft>
              <a:buSzPts val="1300"/>
              <a:buNone/>
            </a:pPr>
            <a:endParaRPr b="1">
              <a:solidFill>
                <a:schemeClr val="dk2"/>
              </a:solidFill>
            </a:endParaRPr>
          </a:p>
          <a:p>
            <a:pPr marL="0" lvl="0" indent="0" algn="l" rtl="0">
              <a:lnSpc>
                <a:spcPct val="115000"/>
              </a:lnSpc>
              <a:spcBef>
                <a:spcPts val="1200"/>
              </a:spcBef>
              <a:spcAft>
                <a:spcPts val="1200"/>
              </a:spcAft>
              <a:buSzPts val="1300"/>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GB" sz="1800"/>
              <a:t>Important Variables</a:t>
            </a:r>
            <a:endParaRPr sz="1800"/>
          </a:p>
        </p:txBody>
      </p:sp>
      <p:sp>
        <p:nvSpPr>
          <p:cNvPr id="141" name="Google Shape;141;p19"/>
          <p:cNvSpPr txBox="1">
            <a:spLocks noGrp="1"/>
          </p:cNvSpPr>
          <p:nvPr>
            <p:ph type="body" idx="1"/>
          </p:nvPr>
        </p:nvSpPr>
        <p:spPr>
          <a:xfrm>
            <a:off x="729450" y="1974050"/>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300"/>
              <a:buNone/>
            </a:pPr>
            <a:r>
              <a:rPr lang="en-GB" sz="1400" b="1">
                <a:solidFill>
                  <a:schemeClr val="dk2"/>
                </a:solidFill>
                <a:latin typeface="Playfair Display"/>
                <a:ea typeface="Playfair Display"/>
                <a:cs typeface="Playfair Display"/>
                <a:sym typeface="Playfair Display"/>
              </a:rPr>
              <a:t>1. GDP (Gross Domestic Product) : Measure of total value of goods and services produced within a country during a specific period, typically a year</a:t>
            </a:r>
            <a:endParaRPr sz="1400" b="1">
              <a:solidFill>
                <a:schemeClr val="dk2"/>
              </a:solidFill>
              <a:latin typeface="Playfair Display"/>
              <a:ea typeface="Playfair Display"/>
              <a:cs typeface="Playfair Display"/>
              <a:sym typeface="Playfair Display"/>
            </a:endParaRPr>
          </a:p>
          <a:p>
            <a:pPr marL="0" lvl="0" indent="0" algn="l" rtl="0">
              <a:lnSpc>
                <a:spcPct val="100000"/>
              </a:lnSpc>
              <a:spcBef>
                <a:spcPts val="1200"/>
              </a:spcBef>
              <a:spcAft>
                <a:spcPts val="0"/>
              </a:spcAft>
              <a:buSzPts val="1300"/>
              <a:buNone/>
            </a:pPr>
            <a:r>
              <a:rPr lang="en-GB" sz="1400" b="1">
                <a:solidFill>
                  <a:schemeClr val="dk2"/>
                </a:solidFill>
                <a:latin typeface="Playfair Display"/>
                <a:ea typeface="Playfair Display"/>
                <a:cs typeface="Playfair Display"/>
                <a:sym typeface="Playfair Display"/>
              </a:rPr>
              <a:t>2.  NSDP :  (Net State Domestic Product) : Measure of economic output of a state/region</a:t>
            </a:r>
            <a:endParaRPr sz="1400" b="1">
              <a:solidFill>
                <a:schemeClr val="dk2"/>
              </a:solidFill>
              <a:latin typeface="Playfair Display"/>
              <a:ea typeface="Playfair Display"/>
              <a:cs typeface="Playfair Display"/>
              <a:sym typeface="Playfair Display"/>
            </a:endParaRPr>
          </a:p>
          <a:p>
            <a:pPr marL="0" lvl="0" indent="0" algn="l" rtl="0">
              <a:lnSpc>
                <a:spcPct val="100000"/>
              </a:lnSpc>
              <a:spcBef>
                <a:spcPts val="0"/>
              </a:spcBef>
              <a:spcAft>
                <a:spcPts val="0"/>
              </a:spcAft>
              <a:buSzPts val="1300"/>
              <a:buNone/>
            </a:pPr>
            <a:endParaRPr sz="1400" b="1">
              <a:solidFill>
                <a:schemeClr val="dk2"/>
              </a:solidFill>
              <a:latin typeface="Playfair Display"/>
              <a:ea typeface="Playfair Display"/>
              <a:cs typeface="Playfair Display"/>
              <a:sym typeface="Playfair Display"/>
            </a:endParaRPr>
          </a:p>
          <a:p>
            <a:pPr marL="0" lvl="0" indent="0" algn="l" rtl="0">
              <a:lnSpc>
                <a:spcPct val="100000"/>
              </a:lnSpc>
              <a:spcBef>
                <a:spcPts val="0"/>
              </a:spcBef>
              <a:spcAft>
                <a:spcPts val="0"/>
              </a:spcAft>
              <a:buSzPts val="1300"/>
              <a:buNone/>
            </a:pPr>
            <a:r>
              <a:rPr lang="en-GB" sz="1400" b="1">
                <a:solidFill>
                  <a:schemeClr val="dk2"/>
                </a:solidFill>
                <a:latin typeface="Playfair Display"/>
                <a:ea typeface="Playfair Display"/>
                <a:cs typeface="Playfair Display"/>
                <a:sym typeface="Playfair Display"/>
              </a:rPr>
              <a:t>3. CPI (Consumer Price Index) : measures rate of inflation</a:t>
            </a:r>
            <a:endParaRPr sz="1400" b="1">
              <a:solidFill>
                <a:schemeClr val="dk2"/>
              </a:solidFill>
              <a:latin typeface="Playfair Display"/>
              <a:ea typeface="Playfair Display"/>
              <a:cs typeface="Playfair Display"/>
              <a:sym typeface="Playfair Display"/>
            </a:endParaRPr>
          </a:p>
          <a:p>
            <a:pPr marL="0" lvl="0" indent="0" algn="l" rtl="0">
              <a:lnSpc>
                <a:spcPct val="100000"/>
              </a:lnSpc>
              <a:spcBef>
                <a:spcPts val="0"/>
              </a:spcBef>
              <a:spcAft>
                <a:spcPts val="0"/>
              </a:spcAft>
              <a:buSzPts val="1300"/>
              <a:buNone/>
            </a:pPr>
            <a:endParaRPr sz="1400" b="1">
              <a:solidFill>
                <a:schemeClr val="dk2"/>
              </a:solidFill>
              <a:latin typeface="Playfair Display"/>
              <a:ea typeface="Playfair Display"/>
              <a:cs typeface="Playfair Display"/>
              <a:sym typeface="Playfair Display"/>
            </a:endParaRPr>
          </a:p>
          <a:p>
            <a:pPr marL="0" lvl="0" indent="0" algn="l" rtl="0">
              <a:lnSpc>
                <a:spcPct val="100000"/>
              </a:lnSpc>
              <a:spcBef>
                <a:spcPts val="0"/>
              </a:spcBef>
              <a:spcAft>
                <a:spcPts val="0"/>
              </a:spcAft>
              <a:buSzPts val="1300"/>
              <a:buNone/>
            </a:pPr>
            <a:r>
              <a:rPr lang="en-GB" sz="1400" b="1">
                <a:solidFill>
                  <a:schemeClr val="dk2"/>
                </a:solidFill>
                <a:latin typeface="Playfair Display"/>
                <a:ea typeface="Playfair Display"/>
                <a:cs typeface="Playfair Display"/>
                <a:sym typeface="Playfair Display"/>
              </a:rPr>
              <a:t>4. GCF  (Gross Capital Formation) : This measures the level of investment in the country’s economy, including both public and private investment.</a:t>
            </a:r>
            <a:endParaRPr sz="1400" b="1">
              <a:solidFill>
                <a:schemeClr val="dk2"/>
              </a:solidFill>
              <a:latin typeface="Playfair Display"/>
              <a:ea typeface="Playfair Display"/>
              <a:cs typeface="Playfair Display"/>
              <a:sym typeface="Playfair Display"/>
            </a:endParaRPr>
          </a:p>
          <a:p>
            <a:pPr marL="0" lvl="0" indent="0" algn="l" rtl="0">
              <a:lnSpc>
                <a:spcPct val="115000"/>
              </a:lnSpc>
              <a:spcBef>
                <a:spcPts val="0"/>
              </a:spcBef>
              <a:spcAft>
                <a:spcPts val="1200"/>
              </a:spcAft>
              <a:buSzPts val="1300"/>
              <a:buNone/>
            </a:pPr>
            <a:endParaRPr sz="1400" b="1">
              <a:latin typeface="Playfair Display"/>
              <a:ea typeface="Playfair Display"/>
              <a:cs typeface="Playfair Display"/>
              <a:sym typeface="Playfair Display"/>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47" name="Google Shape;147;p20"/>
          <p:cNvSpPr txBox="1">
            <a:spLocks noGrp="1"/>
          </p:cNvSpPr>
          <p:nvPr>
            <p:ph type="body" idx="1"/>
          </p:nvPr>
        </p:nvSpPr>
        <p:spPr>
          <a:xfrm>
            <a:off x="778375" y="1630225"/>
            <a:ext cx="7688700" cy="249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300"/>
              <a:buNone/>
            </a:pPr>
            <a:r>
              <a:rPr lang="en-GB" sz="1400" b="1">
                <a:solidFill>
                  <a:schemeClr val="dk2"/>
                </a:solidFill>
                <a:latin typeface="Playfair Display"/>
                <a:ea typeface="Playfair Display"/>
                <a:cs typeface="Playfair Display"/>
                <a:sym typeface="Playfair Display"/>
              </a:rPr>
              <a:t>5. Life Expectancy : Life Expectancy is a statistical measure that indicates the average number of years a person can expect to live.</a:t>
            </a:r>
            <a:endParaRPr sz="1400" b="1">
              <a:solidFill>
                <a:schemeClr val="dk2"/>
              </a:solidFill>
              <a:latin typeface="Playfair Display"/>
              <a:ea typeface="Playfair Display"/>
              <a:cs typeface="Playfair Display"/>
              <a:sym typeface="Playfair Display"/>
            </a:endParaRPr>
          </a:p>
          <a:p>
            <a:pPr marL="0" lvl="0" indent="0" algn="l" rtl="0">
              <a:lnSpc>
                <a:spcPct val="100000"/>
              </a:lnSpc>
              <a:spcBef>
                <a:spcPts val="1200"/>
              </a:spcBef>
              <a:spcAft>
                <a:spcPts val="0"/>
              </a:spcAft>
              <a:buSzPts val="1300"/>
              <a:buNone/>
            </a:pPr>
            <a:r>
              <a:rPr lang="en-GB" sz="1400" b="1">
                <a:solidFill>
                  <a:schemeClr val="dk2"/>
                </a:solidFill>
                <a:latin typeface="Playfair Display"/>
                <a:ea typeface="Playfair Display"/>
                <a:cs typeface="Playfair Display"/>
                <a:sym typeface="Playfair Display"/>
              </a:rPr>
              <a:t>6. GFCF (Gross Fixed Capital Formation) : level of investment in fixed assets, such as machinery, buildings, and infrastructure.</a:t>
            </a:r>
            <a:endParaRPr sz="1400" b="1">
              <a:solidFill>
                <a:schemeClr val="dk2"/>
              </a:solidFill>
              <a:latin typeface="Playfair Display"/>
              <a:ea typeface="Playfair Display"/>
              <a:cs typeface="Playfair Display"/>
              <a:sym typeface="Playfair Display"/>
            </a:endParaRPr>
          </a:p>
          <a:p>
            <a:pPr marL="0" lvl="0" indent="0" algn="l" rtl="0">
              <a:lnSpc>
                <a:spcPct val="100000"/>
              </a:lnSpc>
              <a:spcBef>
                <a:spcPts val="0"/>
              </a:spcBef>
              <a:spcAft>
                <a:spcPts val="0"/>
              </a:spcAft>
              <a:buSzPts val="1300"/>
              <a:buNone/>
            </a:pPr>
            <a:endParaRPr sz="1400" b="1">
              <a:solidFill>
                <a:schemeClr val="dk2"/>
              </a:solidFill>
              <a:latin typeface="Playfair Display"/>
              <a:ea typeface="Playfair Display"/>
              <a:cs typeface="Playfair Display"/>
              <a:sym typeface="Playfair Display"/>
            </a:endParaRPr>
          </a:p>
          <a:p>
            <a:pPr marL="0" lvl="0" indent="0" algn="l" rtl="0">
              <a:lnSpc>
                <a:spcPct val="100000"/>
              </a:lnSpc>
              <a:spcBef>
                <a:spcPts val="0"/>
              </a:spcBef>
              <a:spcAft>
                <a:spcPts val="0"/>
              </a:spcAft>
              <a:buSzPts val="1300"/>
              <a:buNone/>
            </a:pPr>
            <a:r>
              <a:rPr lang="en-GB" sz="1400" b="1">
                <a:solidFill>
                  <a:srgbClr val="000000"/>
                </a:solidFill>
                <a:latin typeface="Playfair Display"/>
                <a:ea typeface="Playfair Display"/>
                <a:cs typeface="Playfair Display"/>
                <a:sym typeface="Playfair Display"/>
              </a:rPr>
              <a:t>7. Human Development Index (HDI) : it  is a composite statistical measure that was developed by UNDP to assess the level of development of countries around the world.</a:t>
            </a:r>
            <a:endParaRPr sz="1400" b="1">
              <a:solidFill>
                <a:srgbClr val="000000"/>
              </a:solidFill>
              <a:latin typeface="Playfair Display"/>
              <a:ea typeface="Playfair Display"/>
              <a:cs typeface="Playfair Display"/>
              <a:sym typeface="Playfair Display"/>
            </a:endParaRPr>
          </a:p>
          <a:p>
            <a:pPr marL="0" lvl="0" indent="0" algn="l" rtl="0">
              <a:lnSpc>
                <a:spcPct val="115000"/>
              </a:lnSpc>
              <a:spcBef>
                <a:spcPts val="1200"/>
              </a:spcBef>
              <a:spcAft>
                <a:spcPts val="0"/>
              </a:spcAft>
              <a:buSzPts val="1300"/>
              <a:buNone/>
            </a:pPr>
            <a:r>
              <a:rPr lang="en-GB" sz="1400" b="1">
                <a:solidFill>
                  <a:srgbClr val="000000"/>
                </a:solidFill>
                <a:latin typeface="Playfair Display"/>
                <a:ea typeface="Playfair Display"/>
                <a:cs typeface="Playfair Display"/>
                <a:sym typeface="Playfair Display"/>
              </a:rPr>
              <a:t>8.  Gross Enrollment Ratio (GER) : Statistical measure used in education to indicate the number of students enrolled in a specific level of education</a:t>
            </a:r>
            <a:r>
              <a:rPr lang="en-GB" sz="1200" b="1">
                <a:solidFill>
                  <a:srgbClr val="000000"/>
                </a:solidFill>
                <a:latin typeface="Playfair Display"/>
                <a:ea typeface="Playfair Display"/>
                <a:cs typeface="Playfair Display"/>
                <a:sym typeface="Playfair Display"/>
              </a:rPr>
              <a:t>.</a:t>
            </a:r>
            <a:endParaRPr sz="1200" b="1">
              <a:solidFill>
                <a:srgbClr val="000000"/>
              </a:solidFill>
              <a:latin typeface="Playfair Display"/>
              <a:ea typeface="Playfair Display"/>
              <a:cs typeface="Playfair Display"/>
              <a:sym typeface="Playfair Display"/>
            </a:endParaRPr>
          </a:p>
          <a:p>
            <a:pPr marL="0" lvl="0" indent="0" algn="l" rtl="0">
              <a:lnSpc>
                <a:spcPct val="115000"/>
              </a:lnSpc>
              <a:spcBef>
                <a:spcPts val="1200"/>
              </a:spcBef>
              <a:spcAft>
                <a:spcPts val="0"/>
              </a:spcAft>
              <a:buSzPts val="1300"/>
              <a:buNone/>
            </a:pPr>
            <a:endParaRPr sz="1200" b="1">
              <a:solidFill>
                <a:schemeClr val="dk2"/>
              </a:solidFill>
              <a:latin typeface="Playfair Display"/>
              <a:ea typeface="Playfair Display"/>
              <a:cs typeface="Playfair Display"/>
              <a:sym typeface="Playfair Display"/>
            </a:endParaRPr>
          </a:p>
          <a:p>
            <a:pPr marL="0" lvl="0" indent="0" algn="l" rtl="0">
              <a:lnSpc>
                <a:spcPct val="115000"/>
              </a:lnSpc>
              <a:spcBef>
                <a:spcPts val="1200"/>
              </a:spcBef>
              <a:spcAft>
                <a:spcPts val="1200"/>
              </a:spcAft>
              <a:buSzPts val="1300"/>
              <a:buNone/>
            </a:pPr>
            <a:endParaRPr sz="1200" b="1">
              <a:latin typeface="Playfair Display"/>
              <a:ea typeface="Playfair Display"/>
              <a:cs typeface="Playfair Display"/>
              <a:sym typeface="Playfair Display"/>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51"/>
        <p:cNvGrpSpPr/>
        <p:nvPr/>
      </p:nvGrpSpPr>
      <p:grpSpPr>
        <a:xfrm>
          <a:off x="0" y="0"/>
          <a:ext cx="0" cy="0"/>
          <a:chOff x="0" y="0"/>
          <a:chExt cx="0" cy="0"/>
        </a:xfrm>
      </p:grpSpPr>
      <p:sp>
        <p:nvSpPr>
          <p:cNvPr id="152" name="Google Shape;152;p21"/>
          <p:cNvSpPr txBox="1">
            <a:spLocks noGrp="1"/>
          </p:cNvSpPr>
          <p:nvPr>
            <p:ph type="body" idx="1"/>
          </p:nvPr>
        </p:nvSpPr>
        <p:spPr>
          <a:xfrm>
            <a:off x="729450" y="1712575"/>
            <a:ext cx="7688700" cy="3123900"/>
          </a:xfrm>
          <a:prstGeom prst="rect">
            <a:avLst/>
          </a:prstGeom>
          <a:noFill/>
          <a:ln>
            <a:noFill/>
          </a:ln>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SzPts val="1300"/>
              <a:buNone/>
            </a:pPr>
            <a:r>
              <a:rPr lang="en-GB" sz="1400" b="1">
                <a:solidFill>
                  <a:srgbClr val="000000"/>
                </a:solidFill>
                <a:latin typeface="Playfair Display"/>
                <a:ea typeface="Playfair Display"/>
                <a:cs typeface="Playfair Display"/>
                <a:sym typeface="Playfair Display"/>
              </a:rPr>
              <a:t>9.  Infant Mortality Rate(IMR) : statistical measure that represents the number of deaths of infants under one year of age per 1000 live births in a given population, usually within a year.</a:t>
            </a:r>
            <a:endParaRPr sz="1400" b="1">
              <a:solidFill>
                <a:srgbClr val="000000"/>
              </a:solidFill>
              <a:latin typeface="Playfair Display"/>
              <a:ea typeface="Playfair Display"/>
              <a:cs typeface="Playfair Display"/>
              <a:sym typeface="Playfair Display"/>
            </a:endParaRPr>
          </a:p>
          <a:p>
            <a:pPr marL="228600" lvl="0" indent="-228600" algn="l" rtl="0">
              <a:lnSpc>
                <a:spcPct val="115000"/>
              </a:lnSpc>
              <a:spcBef>
                <a:spcPts val="1200"/>
              </a:spcBef>
              <a:spcAft>
                <a:spcPts val="0"/>
              </a:spcAft>
              <a:buSzPts val="1300"/>
              <a:buNone/>
            </a:pPr>
            <a:r>
              <a:rPr lang="en-GB" sz="1400" b="1">
                <a:solidFill>
                  <a:srgbClr val="000000"/>
                </a:solidFill>
                <a:latin typeface="Playfair Display"/>
                <a:ea typeface="Playfair Display"/>
                <a:cs typeface="Playfair Display"/>
                <a:sym typeface="Playfair Display"/>
              </a:rPr>
              <a:t>10. Unemployment Rate: Measure of percentage of labor force that is currently unemployed.</a:t>
            </a:r>
            <a:endParaRPr sz="1400" b="1">
              <a:solidFill>
                <a:srgbClr val="000000"/>
              </a:solidFill>
              <a:latin typeface="Playfair Display"/>
              <a:ea typeface="Playfair Display"/>
              <a:cs typeface="Playfair Display"/>
              <a:sym typeface="Playfair Display"/>
            </a:endParaRPr>
          </a:p>
          <a:p>
            <a:pPr marL="0" lvl="0" indent="0" algn="l" rtl="0">
              <a:lnSpc>
                <a:spcPct val="100000"/>
              </a:lnSpc>
              <a:spcBef>
                <a:spcPts val="1200"/>
              </a:spcBef>
              <a:spcAft>
                <a:spcPts val="0"/>
              </a:spcAft>
              <a:buSzPts val="1300"/>
              <a:buNone/>
            </a:pPr>
            <a:r>
              <a:rPr lang="en-GB" sz="1400" b="1">
                <a:solidFill>
                  <a:srgbClr val="000000"/>
                </a:solidFill>
                <a:latin typeface="Playfair Display"/>
                <a:ea typeface="Playfair Display"/>
                <a:cs typeface="Playfair Display"/>
                <a:sym typeface="Playfair Display"/>
              </a:rPr>
              <a:t>11.  Crude Birth Rate (CBR): Measure of the number of live births per 1000 people in a population over a year</a:t>
            </a:r>
            <a:endParaRPr sz="1400" b="1">
              <a:solidFill>
                <a:srgbClr val="000000"/>
              </a:solidFill>
              <a:latin typeface="Playfair Display"/>
              <a:ea typeface="Playfair Display"/>
              <a:cs typeface="Playfair Display"/>
              <a:sym typeface="Playfair Display"/>
            </a:endParaRPr>
          </a:p>
          <a:p>
            <a:pPr marL="0" lvl="0" indent="0" algn="l" rtl="0">
              <a:lnSpc>
                <a:spcPct val="100000"/>
              </a:lnSpc>
              <a:spcBef>
                <a:spcPts val="0"/>
              </a:spcBef>
              <a:spcAft>
                <a:spcPts val="0"/>
              </a:spcAft>
              <a:buSzPts val="1300"/>
              <a:buNone/>
            </a:pPr>
            <a:endParaRPr sz="1400" b="1">
              <a:solidFill>
                <a:srgbClr val="000000"/>
              </a:solidFill>
              <a:latin typeface="Playfair Display"/>
              <a:ea typeface="Playfair Display"/>
              <a:cs typeface="Playfair Display"/>
              <a:sym typeface="Playfair Display"/>
            </a:endParaRPr>
          </a:p>
          <a:p>
            <a:pPr marL="0" lvl="0" indent="0" algn="l" rtl="0">
              <a:lnSpc>
                <a:spcPct val="100000"/>
              </a:lnSpc>
              <a:spcBef>
                <a:spcPts val="0"/>
              </a:spcBef>
              <a:spcAft>
                <a:spcPts val="0"/>
              </a:spcAft>
              <a:buSzPts val="1300"/>
              <a:buNone/>
            </a:pPr>
            <a:r>
              <a:rPr lang="en-GB" sz="1400" b="1">
                <a:solidFill>
                  <a:srgbClr val="000000"/>
                </a:solidFill>
                <a:latin typeface="Playfair Display"/>
                <a:ea typeface="Playfair Display"/>
                <a:cs typeface="Playfair Display"/>
                <a:sym typeface="Playfair Display"/>
              </a:rPr>
              <a:t>12. Crude Death Rate (CDR): Measure of the number of deaths per 1000 people in a population over a year</a:t>
            </a:r>
            <a:endParaRPr sz="1400" b="1">
              <a:solidFill>
                <a:srgbClr val="000000"/>
              </a:solidFill>
              <a:latin typeface="Playfair Display"/>
              <a:ea typeface="Playfair Display"/>
              <a:cs typeface="Playfair Display"/>
              <a:sym typeface="Playfair Display"/>
            </a:endParaRPr>
          </a:p>
          <a:p>
            <a:pPr marL="228600" lvl="0" indent="-228600" algn="l" rtl="0">
              <a:lnSpc>
                <a:spcPct val="115000"/>
              </a:lnSpc>
              <a:spcBef>
                <a:spcPts val="1200"/>
              </a:spcBef>
              <a:spcAft>
                <a:spcPts val="0"/>
              </a:spcAft>
              <a:buSzPts val="1300"/>
              <a:buNone/>
            </a:pPr>
            <a:endParaRPr sz="1400" b="1">
              <a:solidFill>
                <a:srgbClr val="000000"/>
              </a:solidFill>
              <a:latin typeface="Playfair Display"/>
              <a:ea typeface="Playfair Display"/>
              <a:cs typeface="Playfair Display"/>
              <a:sym typeface="Playfair Display"/>
            </a:endParaRPr>
          </a:p>
          <a:p>
            <a:pPr marL="228600" lvl="0" indent="0" algn="l" rtl="0">
              <a:lnSpc>
                <a:spcPct val="115000"/>
              </a:lnSpc>
              <a:spcBef>
                <a:spcPts val="1200"/>
              </a:spcBef>
              <a:spcAft>
                <a:spcPts val="0"/>
              </a:spcAft>
              <a:buSzPts val="1300"/>
              <a:buNone/>
            </a:pPr>
            <a:endParaRPr sz="1500" b="1">
              <a:solidFill>
                <a:srgbClr val="000000"/>
              </a:solidFill>
              <a:latin typeface="Playfair Display"/>
              <a:ea typeface="Playfair Display"/>
              <a:cs typeface="Playfair Display"/>
              <a:sym typeface="Playfair Display"/>
            </a:endParaRPr>
          </a:p>
          <a:p>
            <a:pPr marL="0" lvl="0" indent="0" algn="l" rtl="0">
              <a:lnSpc>
                <a:spcPct val="100000"/>
              </a:lnSpc>
              <a:spcBef>
                <a:spcPts val="1200"/>
              </a:spcBef>
              <a:spcAft>
                <a:spcPts val="0"/>
              </a:spcAft>
              <a:buSzPts val="1300"/>
              <a:buNone/>
            </a:pPr>
            <a:endParaRPr sz="1500" b="1">
              <a:solidFill>
                <a:srgbClr val="000000"/>
              </a:solidFill>
              <a:latin typeface="Playfair Display"/>
              <a:ea typeface="Playfair Display"/>
              <a:cs typeface="Playfair Display"/>
              <a:sym typeface="Playfair Display"/>
            </a:endParaRPr>
          </a:p>
          <a:p>
            <a:pPr marL="0" lvl="0" indent="0" algn="l" rtl="0">
              <a:lnSpc>
                <a:spcPct val="115000"/>
              </a:lnSpc>
              <a:spcBef>
                <a:spcPts val="0"/>
              </a:spcBef>
              <a:spcAft>
                <a:spcPts val="1200"/>
              </a:spcAft>
              <a:buSzPts val="1300"/>
              <a:buNone/>
            </a:pPr>
            <a:endParaRPr sz="1500"/>
          </a:p>
        </p:txBody>
      </p:sp>
      <p:sp>
        <p:nvSpPr>
          <p:cNvPr id="153" name="Google Shape;153;p2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1146</Words>
  <PresentationFormat>On-screen Show (16:9)</PresentationFormat>
  <Paragraphs>107</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Raleway</vt:lpstr>
      <vt:lpstr>Lato</vt:lpstr>
      <vt:lpstr>Playfair Display</vt:lpstr>
      <vt:lpstr>Lato Black</vt:lpstr>
      <vt:lpstr>Roboto Medium</vt:lpstr>
      <vt:lpstr>Roboto</vt:lpstr>
      <vt:lpstr>Merriweather</vt:lpstr>
      <vt:lpstr>Streamline</vt:lpstr>
      <vt:lpstr>Major Project [STMJ600]                         </vt:lpstr>
      <vt:lpstr>Project Title </vt:lpstr>
      <vt:lpstr>Objective</vt:lpstr>
      <vt:lpstr>Sources of Data</vt:lpstr>
      <vt:lpstr>Slide 5</vt:lpstr>
      <vt:lpstr>Description of Variables Considered</vt:lpstr>
      <vt:lpstr>Important Variables</vt:lpstr>
      <vt:lpstr>Slide 8</vt:lpstr>
      <vt:lpstr>Slide 9</vt:lpstr>
      <vt:lpstr>Slide 10</vt:lpstr>
      <vt:lpstr>Slide 11</vt:lpstr>
      <vt:lpstr>Slide 12</vt:lpstr>
      <vt:lpstr>Methodology Used</vt:lpstr>
      <vt:lpstr>Slide 14</vt:lpstr>
      <vt:lpstr>Slide 15</vt:lpstr>
      <vt:lpstr>Slide 16</vt:lpstr>
      <vt:lpstr>Best fit Model for GDP</vt:lpstr>
      <vt:lpstr>Slide 18</vt:lpstr>
      <vt:lpstr>Slide 19</vt:lpstr>
      <vt:lpstr>Slide 20</vt:lpstr>
      <vt:lpstr>Best fit Model for NSDP</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[STMJ600]</dc:title>
  <dc:creator>Khalid Sayeed</dc:creator>
  <cp:lastModifiedBy>Sayeed.Khalid</cp:lastModifiedBy>
  <cp:revision>7</cp:revision>
  <dcterms:modified xsi:type="dcterms:W3CDTF">2023-04-06T07:28:24Z</dcterms:modified>
</cp:coreProperties>
</file>