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0" r:id="rId7"/>
    <p:sldId id="261" r:id="rId8"/>
    <p:sldId id="266" r:id="rId9"/>
    <p:sldId id="275" r:id="rId10"/>
    <p:sldId id="267" r:id="rId11"/>
    <p:sldId id="268" r:id="rId12"/>
    <p:sldId id="269" r:id="rId13"/>
    <p:sldId id="270" r:id="rId14"/>
    <p:sldId id="271" r:id="rId15"/>
    <p:sldId id="274" r:id="rId16"/>
    <p:sldId id="284" r:id="rId17"/>
    <p:sldId id="276" r:id="rId18"/>
    <p:sldId id="287" r:id="rId19"/>
    <p:sldId id="277" r:id="rId20"/>
    <p:sldId id="278" r:id="rId21"/>
    <p:sldId id="279" r:id="rId22"/>
    <p:sldId id="283" r:id="rId23"/>
    <p:sldId id="281" r:id="rId24"/>
    <p:sldId id="282"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660"/>
  </p:normalViewPr>
  <p:slideViewPr>
    <p:cSldViewPr snapToGrid="0">
      <p:cViewPr varScale="1">
        <p:scale>
          <a:sx n="68" d="100"/>
          <a:sy n="68"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52258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971FBE-3E5C-470E-8164-38E7A373A33C}"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59413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530473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786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046995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29501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3655371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406670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67482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22770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53287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971FBE-3E5C-470E-8164-38E7A373A33C}"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38867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71FBE-3E5C-470E-8164-38E7A373A33C}" type="datetimeFigureOut">
              <a:rPr lang="en-IN" smtClean="0"/>
              <a:t>01-12-2016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143210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349199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424875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7971FBE-3E5C-470E-8164-38E7A373A33C}" type="datetimeFigureOut">
              <a:rPr lang="en-IN" smtClean="0"/>
              <a:t>01-12-2016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84328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971FBE-3E5C-470E-8164-38E7A373A33C}" type="datetimeFigureOut">
              <a:rPr lang="en-IN" smtClean="0"/>
              <a:t>01-12-2016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49BF0-E6D2-4316-8BA9-50FFA0BBA4EE}" type="slidenum">
              <a:rPr lang="en-IN" smtClean="0"/>
              <a:t>‹#›</a:t>
            </a:fld>
            <a:endParaRPr lang="en-IN"/>
          </a:p>
        </p:txBody>
      </p:sp>
    </p:spTree>
    <p:extLst>
      <p:ext uri="{BB962C8B-B14F-4D97-AF65-F5344CB8AC3E}">
        <p14:creationId xmlns:p14="http://schemas.microsoft.com/office/powerpoint/2010/main" val="206835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971FBE-3E5C-470E-8164-38E7A373A33C}" type="datetimeFigureOut">
              <a:rPr lang="en-IN" smtClean="0"/>
              <a:t>01-12-2016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949BF0-E6D2-4316-8BA9-50FFA0BBA4EE}" type="slidenum">
              <a:rPr lang="en-IN" smtClean="0"/>
              <a:t>‹#›</a:t>
            </a:fld>
            <a:endParaRPr lang="en-IN"/>
          </a:p>
        </p:txBody>
      </p:sp>
    </p:spTree>
    <p:extLst>
      <p:ext uri="{BB962C8B-B14F-4D97-AF65-F5344CB8AC3E}">
        <p14:creationId xmlns:p14="http://schemas.microsoft.com/office/powerpoint/2010/main" val="163868648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hyperlink" Target="http://www.nuforc.org/webreports/ndxevent.html" TargetMode="External"/><Relationship Id="rId2" Type="http://schemas.openxmlformats.org/officeDocument/2006/relationships/hyperlink" Target="https://github.com/prathibhagubbiprakash/Hadoo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 TargetMode="External"/><Relationship Id="rId2" Type="http://schemas.openxmlformats.org/officeDocument/2006/relationships/hyperlink" Target="http://www.nuforc.org/webreports/ndxevent.html" TargetMode="External"/><Relationship Id="rId1" Type="http://schemas.openxmlformats.org/officeDocument/2006/relationships/slideLayout" Target="../slideLayouts/slideLayout2.xml"/><Relationship Id="rId4" Type="http://schemas.openxmlformats.org/officeDocument/2006/relationships/hyperlink" Target="https://bluemix.ne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80219"/>
            <a:ext cx="9144000" cy="6387867"/>
          </a:xfrm>
        </p:spPr>
        <p:txBody>
          <a:bodyPr>
            <a:normAutofit lnSpcReduction="10000"/>
          </a:bodyPr>
          <a:lstStyle/>
          <a:p>
            <a:pPr algn="ctr"/>
            <a:r>
              <a:rPr lang="en-IN" b="1" dirty="0"/>
              <a:t> </a:t>
            </a:r>
            <a:r>
              <a:rPr lang="en-IN" sz="4800" b="1" dirty="0">
                <a:latin typeface="Times New Roman" panose="02020603050405020304" pitchFamily="18" charset="0"/>
                <a:cs typeface="Times New Roman" panose="02020603050405020304" pitchFamily="18" charset="0"/>
              </a:rPr>
              <a:t>National UFO Sightings Data Analysis</a:t>
            </a:r>
          </a:p>
          <a:p>
            <a:pPr algn="ct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ctr"/>
            <a:r>
              <a:rPr lang="en-IN" sz="3000" b="1" dirty="0">
                <a:latin typeface="Times New Roman" panose="02020603050405020304" pitchFamily="18" charset="0"/>
                <a:cs typeface="Times New Roman" panose="02020603050405020304" pitchFamily="18" charset="0"/>
              </a:rPr>
              <a:t>Group A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 Team members :- </a:t>
            </a:r>
          </a:p>
          <a:p>
            <a:pPr algn="l"/>
            <a:r>
              <a:rPr lang="en-IN" sz="2400" dirty="0">
                <a:latin typeface="Times New Roman" panose="02020603050405020304" pitchFamily="18" charset="0"/>
                <a:cs typeface="Times New Roman" panose="02020603050405020304" pitchFamily="18" charset="0"/>
              </a:rPr>
              <a:t>           Anusha Manjappa</a:t>
            </a:r>
          </a:p>
          <a:p>
            <a:pPr algn="l"/>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Nayana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Brahmanahalli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Venkataramanappa</a:t>
            </a:r>
            <a:endParaRPr lang="en-IN"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Prathibha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Gubbi</a:t>
            </a:r>
            <a:r>
              <a:rPr lang="en-IN" sz="2400" dirty="0">
                <a:latin typeface="Times New Roman" panose="02020603050405020304" pitchFamily="18" charset="0"/>
                <a:cs typeface="Times New Roman" panose="02020603050405020304" pitchFamily="18" charset="0"/>
              </a:rPr>
              <a:t> Prakash</a:t>
            </a:r>
          </a:p>
          <a:p>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934029"/>
            <a:ext cx="3889829" cy="237671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9943" y="1934029"/>
            <a:ext cx="3817257" cy="2376714"/>
          </a:xfrm>
          <a:prstGeom prst="rect">
            <a:avLst/>
          </a:prstGeom>
        </p:spPr>
      </p:pic>
    </p:spTree>
    <p:extLst>
      <p:ext uri="{BB962C8B-B14F-4D97-AF65-F5344CB8AC3E}">
        <p14:creationId xmlns:p14="http://schemas.microsoft.com/office/powerpoint/2010/main" val="36695233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900" b="1" dirty="0">
                <a:latin typeface="Times New Roman" panose="02020603050405020304" pitchFamily="18" charset="0"/>
                <a:cs typeface="Times New Roman" panose="02020603050405020304" pitchFamily="18" charset="0"/>
              </a:rPr>
              <a:t>Visualizations and Queries</a:t>
            </a:r>
            <a:br>
              <a:rPr lang="en-IN" dirty="0"/>
            </a:br>
            <a:br>
              <a:rPr lang="en-IN" dirty="0"/>
            </a:br>
            <a:r>
              <a:rPr lang="en-IN" sz="2700" dirty="0"/>
              <a:t>1)</a:t>
            </a:r>
            <a:r>
              <a:rPr lang="en-US" sz="2700" b="1" dirty="0">
                <a:latin typeface="Times New Roman" panose="02020603050405020304" pitchFamily="18" charset="0"/>
                <a:cs typeface="Times New Roman" panose="02020603050405020304" pitchFamily="18" charset="0"/>
              </a:rPr>
              <a:t>Query to find in which top ten states the UFO’s have appeared maximum number of times in </a:t>
            </a:r>
            <a:endParaRPr lang="en-IN" sz="2700" b="1"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stretch>
            <a:fillRect/>
          </a:stretch>
        </p:blipFill>
        <p:spPr>
          <a:xfrm>
            <a:off x="7142758" y="2536286"/>
            <a:ext cx="3390900" cy="1986117"/>
          </a:xfrm>
          <a:prstGeom prst="rect">
            <a:avLst/>
          </a:prstGeom>
        </p:spPr>
      </p:pic>
      <p:pic>
        <p:nvPicPr>
          <p:cNvPr id="7" name="Picture 6"/>
          <p:cNvPicPr/>
          <p:nvPr/>
        </p:nvPicPr>
        <p:blipFill>
          <a:blip r:embed="rId3"/>
          <a:stretch>
            <a:fillRect/>
          </a:stretch>
        </p:blipFill>
        <p:spPr>
          <a:xfrm>
            <a:off x="324595" y="2965925"/>
            <a:ext cx="6058054" cy="356281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276" y="4703206"/>
            <a:ext cx="3377382" cy="2006334"/>
          </a:xfrm>
          <a:prstGeom prst="rect">
            <a:avLst/>
          </a:prstGeom>
        </p:spPr>
      </p:pic>
    </p:spTree>
    <p:extLst>
      <p:ext uri="{BB962C8B-B14F-4D97-AF65-F5344CB8AC3E}">
        <p14:creationId xmlns:p14="http://schemas.microsoft.com/office/powerpoint/2010/main" val="38079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3D map to visualize in which top ten states where the UFO’s have appeared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mostly</a:t>
            </a:r>
            <a:br>
              <a:rPr lang="en-IN" sz="2400" dirty="0"/>
            </a:b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319" y="1533832"/>
            <a:ext cx="6877362" cy="4643131"/>
          </a:xfrm>
        </p:spPr>
      </p:pic>
    </p:spTree>
    <p:extLst>
      <p:ext uri="{BB962C8B-B14F-4D97-AF65-F5344CB8AC3E}">
        <p14:creationId xmlns:p14="http://schemas.microsoft.com/office/powerpoint/2010/main" val="194315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09735" cy="1325563"/>
          </a:xfrm>
        </p:spPr>
        <p:txBody>
          <a:bodyPr>
            <a:normAutofit/>
          </a:bodyPr>
          <a:lstStyle/>
          <a:p>
            <a:r>
              <a:rPr lang="en-IN" sz="2400" b="1" dirty="0">
                <a:latin typeface="Times New Roman" panose="02020603050405020304" pitchFamily="18" charset="0"/>
                <a:cs typeface="Times New Roman" panose="02020603050405020304" pitchFamily="18" charset="0"/>
              </a:rPr>
              <a:t>2) Query to represent the top 10 particular shapes that have occurred maximum in California state</a:t>
            </a:r>
            <a:r>
              <a:rPr lang="en-IN" sz="2400" b="1"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97" y="2075565"/>
            <a:ext cx="5836147" cy="4192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099" y="215849"/>
            <a:ext cx="3866016" cy="22565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9785" y="2523554"/>
            <a:ext cx="1981477" cy="4348514"/>
          </a:xfrm>
          <a:prstGeom prst="rect">
            <a:avLst/>
          </a:prstGeom>
        </p:spPr>
      </p:pic>
    </p:spTree>
    <p:extLst>
      <p:ext uri="{BB962C8B-B14F-4D97-AF65-F5344CB8AC3E}">
        <p14:creationId xmlns:p14="http://schemas.microsoft.com/office/powerpoint/2010/main" val="364410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fontScale="90000"/>
          </a:bodyPr>
          <a:lstStyle/>
          <a:p>
            <a:r>
              <a:rPr lang="en-US" sz="2700" b="1" dirty="0">
                <a:latin typeface="Times New Roman" panose="02020603050405020304" pitchFamily="18" charset="0"/>
                <a:cs typeface="Times New Roman" panose="02020603050405020304" pitchFamily="18" charset="0"/>
              </a:rPr>
              <a:t>3)Query to show five UFO shapes appeared maximum and number of times it had appeared</a:t>
            </a:r>
            <a:r>
              <a:rPr lang="en-US"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descr="C:\Users\USER\Desktop\project\5 shap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388" y="1953086"/>
            <a:ext cx="5210902" cy="3829584"/>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529" y="1939018"/>
            <a:ext cx="3181794" cy="38962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2562" y="3887152"/>
            <a:ext cx="2848373" cy="22958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2562" y="1457717"/>
            <a:ext cx="3343742" cy="2410161"/>
          </a:xfrm>
          <a:prstGeom prst="rect">
            <a:avLst/>
          </a:prstGeom>
        </p:spPr>
      </p:pic>
    </p:spTree>
    <p:extLst>
      <p:ext uri="{BB962C8B-B14F-4D97-AF65-F5344CB8AC3E}">
        <p14:creationId xmlns:p14="http://schemas.microsoft.com/office/powerpoint/2010/main" val="148067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4)Query to retrieve five dates on which maximum postings are made by people based on UFO sightings appeared</a:t>
            </a:r>
            <a:endParaRPr lang="en-IN" sz="24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89035"/>
            <a:ext cx="4658375" cy="342686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05" y="2089035"/>
            <a:ext cx="3305636" cy="34387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671" y="3905947"/>
            <a:ext cx="2133898" cy="16099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6431" y="2087727"/>
            <a:ext cx="3515216" cy="1714739"/>
          </a:xfrm>
          <a:prstGeom prst="rect">
            <a:avLst/>
          </a:prstGeom>
        </p:spPr>
      </p:pic>
    </p:spTree>
    <p:extLst>
      <p:ext uri="{BB962C8B-B14F-4D97-AF65-F5344CB8AC3E}">
        <p14:creationId xmlns:p14="http://schemas.microsoft.com/office/powerpoint/2010/main" val="132650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IN" dirty="0"/>
            </a:br>
            <a:endParaRPr lang="en-IN" sz="27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24171" y="4522402"/>
            <a:ext cx="8324739" cy="2047210"/>
          </a:xfrm>
          <a:prstGeom prst="rect">
            <a:avLst/>
          </a:prstGeom>
        </p:spPr>
      </p:pic>
      <p:sp>
        <p:nvSpPr>
          <p:cNvPr id="4" name="Rectangle 3"/>
          <p:cNvSpPr/>
          <p:nvPr/>
        </p:nvSpPr>
        <p:spPr>
          <a:xfrm>
            <a:off x="4449555" y="3244334"/>
            <a:ext cx="3292889" cy="369332"/>
          </a:xfrm>
          <a:prstGeom prst="rect">
            <a:avLst/>
          </a:prstGeom>
        </p:spPr>
        <p:txBody>
          <a:bodyPr wrap="none">
            <a:spAutoFit/>
          </a:bodyPr>
          <a:lstStyle/>
          <a:p>
            <a:r>
              <a:rPr lang="en-US" dirty="0"/>
              <a:t>the most recently occurred </a:t>
            </a:r>
          </a:p>
        </p:txBody>
      </p:sp>
      <p:sp>
        <p:nvSpPr>
          <p:cNvPr id="7" name="Rectangle 6"/>
          <p:cNvSpPr/>
          <p:nvPr/>
        </p:nvSpPr>
        <p:spPr>
          <a:xfrm>
            <a:off x="1316736" y="968317"/>
            <a:ext cx="8973311"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5)Table to analyze different UFO shapes and count of the shapes that occurred in the recent year  . </a:t>
            </a:r>
          </a:p>
        </p:txBody>
      </p:sp>
      <p:pic>
        <p:nvPicPr>
          <p:cNvPr id="6" name="Picture 5"/>
          <p:cNvPicPr>
            <a:picLocks noChangeAspect="1"/>
          </p:cNvPicPr>
          <p:nvPr/>
        </p:nvPicPr>
        <p:blipFill>
          <a:blip r:embed="rId3"/>
          <a:stretch>
            <a:fillRect/>
          </a:stretch>
        </p:blipFill>
        <p:spPr>
          <a:xfrm>
            <a:off x="1424171" y="1961190"/>
            <a:ext cx="8324739" cy="2307608"/>
          </a:xfrm>
          <a:prstGeom prst="rect">
            <a:avLst/>
          </a:prstGeom>
        </p:spPr>
      </p:pic>
    </p:spTree>
    <p:extLst>
      <p:ext uri="{BB962C8B-B14F-4D97-AF65-F5344CB8AC3E}">
        <p14:creationId xmlns:p14="http://schemas.microsoft.com/office/powerpoint/2010/main" val="247137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369" y="1969477"/>
            <a:ext cx="6261394" cy="41781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3191" y="2209604"/>
            <a:ext cx="4540751" cy="2362395"/>
          </a:xfrm>
          <a:prstGeom prst="rect">
            <a:avLst/>
          </a:prstGeom>
        </p:spPr>
      </p:pic>
      <p:sp>
        <p:nvSpPr>
          <p:cNvPr id="7" name="Rectangle 6"/>
          <p:cNvSpPr/>
          <p:nvPr/>
        </p:nvSpPr>
        <p:spPr>
          <a:xfrm>
            <a:off x="865632" y="777163"/>
            <a:ext cx="9643872"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(continued).. </a:t>
            </a:r>
          </a:p>
        </p:txBody>
      </p:sp>
    </p:spTree>
    <p:extLst>
      <p:ext uri="{BB962C8B-B14F-4D97-AF65-F5344CB8AC3E}">
        <p14:creationId xmlns:p14="http://schemas.microsoft.com/office/powerpoint/2010/main" val="38226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fontScale="90000"/>
          </a:bodyPr>
          <a:lstStyle/>
          <a:p>
            <a:pPr algn="ctr"/>
            <a:br>
              <a:rPr lang="en-IN" dirty="0"/>
            </a:br>
            <a:r>
              <a:rPr lang="en-IN" sz="2700" dirty="0"/>
              <a:t>6)</a:t>
            </a:r>
            <a:r>
              <a:rPr lang="en-US" sz="2700" b="1" dirty="0">
                <a:latin typeface="Times New Roman" panose="02020603050405020304" pitchFamily="18" charset="0"/>
                <a:cs typeface="Times New Roman" panose="02020603050405020304" pitchFamily="18" charset="0"/>
              </a:rPr>
              <a:t>Query to analyze the light and circle shaped UFO and its count in the most recent 6 years . </a:t>
            </a:r>
            <a:endParaRPr lang="en-IN" sz="27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228" y="4728260"/>
            <a:ext cx="3983460" cy="18004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2112899"/>
            <a:ext cx="5712486" cy="4415837"/>
          </a:xfrm>
          <a:prstGeom prst="rect">
            <a:avLst/>
          </a:prstGeom>
        </p:spPr>
      </p:pic>
      <p:pic>
        <p:nvPicPr>
          <p:cNvPr id="3" name="Picture 2"/>
          <p:cNvPicPr>
            <a:picLocks noChangeAspect="1"/>
          </p:cNvPicPr>
          <p:nvPr/>
        </p:nvPicPr>
        <p:blipFill>
          <a:blip r:embed="rId4"/>
          <a:stretch>
            <a:fillRect/>
          </a:stretch>
        </p:blipFill>
        <p:spPr>
          <a:xfrm>
            <a:off x="6855228" y="2112898"/>
            <a:ext cx="4873476" cy="2264029"/>
          </a:xfrm>
          <a:prstGeom prst="rect">
            <a:avLst/>
          </a:prstGeom>
        </p:spPr>
      </p:pic>
    </p:spTree>
    <p:extLst>
      <p:ext uri="{BB962C8B-B14F-4D97-AF65-F5344CB8AC3E}">
        <p14:creationId xmlns:p14="http://schemas.microsoft.com/office/powerpoint/2010/main" val="324030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pPr algn="ctr"/>
            <a:r>
              <a:rPr lang="en-IN" sz="2400" dirty="0">
                <a:latin typeface="Times New Roman" panose="02020603050405020304" pitchFamily="18" charset="0"/>
                <a:cs typeface="Times New Roman" panose="02020603050405020304" pitchFamily="18" charset="0"/>
              </a:rPr>
              <a:t>7)Table and </a:t>
            </a:r>
            <a:r>
              <a:rPr lang="en-US" sz="2400" b="1" dirty="0">
                <a:latin typeface="Times New Roman" panose="02020603050405020304" pitchFamily="18" charset="0"/>
                <a:cs typeface="Times New Roman" panose="02020603050405020304" pitchFamily="18" charset="0"/>
              </a:rPr>
              <a:t>Query to analyze the entities of the diamond shaped UFO. </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0227" y="4505220"/>
            <a:ext cx="2962688" cy="150516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0227" y="1642452"/>
            <a:ext cx="3272748" cy="2143424"/>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02" y="1642452"/>
            <a:ext cx="8044116" cy="4842754"/>
          </a:xfrm>
          <a:prstGeom prst="rect">
            <a:avLst/>
          </a:prstGeom>
        </p:spPr>
      </p:pic>
    </p:spTree>
    <p:extLst>
      <p:ext uri="{BB962C8B-B14F-4D97-AF65-F5344CB8AC3E}">
        <p14:creationId xmlns:p14="http://schemas.microsoft.com/office/powerpoint/2010/main" val="20727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fontScale="90000"/>
          </a:bodyPr>
          <a:lstStyle/>
          <a:p>
            <a:pPr algn="ctr"/>
            <a:br>
              <a:rPr lang="en-IN" dirty="0"/>
            </a:br>
            <a:r>
              <a:rPr lang="en-IN" sz="2700" dirty="0"/>
              <a:t>8)</a:t>
            </a:r>
            <a:r>
              <a:rPr lang="en-US" sz="2700" b="1" dirty="0">
                <a:latin typeface="Times New Roman" panose="02020603050405020304" pitchFamily="18" charset="0"/>
                <a:cs typeface="Times New Roman" panose="02020603050405020304" pitchFamily="18" charset="0"/>
              </a:rPr>
              <a:t>Table and respective query to analyze entire dataset based on the duration for which it was visible  . </a:t>
            </a:r>
            <a:endParaRPr lang="en-IN" sz="27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469" y="1853248"/>
            <a:ext cx="4553585" cy="2791215"/>
          </a:xfrm>
          <a:prstGeom prst="rect">
            <a:avLst/>
          </a:prstGeom>
        </p:spPr>
      </p:pic>
      <p:sp>
        <p:nvSpPr>
          <p:cNvPr id="5" name="Content Placeholder 4"/>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 here is divided </a:t>
            </a:r>
            <a:r>
              <a:rPr lang="en-US" sz="2400">
                <a:latin typeface="Times New Roman" panose="02020603050405020304" pitchFamily="18" charset="0"/>
                <a:cs typeface="Times New Roman" panose="02020603050405020304" pitchFamily="18" charset="0"/>
              </a:rPr>
              <a:t>into 4 </a:t>
            </a:r>
            <a:r>
              <a:rPr lang="en-US" sz="2400" dirty="0">
                <a:latin typeface="Times New Roman" panose="02020603050405020304" pitchFamily="18" charset="0"/>
                <a:cs typeface="Times New Roman" panose="02020603050405020304" pitchFamily="18" charset="0"/>
              </a:rPr>
              <a:t>categories based </a:t>
            </a:r>
          </a:p>
          <a:p>
            <a:pPr marL="0" indent="0">
              <a:buNone/>
            </a:pPr>
            <a:r>
              <a:rPr lang="en-US" sz="2400" dirty="0">
                <a:latin typeface="Times New Roman" panose="02020603050405020304" pitchFamily="18" charset="0"/>
                <a:cs typeface="Times New Roman" panose="02020603050405020304" pitchFamily="18" charset="0"/>
              </a:rPr>
              <a:t>     on the duration for which it was visible . </a:t>
            </a:r>
          </a:p>
          <a:p>
            <a:pPr marL="0" indent="0">
              <a:buNone/>
            </a:pPr>
            <a:r>
              <a:rPr lang="en-US" sz="2400" dirty="0">
                <a:latin typeface="Times New Roman" panose="02020603050405020304" pitchFamily="18" charset="0"/>
                <a:cs typeface="Times New Roman" panose="02020603050405020304" pitchFamily="18" charset="0"/>
              </a:rPr>
              <a:t>     - Range of seconds  : Hardly Visible </a:t>
            </a:r>
          </a:p>
          <a:p>
            <a:pPr marL="0" indent="0">
              <a:buNone/>
            </a:pPr>
            <a:r>
              <a:rPr lang="en-US" sz="2400" dirty="0">
                <a:latin typeface="Times New Roman" panose="02020603050405020304" pitchFamily="18" charset="0"/>
                <a:cs typeface="Times New Roman" panose="02020603050405020304" pitchFamily="18" charset="0"/>
              </a:rPr>
              <a:t>     - Range of minutes  :  Visible </a:t>
            </a:r>
          </a:p>
          <a:p>
            <a:pPr marL="0" indent="0">
              <a:buNone/>
            </a:pPr>
            <a:r>
              <a:rPr lang="en-US" sz="2400" dirty="0">
                <a:latin typeface="Times New Roman" panose="02020603050405020304" pitchFamily="18" charset="0"/>
                <a:cs typeface="Times New Roman" panose="02020603050405020304" pitchFamily="18" charset="0"/>
              </a:rPr>
              <a:t>     - Range of hours  : Prominently Visible </a:t>
            </a:r>
          </a:p>
          <a:p>
            <a:pPr marL="0" indent="0">
              <a:buNone/>
            </a:pPr>
            <a:r>
              <a:rPr lang="en-US" sz="2400" dirty="0">
                <a:latin typeface="Times New Roman" panose="02020603050405020304" pitchFamily="18" charset="0"/>
                <a:cs typeface="Times New Roman" panose="02020603050405020304" pitchFamily="18" charset="0"/>
              </a:rPr>
              <a:t>     - Other data  : Ambiguous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469" y="4957526"/>
            <a:ext cx="3096057" cy="1419423"/>
          </a:xfrm>
          <a:prstGeom prst="rect">
            <a:avLst/>
          </a:prstGeom>
        </p:spPr>
      </p:pic>
    </p:spTree>
    <p:extLst>
      <p:ext uri="{BB962C8B-B14F-4D97-AF65-F5344CB8AC3E}">
        <p14:creationId xmlns:p14="http://schemas.microsoft.com/office/powerpoint/2010/main" val="269770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471488"/>
            <a:ext cx="10515600" cy="5705475"/>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400" b="1" dirty="0">
                <a:latin typeface="Times New Roman" panose="02020603050405020304" pitchFamily="18" charset="0"/>
                <a:cs typeface="Times New Roman" panose="02020603050405020304" pitchFamily="18" charset="0"/>
              </a:rPr>
              <a:t>                  Table of Contents</a:t>
            </a:r>
          </a:p>
          <a:p>
            <a:pPr marL="0"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Specification of Dataset</a:t>
            </a:r>
          </a:p>
          <a:p>
            <a:r>
              <a:rPr lang="en-US" sz="2400" dirty="0">
                <a:latin typeface="Times New Roman" panose="02020603050405020304" pitchFamily="18" charset="0"/>
                <a:cs typeface="Times New Roman" panose="02020603050405020304" pitchFamily="18" charset="0"/>
              </a:rPr>
              <a:t>Microsoft Azure HD Insight Cluster Details</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Visualization</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643" y="2293034"/>
            <a:ext cx="4671353" cy="3235569"/>
          </a:xfrm>
          <a:prstGeom prst="rect">
            <a:avLst/>
          </a:prstGeom>
        </p:spPr>
      </p:pic>
    </p:spTree>
    <p:extLst>
      <p:ext uri="{BB962C8B-B14F-4D97-AF65-F5344CB8AC3E}">
        <p14:creationId xmlns:p14="http://schemas.microsoft.com/office/powerpoint/2010/main" val="322301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fontScale="90000"/>
          </a:bodyPr>
          <a:lstStyle/>
          <a:p>
            <a:pPr algn="ctr"/>
            <a:br>
              <a:rPr lang="en-IN"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3-D Map representation </a:t>
            </a:r>
            <a:r>
              <a:rPr lang="en-US" sz="2700" b="1" dirty="0">
                <a:latin typeface="Times New Roman" panose="02020603050405020304" pitchFamily="18" charset="0"/>
                <a:cs typeface="Times New Roman" panose="02020603050405020304" pitchFamily="18" charset="0"/>
              </a:rPr>
              <a:t> to analyze entire dataset based on the duration for which it was visible  . </a:t>
            </a:r>
            <a:endParaRPr lang="en-IN" sz="27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689" y="2207382"/>
            <a:ext cx="8118145" cy="4195762"/>
          </a:xfrm>
        </p:spPr>
      </p:pic>
    </p:spTree>
    <p:extLst>
      <p:ext uri="{BB962C8B-B14F-4D97-AF65-F5344CB8AC3E}">
        <p14:creationId xmlns:p14="http://schemas.microsoft.com/office/powerpoint/2010/main" val="3585879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517" y="456438"/>
            <a:ext cx="9404723" cy="5930294"/>
          </a:xfrm>
        </p:spPr>
        <p:txBody>
          <a:bodyPr>
            <a:normAutofit/>
          </a:bodyPr>
          <a:lstStyle/>
          <a:p>
            <a:pPr algn="ctr"/>
            <a:br>
              <a:rPr lang="en-IN" dirty="0"/>
            </a:br>
            <a:r>
              <a:rPr lang="en-IN" sz="2700" dirty="0">
                <a:latin typeface="Times New Roman" panose="02020603050405020304" pitchFamily="18" charset="0"/>
                <a:cs typeface="Times New Roman" panose="02020603050405020304" pitchFamily="18" charset="0"/>
              </a:rPr>
              <a:t>9)Table and </a:t>
            </a:r>
            <a:r>
              <a:rPr lang="en-US" sz="2700" b="1" dirty="0">
                <a:latin typeface="Times New Roman" panose="02020603050405020304" pitchFamily="18" charset="0"/>
                <a:cs typeface="Times New Roman" panose="02020603050405020304" pitchFamily="18" charset="0"/>
              </a:rPr>
              <a:t>Query to analyze the entities of the light shaped UFO.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endParaRPr lang="en-IN" sz="27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914" y="4876801"/>
            <a:ext cx="3397894" cy="165320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48914" y="2177143"/>
            <a:ext cx="3397894" cy="2191056"/>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58" y="2177143"/>
            <a:ext cx="8079118" cy="4496125"/>
          </a:xfrm>
          <a:prstGeom prst="rect">
            <a:avLst/>
          </a:prstGeom>
        </p:spPr>
      </p:pic>
    </p:spTree>
    <p:extLst>
      <p:ext uri="{BB962C8B-B14F-4D97-AF65-F5344CB8AC3E}">
        <p14:creationId xmlns:p14="http://schemas.microsoft.com/office/powerpoint/2010/main" val="190180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GITHUB AND DATASET DETAILS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https://github.com/prathibhagubbiprakash/Hadoop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http://www.nuforc.org/webreports/ndxevent.html</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4253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UFO sightings across USA was thus analyzed based on various aspects and documented accordingly in AZURE as well as IBM </a:t>
            </a:r>
            <a:r>
              <a:rPr lang="en-US" sz="2400" dirty="0" err="1">
                <a:latin typeface="Times New Roman" panose="02020603050405020304" pitchFamily="18" charset="0"/>
                <a:cs typeface="Times New Roman" panose="02020603050405020304" pitchFamily="18" charset="0"/>
              </a:rPr>
              <a:t>Bluemix</a:t>
            </a:r>
            <a:r>
              <a:rPr lang="en-US" sz="2400" dirty="0">
                <a:latin typeface="Times New Roman" panose="02020603050405020304" pitchFamily="18" charset="0"/>
                <a:cs typeface="Times New Roman" panose="02020603050405020304" pitchFamily="18" charset="0"/>
              </a:rPr>
              <a:t> using various tables and views .</a:t>
            </a:r>
          </a:p>
          <a:p>
            <a:r>
              <a:rPr lang="en-US" sz="2400" dirty="0">
                <a:latin typeface="Times New Roman" panose="02020603050405020304" pitchFamily="18" charset="0"/>
                <a:cs typeface="Times New Roman" panose="02020603050405020304" pitchFamily="18" charset="0"/>
              </a:rPr>
              <a:t>3-D Maps and various chart representations were introduced for a better understanding of the Data Set . </a:t>
            </a:r>
          </a:p>
        </p:txBody>
      </p:sp>
    </p:spTree>
    <p:extLst>
      <p:ext uri="{BB962C8B-B14F-4D97-AF65-F5344CB8AC3E}">
        <p14:creationId xmlns:p14="http://schemas.microsoft.com/office/powerpoint/2010/main" val="1702701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References</a:t>
            </a:r>
            <a:r>
              <a:rPr lang="en-US" sz="44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hlinkClick r:id="rId2"/>
              </a:rPr>
              <a:t>http://www.nuforc.org/webreports/ndxevent.html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https://azure.microsoft.com/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rPr>
              <a:t>https://bluemix.net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86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and answ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7034" y="1170432"/>
            <a:ext cx="4581334" cy="4518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71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452"/>
            <a:ext cx="10515600" cy="5734511"/>
          </a:xfrm>
        </p:spPr>
        <p:txBody>
          <a:bodyPr vert="horz" lIns="91440" tIns="45720" rIns="91440" bIns="45720" rtlCol="0" anchor="t">
            <a:normAutofit/>
          </a:bodyPr>
          <a:lstStyle/>
          <a:p>
            <a:pPr marL="0" indent="0">
              <a:buNone/>
            </a:pPr>
            <a:r>
              <a:rPr lang="EN-IN" dirty="0"/>
              <a:t>                                        </a:t>
            </a:r>
            <a:r>
              <a:rPr lang="EN-IN" sz="4400" dirty="0">
                <a:latin typeface="Times New Roman" panose="02020603050405020304" pitchFamily="18" charset="0"/>
                <a:cs typeface="Times New Roman" panose="02020603050405020304" pitchFamily="18" charset="0"/>
              </a:rPr>
              <a:t>Introduction</a:t>
            </a:r>
          </a:p>
          <a:p>
            <a:pPr marL="0" indent="0">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t>	</a:t>
            </a:r>
            <a:r>
              <a:rPr lang="EN-US" sz="2400" dirty="0">
                <a:latin typeface="Times New Roman" panose="02020603050405020304" pitchFamily="18" charset="0"/>
                <a:cs typeface="Times New Roman" panose="02020603050405020304" pitchFamily="18" charset="0"/>
              </a:rPr>
              <a:t>The National UFO Reporting Center is in Seattle, WA. The Center's primary function over the past two decades has been to receive, record, and to the greatest degree possible, corroborate and document reports from individuals who have been witness to unusual, possibly UFO-related events. Here, in this project we have extracted and analyzed some of the data updated in this website regarding various ufo sightings.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63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Prerequisites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	All that we need to write scripts and execute queries is already provisioned with the IBM </a:t>
            </a:r>
            <a:r>
              <a:rPr lang="en-US" sz="2400" dirty="0" err="1">
                <a:latin typeface="Times New Roman" panose="02020603050405020304" pitchFamily="18" charset="0"/>
                <a:cs typeface="Times New Roman" panose="02020603050405020304" pitchFamily="18" charset="0"/>
              </a:rPr>
              <a:t>Bluemix</a:t>
            </a:r>
            <a:r>
              <a:rPr lang="en-US" sz="2400" dirty="0">
                <a:latin typeface="Times New Roman" panose="02020603050405020304" pitchFamily="18" charset="0"/>
                <a:cs typeface="Times New Roman" panose="02020603050405020304" pitchFamily="18" charset="0"/>
              </a:rPr>
              <a:t> cluster and Hortonworks Data Platform. </a:t>
            </a:r>
          </a:p>
          <a:p>
            <a:pPr marL="0" indent="0">
              <a:buNone/>
            </a:pPr>
            <a:r>
              <a:rPr lang="en-US" sz="2400" dirty="0">
                <a:latin typeface="Times New Roman" panose="02020603050405020304" pitchFamily="18" charset="0"/>
                <a:cs typeface="Times New Roman" panose="02020603050405020304" pitchFamily="18" charset="0"/>
              </a:rPr>
              <a:t>	To export the analyzed data to Microsoft Excel, we must meet the following requirements:</a:t>
            </a:r>
          </a:p>
          <a:p>
            <a:r>
              <a:rPr lang="en-US" sz="2400" dirty="0">
                <a:latin typeface="Times New Roman" panose="02020603050405020304" pitchFamily="18" charset="0"/>
                <a:cs typeface="Times New Roman" panose="02020603050405020304" pitchFamily="18" charset="0"/>
              </a:rPr>
              <a:t>We must have Microsoft Excel 2010,2013 or 2016 installed. </a:t>
            </a:r>
          </a:p>
          <a:p>
            <a:r>
              <a:rPr lang="en-US" sz="2400" dirty="0">
                <a:latin typeface="Times New Roman" panose="02020603050405020304" pitchFamily="18" charset="0"/>
                <a:cs typeface="Times New Roman" panose="02020603050405020304" pitchFamily="18" charset="0"/>
              </a:rPr>
              <a:t> We must have Microsoft Hive ODBC Driver to import data from Hive into Excel. Select either the 32bit or 64-bit version based on your</a:t>
            </a:r>
          </a:p>
          <a:p>
            <a:endParaRPr lang="en-US" dirty="0"/>
          </a:p>
        </p:txBody>
      </p:sp>
    </p:spTree>
    <p:extLst>
      <p:ext uri="{BB962C8B-B14F-4D97-AF65-F5344CB8AC3E}">
        <p14:creationId xmlns:p14="http://schemas.microsoft.com/office/powerpoint/2010/main" val="236814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SPECIFICATION OF DATASET</a:t>
            </a:r>
            <a:endParaRPr lang="en-IN" sz="4400" dirty="0"/>
          </a:p>
        </p:txBody>
      </p:sp>
      <p:sp>
        <p:nvSpPr>
          <p:cNvPr id="8" name="Content Placeholder 7"/>
          <p:cNvSpPr>
            <a:spLocks noGrp="1"/>
          </p:cNvSpPr>
          <p:nvPr>
            <p:ph idx="1"/>
          </p:nvPr>
        </p:nvSpPr>
        <p:spPr/>
        <p:txBody>
          <a:bodyPr vert="horz" lIns="91440" tIns="45720" rIns="91440" bIns="45720" rtlCol="0" anchor="t">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National UFO </a:t>
            </a:r>
            <a:r>
              <a:rPr lang="EN-US" sz="240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is provided by USA government and is available on http://www.nuforc.org/webreports.</a:t>
            </a:r>
            <a:r>
              <a:rPr lang="EN-US" sz="2400">
                <a:latin typeface="Times New Roman" panose="02020603050405020304" pitchFamily="18" charset="0"/>
                <a:cs typeface="Times New Roman" panose="02020603050405020304" pitchFamily="18" charset="0"/>
              </a:rPr>
              <a:t>html.</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400">
                <a:latin typeface="Times New Roman" panose="02020603050405020304" pitchFamily="18" charset="0"/>
                <a:cs typeface="Times New Roman" panose="02020603050405020304" pitchFamily="18" charset="0"/>
              </a:rPr>
              <a:t>Sightings according to States, Shapes, Date appeared , Date Posted ,City are analysed till the year 2016.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a:latin typeface="Times New Roman" panose="02020603050405020304" pitchFamily="18" charset="0"/>
                <a:cs typeface="Times New Roman" panose="02020603050405020304" pitchFamily="18" charset="0"/>
              </a:rPr>
              <a:t>File Size – 135.3MB.</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a:latin typeface="Times New Roman" panose="02020603050405020304" pitchFamily="18" charset="0"/>
                <a:cs typeface="Times New Roman" panose="02020603050405020304" pitchFamily="18" charset="0"/>
              </a:rPr>
              <a:t>Number of Files – 1.</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a:latin typeface="Times New Roman" panose="02020603050405020304" pitchFamily="18" charset="0"/>
                <a:cs typeface="Times New Roman" panose="02020603050405020304" pitchFamily="18" charset="0"/>
              </a:rPr>
              <a:t>File Format – CSV (Comma Separated Values).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6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Virtual Machine with HDP </a:t>
            </a:r>
            <a:r>
              <a:rPr lang="EN-US" sz="4000" b="1">
                <a:latin typeface="Times New Roman" panose="02020603050405020304" pitchFamily="18" charset="0"/>
                <a:cs typeface="Times New Roman" panose="02020603050405020304" pitchFamily="18" charset="0"/>
              </a:rPr>
              <a:t>Sandbox 2.4</a:t>
            </a:r>
            <a:endParaRPr lang="EN-US" sz="4000" dirty="0"/>
          </a:p>
        </p:txBody>
      </p:sp>
      <p:sp>
        <p:nvSpPr>
          <p:cNvPr id="3" name="Content Placeholder 2"/>
          <p:cNvSpPr>
            <a:spLocks noGrp="1"/>
          </p:cNvSpPr>
          <p:nvPr>
            <p:ph idx="1"/>
          </p:nvPr>
        </p:nvSpPr>
        <p:spPr>
          <a:xfrm>
            <a:off x="1103313" y="2052918"/>
            <a:ext cx="5334064" cy="4195481"/>
          </a:xfrm>
        </p:spPr>
        <p:txBody>
          <a:bodyPr vert="horz" lIns="91440" tIns="45720" rIns="91440" bIns="45720" rtlCol="0" anchor="t">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Number of nodes : 2</a:t>
            </a:r>
          </a:p>
          <a:p>
            <a:r>
              <a:rPr lang="EN-US" sz="2400" dirty="0">
                <a:latin typeface="Times New Roman" panose="02020603050405020304" pitchFamily="18" charset="0"/>
                <a:cs typeface="Times New Roman" panose="02020603050405020304" pitchFamily="18" charset="0"/>
              </a:rPr>
              <a:t>Operating system  : LINUX</a:t>
            </a:r>
          </a:p>
          <a:p>
            <a:r>
              <a:rPr lang="EN-US" sz="2400" dirty="0">
                <a:latin typeface="Times New Roman" panose="02020603050405020304" pitchFamily="18" charset="0"/>
                <a:cs typeface="Times New Roman" panose="02020603050405020304" pitchFamily="18" charset="0"/>
              </a:rPr>
              <a:t>Memory                : 14 GB</a:t>
            </a:r>
          </a:p>
          <a:p>
            <a:r>
              <a:rPr lang="EN-US" sz="2400" dirty="0">
                <a:latin typeface="Times New Roman" panose="02020603050405020304" pitchFamily="18" charset="0"/>
                <a:cs typeface="Times New Roman" panose="02020603050405020304" pitchFamily="18" charset="0"/>
              </a:rPr>
              <a:t>CPU                      : 4 Cores</a:t>
            </a:r>
          </a:p>
          <a:p>
            <a:endParaRPr lang="en-IN" dirty="0"/>
          </a:p>
        </p:txBody>
      </p:sp>
      <p:pic>
        <p:nvPicPr>
          <p:cNvPr id="5" name="Picture 4"/>
          <p:cNvPicPr>
            <a:picLocks noChangeAspect="1"/>
          </p:cNvPicPr>
          <p:nvPr/>
        </p:nvPicPr>
        <p:blipFill>
          <a:blip r:embed="rId2"/>
          <a:stretch>
            <a:fillRect/>
          </a:stretch>
        </p:blipFill>
        <p:spPr>
          <a:xfrm>
            <a:off x="5340096" y="1396823"/>
            <a:ext cx="6766560" cy="5324475"/>
          </a:xfrm>
          <a:prstGeom prst="rect">
            <a:avLst/>
          </a:prstGeom>
        </p:spPr>
      </p:pic>
    </p:spTree>
    <p:extLst>
      <p:ext uri="{BB962C8B-B14F-4D97-AF65-F5344CB8AC3E}">
        <p14:creationId xmlns:p14="http://schemas.microsoft.com/office/powerpoint/2010/main" val="323353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Loading Data into Cluster:</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ufo</a:t>
            </a:r>
            <a:r>
              <a:rPr lang="en-US" sz="2400" dirty="0">
                <a:latin typeface="Times New Roman" panose="02020603050405020304" pitchFamily="18" charset="0"/>
                <a:cs typeface="Times New Roman" panose="02020603050405020304" pitchFamily="18" charset="0"/>
              </a:rPr>
              <a:t> data present in HTML files are converted into a single CSV file. Here, UFO_Data.csv is the input file which we need to upload to HDFS of the Hadoop cluster. A directory “ </a:t>
            </a:r>
            <a:r>
              <a:rPr lang="en-US" sz="2400" dirty="0" err="1">
                <a:latin typeface="Times New Roman" panose="02020603050405020304" pitchFamily="18" charset="0"/>
                <a:cs typeface="Times New Roman" panose="02020603050405020304" pitchFamily="18" charset="0"/>
              </a:rPr>
              <a:t>ufo_dataset</a:t>
            </a:r>
            <a:r>
              <a:rPr lang="en-US" sz="2400" dirty="0">
                <a:latin typeface="Times New Roman" panose="02020603050405020304" pitchFamily="18" charset="0"/>
                <a:cs typeface="Times New Roman" panose="02020603050405020304" pitchFamily="18" charset="0"/>
              </a:rPr>
              <a:t>” is created to place the dataset in it . UFO_Data.csv  is uploaded into to the directory </a:t>
            </a:r>
            <a:r>
              <a:rPr lang="en-US" sz="2400" dirty="0" err="1">
                <a:latin typeface="Times New Roman" panose="02020603050405020304" pitchFamily="18" charset="0"/>
                <a:cs typeface="Times New Roman" panose="02020603050405020304" pitchFamily="18" charset="0"/>
              </a:rPr>
              <a:t>ufo_dataset</a:t>
            </a:r>
            <a:r>
              <a:rPr lang="en-US" sz="2400" dirty="0">
                <a:latin typeface="Times New Roman" panose="02020603050405020304" pitchFamily="18" charset="0"/>
                <a:cs typeface="Times New Roman" panose="02020603050405020304" pitchFamily="18" charset="0"/>
              </a:rPr>
              <a:t> in IBM </a:t>
            </a:r>
            <a:r>
              <a:rPr lang="en-US" sz="2400" dirty="0" err="1">
                <a:latin typeface="Times New Roman" panose="02020603050405020304" pitchFamily="18" charset="0"/>
                <a:cs typeface="Times New Roman" panose="02020603050405020304" pitchFamily="18" charset="0"/>
              </a:rPr>
              <a:t>Bluemix</a:t>
            </a:r>
            <a:r>
              <a:rPr lang="en-US" sz="2400" dirty="0">
                <a:latin typeface="Times New Roman" panose="02020603050405020304" pitchFamily="18" charset="0"/>
                <a:cs typeface="Times New Roman" panose="02020603050405020304" pitchFamily="18" charset="0"/>
              </a:rPr>
              <a:t>  /  AZURE cluster using </a:t>
            </a:r>
            <a:r>
              <a:rPr lang="en-US" sz="2400" dirty="0" err="1">
                <a:latin typeface="Times New Roman" panose="02020603050405020304" pitchFamily="18" charset="0"/>
                <a:cs typeface="Times New Roman" panose="02020603050405020304" pitchFamily="18" charset="0"/>
              </a:rPr>
              <a:t>Ambari</a:t>
            </a:r>
            <a:r>
              <a:rPr lang="en-US" sz="2400" dirty="0">
                <a:latin typeface="Times New Roman" panose="02020603050405020304" pitchFamily="18" charset="0"/>
                <a:cs typeface="Times New Roman" panose="02020603050405020304" pitchFamily="18" charset="0"/>
              </a:rPr>
              <a:t> . </a:t>
            </a:r>
          </a:p>
        </p:txBody>
      </p:sp>
      <p:pic>
        <p:nvPicPr>
          <p:cNvPr id="4" name="Picture 3"/>
          <p:cNvPicPr/>
          <p:nvPr/>
        </p:nvPicPr>
        <p:blipFill>
          <a:blip r:embed="rId2"/>
          <a:stretch>
            <a:fillRect/>
          </a:stretch>
        </p:blipFill>
        <p:spPr>
          <a:xfrm>
            <a:off x="2715066" y="4614203"/>
            <a:ext cx="8468750" cy="2016746"/>
          </a:xfrm>
          <a:prstGeom prst="rect">
            <a:avLst/>
          </a:prstGeom>
        </p:spPr>
      </p:pic>
    </p:spTree>
    <p:extLst>
      <p:ext uri="{BB962C8B-B14F-4D97-AF65-F5344CB8AC3E}">
        <p14:creationId xmlns:p14="http://schemas.microsoft.com/office/powerpoint/2010/main" val="37285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Table creation using Hive View of Azure</a:t>
            </a:r>
            <a:endParaRPr lang="en-IN" sz="4400" dirty="0"/>
          </a:p>
        </p:txBody>
      </p:sp>
      <p:pic>
        <p:nvPicPr>
          <p:cNvPr id="4" name="Content Placeholder 3"/>
          <p:cNvPicPr>
            <a:picLocks noGrp="1" noChangeAspect="1"/>
          </p:cNvPicPr>
          <p:nvPr>
            <p:ph idx="1"/>
          </p:nvPr>
        </p:nvPicPr>
        <p:blipFill>
          <a:blip r:embed="rId2"/>
          <a:stretch>
            <a:fillRect/>
          </a:stretch>
        </p:blipFill>
        <p:spPr>
          <a:xfrm>
            <a:off x="1370561" y="2101976"/>
            <a:ext cx="6300705" cy="3917032"/>
          </a:xfrm>
          <a:prstGeom prst="rect">
            <a:avLst/>
          </a:prstGeom>
        </p:spPr>
      </p:pic>
      <p:sp>
        <p:nvSpPr>
          <p:cNvPr id="5" name="Rectangle 4"/>
          <p:cNvSpPr/>
          <p:nvPr/>
        </p:nvSpPr>
        <p:spPr>
          <a:xfrm>
            <a:off x="8681885" y="1217694"/>
            <a:ext cx="3510115" cy="4801314"/>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DROP TABLE IF EXISTS </a:t>
            </a:r>
            <a:r>
              <a:rPr lang="en-IN" dirty="0" err="1">
                <a:latin typeface="Times New Roman" panose="02020603050405020304" pitchFamily="18" charset="0"/>
                <a:cs typeface="Times New Roman" panose="02020603050405020304" pitchFamily="18" charset="0"/>
              </a:rPr>
              <a:t>ufo_data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CREATE EXTERNAL TABLE IF NOT EXISTS </a:t>
            </a:r>
            <a:r>
              <a:rPr lang="en-IN" dirty="0" err="1">
                <a:latin typeface="Times New Roman" panose="02020603050405020304" pitchFamily="18" charset="0"/>
                <a:cs typeface="Times New Roman" panose="02020603050405020304" pitchFamily="18" charset="0"/>
              </a:rPr>
              <a:t>ufo_data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bydate</a:t>
            </a:r>
            <a:r>
              <a:rPr lang="en-IN" dirty="0">
                <a:latin typeface="Times New Roman" panose="02020603050405020304" pitchFamily="18" charset="0"/>
                <a:cs typeface="Times New Roman" panose="02020603050405020304" pitchFamily="18" charset="0"/>
              </a:rPr>
              <a:t> String, </a:t>
            </a:r>
          </a:p>
          <a:p>
            <a:r>
              <a:rPr lang="en-IN" dirty="0">
                <a:latin typeface="Times New Roman" panose="02020603050405020304" pitchFamily="18" charset="0"/>
                <a:cs typeface="Times New Roman" panose="02020603050405020304" pitchFamily="18" charset="0"/>
              </a:rPr>
              <a:t>City String,</a:t>
            </a:r>
          </a:p>
          <a:p>
            <a:r>
              <a:rPr lang="en-IN" dirty="0">
                <a:latin typeface="Times New Roman" panose="02020603050405020304" pitchFamily="18" charset="0"/>
                <a:cs typeface="Times New Roman" panose="02020603050405020304" pitchFamily="18" charset="0"/>
              </a:rPr>
              <a:t>State String,</a:t>
            </a:r>
          </a:p>
          <a:p>
            <a:r>
              <a:rPr lang="en-IN" dirty="0">
                <a:latin typeface="Times New Roman" panose="02020603050405020304" pitchFamily="18" charset="0"/>
                <a:cs typeface="Times New Roman" panose="02020603050405020304" pitchFamily="18" charset="0"/>
              </a:rPr>
              <a:t>Shape String,</a:t>
            </a:r>
          </a:p>
          <a:p>
            <a:r>
              <a:rPr lang="en-IN" dirty="0">
                <a:latin typeface="Times New Roman" panose="02020603050405020304" pitchFamily="18" charset="0"/>
                <a:cs typeface="Times New Roman" panose="02020603050405020304" pitchFamily="18" charset="0"/>
              </a:rPr>
              <a:t>Duration String,</a:t>
            </a:r>
          </a:p>
          <a:p>
            <a:r>
              <a:rPr lang="en-IN" dirty="0" err="1">
                <a:latin typeface="Times New Roman" panose="02020603050405020304" pitchFamily="18" charset="0"/>
                <a:cs typeface="Times New Roman" panose="02020603050405020304" pitchFamily="18" charset="0"/>
              </a:rPr>
              <a:t>Summary_Posted</a:t>
            </a:r>
            <a:r>
              <a:rPr lang="en-IN" dirty="0">
                <a:latin typeface="Times New Roman" panose="02020603050405020304" pitchFamily="18" charset="0"/>
                <a:cs typeface="Times New Roman" panose="02020603050405020304" pitchFamily="18" charset="0"/>
              </a:rPr>
              <a:t> String,</a:t>
            </a:r>
          </a:p>
          <a:p>
            <a:r>
              <a:rPr lang="en-IN" dirty="0">
                <a:latin typeface="Times New Roman" panose="02020603050405020304" pitchFamily="18" charset="0"/>
                <a:cs typeface="Times New Roman" panose="02020603050405020304" pitchFamily="18" charset="0"/>
              </a:rPr>
              <a:t>posted String)</a:t>
            </a:r>
          </a:p>
          <a:p>
            <a:r>
              <a:rPr lang="en-IN" dirty="0">
                <a:latin typeface="Times New Roman" panose="02020603050405020304" pitchFamily="18" charset="0"/>
                <a:cs typeface="Times New Roman" panose="02020603050405020304" pitchFamily="18" charset="0"/>
              </a:rPr>
              <a:t>ROW FORMAT DELIMITED FIELDS TERMINATED BY ','</a:t>
            </a:r>
          </a:p>
          <a:p>
            <a:r>
              <a:rPr lang="en-IN" dirty="0">
                <a:latin typeface="Times New Roman" panose="02020603050405020304" pitchFamily="18" charset="0"/>
                <a:cs typeface="Times New Roman" panose="02020603050405020304" pitchFamily="18" charset="0"/>
              </a:rPr>
              <a:t>STORED AS TEXTFILE LOCATION '/</a:t>
            </a:r>
            <a:r>
              <a:rPr lang="en-IN" dirty="0" err="1">
                <a:latin typeface="Times New Roman" panose="02020603050405020304" pitchFamily="18" charset="0"/>
                <a:cs typeface="Times New Roman" panose="02020603050405020304" pitchFamily="18" charset="0"/>
              </a:rPr>
              <a:t>tmp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ufo_data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TBLPROPERTIES ('</a:t>
            </a:r>
            <a:r>
              <a:rPr lang="en-IN" dirty="0" err="1">
                <a:latin typeface="Times New Roman" panose="02020603050405020304" pitchFamily="18" charset="0"/>
                <a:cs typeface="Times New Roman" panose="02020603050405020304" pitchFamily="18" charset="0"/>
              </a:rPr>
              <a:t>skip.header.line.count</a:t>
            </a:r>
            <a:r>
              <a:rPr lang="en-IN"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01144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Table creation using IBM </a:t>
            </a:r>
            <a:r>
              <a:rPr lang="en-US" b="1" dirty="0" err="1">
                <a:latin typeface="Times New Roman" panose="02020603050405020304" pitchFamily="18" charset="0"/>
                <a:cs typeface="Times New Roman" panose="02020603050405020304" pitchFamily="18" charset="0"/>
              </a:rPr>
              <a:t>Bluemix</a:t>
            </a:r>
            <a:endParaRPr lang="en-IN" dirty="0"/>
          </a:p>
        </p:txBody>
      </p:sp>
      <p:sp>
        <p:nvSpPr>
          <p:cNvPr id="5" name="Rectangle 4"/>
          <p:cNvSpPr/>
          <p:nvPr/>
        </p:nvSpPr>
        <p:spPr>
          <a:xfrm>
            <a:off x="6818312" y="1936833"/>
            <a:ext cx="5024644"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DROP TABLE IF EXISTS    </a:t>
            </a:r>
            <a:r>
              <a:rPr lang="en-US" dirty="0" err="1">
                <a:latin typeface="Times New Roman" panose="02020603050405020304" pitchFamily="18" charset="0"/>
                <a:cs typeface="Times New Roman" panose="02020603050405020304" pitchFamily="18" charset="0"/>
              </a:rPr>
              <a:t>ufo_data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CREATE EXTERNAL TABLE IF NOT EXISTS </a:t>
            </a:r>
            <a:r>
              <a:rPr lang="en-US" dirty="0" err="1">
                <a:latin typeface="Times New Roman" panose="02020603050405020304" pitchFamily="18" charset="0"/>
                <a:cs typeface="Times New Roman" panose="02020603050405020304" pitchFamily="18" charset="0"/>
              </a:rPr>
              <a:t>ufo_data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date_time</a:t>
            </a:r>
            <a:r>
              <a:rPr lang="en-US" dirty="0">
                <a:latin typeface="Times New Roman" panose="02020603050405020304" pitchFamily="18" charset="0"/>
                <a:cs typeface="Times New Roman" panose="02020603050405020304" pitchFamily="18" charset="0"/>
              </a:rPr>
              <a:t>` STRING, city STRING, state</a:t>
            </a:r>
          </a:p>
          <a:p>
            <a:r>
              <a:rPr lang="en-US" dirty="0">
                <a:latin typeface="Times New Roman" panose="02020603050405020304" pitchFamily="18" charset="0"/>
                <a:cs typeface="Times New Roman" panose="02020603050405020304" pitchFamily="18" charset="0"/>
              </a:rPr>
              <a:t>STRING, shape STRING, duration STRING, summary STRING, posted STRING)</a:t>
            </a:r>
          </a:p>
          <a:p>
            <a:r>
              <a:rPr lang="en-US" dirty="0">
                <a:latin typeface="Times New Roman" panose="02020603050405020304" pitchFamily="18" charset="0"/>
                <a:cs typeface="Times New Roman" panose="02020603050405020304" pitchFamily="18" charset="0"/>
              </a:rPr>
              <a:t>ROW FORMAT DELIMITED</a:t>
            </a:r>
          </a:p>
          <a:p>
            <a:r>
              <a:rPr lang="en-US" dirty="0">
                <a:latin typeface="Times New Roman" panose="02020603050405020304" pitchFamily="18" charset="0"/>
                <a:cs typeface="Times New Roman" panose="02020603050405020304" pitchFamily="18" charset="0"/>
              </a:rPr>
              <a:t>FIELDS TERMINATED BY ','</a:t>
            </a:r>
          </a:p>
          <a:p>
            <a:r>
              <a:rPr lang="en-US" dirty="0">
                <a:latin typeface="Times New Roman" panose="02020603050405020304" pitchFamily="18" charset="0"/>
                <a:cs typeface="Times New Roman" panose="02020603050405020304" pitchFamily="18" charset="0"/>
              </a:rPr>
              <a:t>STORED AS TEXTFILE TBLPROPERTIES ('SKIP.HEADER.LINE.COUNT'='1');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LOAD DATA INPATH '/user/</a:t>
            </a:r>
            <a:r>
              <a:rPr lang="en-US" dirty="0" err="1">
                <a:latin typeface="Times New Roman" panose="02020603050405020304" pitchFamily="18" charset="0"/>
                <a:cs typeface="Times New Roman" panose="02020603050405020304" pitchFamily="18" charset="0"/>
              </a:rPr>
              <a:t>amanjap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ufo_dataset</a:t>
            </a:r>
            <a:r>
              <a:rPr lang="en-US" dirty="0">
                <a:latin typeface="Times New Roman" panose="02020603050405020304" pitchFamily="18" charset="0"/>
                <a:cs typeface="Times New Roman" panose="02020603050405020304" pitchFamily="18" charset="0"/>
              </a:rPr>
              <a:t>/UFO_Data.csv' INTO TABLE </a:t>
            </a:r>
            <a:r>
              <a:rPr lang="en-US" dirty="0" err="1">
                <a:latin typeface="Times New Roman" panose="02020603050405020304" pitchFamily="18" charset="0"/>
                <a:cs typeface="Times New Roman" panose="02020603050405020304" pitchFamily="18" charset="0"/>
              </a:rPr>
              <a:t>ufo_data</a:t>
            </a:r>
            <a:r>
              <a:rPr lang="en-US" dirty="0">
                <a:latin typeface="Times New Roman" panose="02020603050405020304" pitchFamily="18" charset="0"/>
                <a:cs typeface="Times New Roman" panose="02020603050405020304" pitchFamily="18" charset="0"/>
              </a:rPr>
              <a:t>;</a:t>
            </a:r>
          </a:p>
        </p:txBody>
      </p:sp>
      <p:pic>
        <p:nvPicPr>
          <p:cNvPr id="6" name="Content Placeholder 5"/>
          <p:cNvPicPr>
            <a:picLocks noGrp="1"/>
          </p:cNvPicPr>
          <p:nvPr>
            <p:ph idx="1"/>
          </p:nvPr>
        </p:nvPicPr>
        <p:blipFill>
          <a:blip r:embed="rId2"/>
          <a:stretch>
            <a:fillRect/>
          </a:stretch>
        </p:blipFill>
        <p:spPr>
          <a:xfrm>
            <a:off x="646111" y="1936833"/>
            <a:ext cx="5895366" cy="1724025"/>
          </a:xfrm>
          <a:prstGeom prst="rect">
            <a:avLst/>
          </a:prstGeom>
        </p:spPr>
      </p:pic>
      <p:pic>
        <p:nvPicPr>
          <p:cNvPr id="7" name="Picture 6"/>
          <p:cNvPicPr/>
          <p:nvPr/>
        </p:nvPicPr>
        <p:blipFill>
          <a:blip r:embed="rId3"/>
          <a:stretch>
            <a:fillRect/>
          </a:stretch>
        </p:blipFill>
        <p:spPr>
          <a:xfrm>
            <a:off x="646111" y="4077236"/>
            <a:ext cx="5895366" cy="1676449"/>
          </a:xfrm>
          <a:prstGeom prst="rect">
            <a:avLst/>
          </a:prstGeom>
        </p:spPr>
      </p:pic>
    </p:spTree>
    <p:extLst>
      <p:ext uri="{BB962C8B-B14F-4D97-AF65-F5344CB8AC3E}">
        <p14:creationId xmlns:p14="http://schemas.microsoft.com/office/powerpoint/2010/main" val="3335984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554</TotalTime>
  <Words>633</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Times New Roman</vt:lpstr>
      <vt:lpstr>Wingdings 3</vt:lpstr>
      <vt:lpstr>Ion</vt:lpstr>
      <vt:lpstr>PowerPoint Presentation</vt:lpstr>
      <vt:lpstr>PowerPoint Presentation</vt:lpstr>
      <vt:lpstr>PowerPoint Presentation</vt:lpstr>
      <vt:lpstr>Prerequisites</vt:lpstr>
      <vt:lpstr>SPECIFICATION OF DATASET</vt:lpstr>
      <vt:lpstr>Virtual Machine with HDP Sandbox 2.4</vt:lpstr>
      <vt:lpstr>IMPLEMENTATION</vt:lpstr>
      <vt:lpstr>Table creation using Hive View of Azure</vt:lpstr>
      <vt:lpstr>Table creation using IBM Bluemix</vt:lpstr>
      <vt:lpstr>Visualizations and Queries  1)Query to find in which top ten states the UFO’s have appeared maximum number of times in </vt:lpstr>
      <vt:lpstr>3D map to visualize in which top ten states where the UFO’s have appeared mostly </vt:lpstr>
      <vt:lpstr>2) Query to represent the top 10 particular shapes that have occurred maximum in California state.</vt:lpstr>
      <vt:lpstr>3)Query to show five UFO shapes appeared maximum and number of times it had appeared. </vt:lpstr>
      <vt:lpstr>4)Query to retrieve five dates on which maximum postings are made by people based on UFO sightings appeared</vt:lpstr>
      <vt:lpstr> </vt:lpstr>
      <vt:lpstr>PowerPoint Presentation</vt:lpstr>
      <vt:lpstr> 6)Query to analyze the light and circle shaped UFO and its count in the most recent 6 years . </vt:lpstr>
      <vt:lpstr>7)Table and Query to analyze the entities of the diamond shaped UFO. </vt:lpstr>
      <vt:lpstr> 8)Table and respective query to analyze entire dataset based on the duration for which it was visible  . </vt:lpstr>
      <vt:lpstr> 3-D Map representation  to analyze entire dataset based on the duration for which it was visible  . </vt:lpstr>
      <vt:lpstr> 9)Table and Query to analyze the entities of the light shaped UFO.   </vt:lpstr>
      <vt:lpstr>GITHUB AND DATASET DETAILS</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Anusha Manjappa</cp:lastModifiedBy>
  <cp:revision>55</cp:revision>
  <dcterms:created xsi:type="dcterms:W3CDTF">2016-11-30T19:36:29Z</dcterms:created>
  <dcterms:modified xsi:type="dcterms:W3CDTF">2016-12-01T19:26:00Z</dcterms:modified>
</cp:coreProperties>
</file>