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7029cb644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7029cb6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2bfb2991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2bfb29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7029cb644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7029cb64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2bfb299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2bfb299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2bfb299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2bfb29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92bfb299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92bfb299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92bfb2991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92bfb2991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92bfb29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92bfb29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92bfb29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92bfb29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92bfb299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92bfb29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92bfb29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92bfb29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92bfb299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92bfb299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92bfb299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92bfb299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91993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199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1861d1d0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1861d1d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91861d1d0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91861d1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7029cb644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7029cb6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7029cb644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7029cb64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gif"/><Relationship Id="rId4" Type="http://schemas.openxmlformats.org/officeDocument/2006/relationships/image" Target="../media/image3.gif"/><Relationship Id="rId5" Type="http://schemas.openxmlformats.org/officeDocument/2006/relationships/image" Target="../media/image6.jpg"/><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stackoverflow.com/questions/48660547/how-can-i-extract-gpelocation-using-nltk-ne-chunk" TargetMode="External"/><Relationship Id="rId4" Type="http://schemas.openxmlformats.org/officeDocument/2006/relationships/hyperlink" Target="https://developers.google.com/knowledge-grap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latin typeface="Arial"/>
                <a:ea typeface="Arial"/>
                <a:cs typeface="Arial"/>
                <a:sym typeface="Arial"/>
              </a:rPr>
              <a:t>Unstructured Text to Knowledge Graphs: Using NLP tools and Google KG APIs</a:t>
            </a:r>
            <a:endParaRPr sz="3600"/>
          </a:p>
        </p:txBody>
      </p:sp>
      <p:sp>
        <p:nvSpPr>
          <p:cNvPr id="87" name="Google Shape;87;p13"/>
          <p:cNvSpPr txBox="1"/>
          <p:nvPr>
            <p:ph idx="1" type="subTitle"/>
          </p:nvPr>
        </p:nvSpPr>
        <p:spPr>
          <a:xfrm>
            <a:off x="596900" y="3571050"/>
            <a:ext cx="7688100" cy="10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a:t>
            </a:r>
            <a:r>
              <a:rPr lang="en" sz="2400">
                <a:latin typeface="Arial"/>
                <a:ea typeface="Arial"/>
                <a:cs typeface="Arial"/>
                <a:sym typeface="Arial"/>
              </a:rPr>
              <a:t> Anusha Manur, Nandita Srinivasan, Urmil Parikh</a:t>
            </a:r>
            <a:endParaRPr sz="2400">
              <a:latin typeface="Arial"/>
              <a:ea typeface="Arial"/>
              <a:cs typeface="Arial"/>
              <a:sym typeface="Arial"/>
            </a:endParaRPr>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526800" y="1718250"/>
            <a:ext cx="4045200" cy="170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73" name="Google Shape;173;p22"/>
          <p:cNvSpPr txBox="1"/>
          <p:nvPr>
            <p:ph idx="2" type="body"/>
          </p:nvPr>
        </p:nvSpPr>
        <p:spPr>
          <a:xfrm>
            <a:off x="5087450" y="671100"/>
            <a:ext cx="3374400" cy="447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Creation of query dataset </a:t>
            </a:r>
            <a:endParaRPr sz="1800"/>
          </a:p>
          <a:p>
            <a:pPr indent="-342900" lvl="0" marL="457200" rtl="0" algn="l">
              <a:spcBef>
                <a:spcPts val="1600"/>
              </a:spcBef>
              <a:spcAft>
                <a:spcPts val="0"/>
              </a:spcAft>
              <a:buSzPts val="1800"/>
              <a:buChar char="●"/>
            </a:pPr>
            <a:r>
              <a:rPr lang="en" sz="1800"/>
              <a:t>Named entity recognition</a:t>
            </a:r>
            <a:endParaRPr sz="1800"/>
          </a:p>
          <a:p>
            <a:pPr indent="-342900" lvl="0" marL="457200" rtl="0" algn="l">
              <a:spcBef>
                <a:spcPts val="1600"/>
              </a:spcBef>
              <a:spcAft>
                <a:spcPts val="0"/>
              </a:spcAft>
              <a:buSzPts val="1800"/>
              <a:buChar char="●"/>
            </a:pPr>
            <a:r>
              <a:rPr lang="en" sz="1800"/>
              <a:t>Relation extraction</a:t>
            </a:r>
            <a:endParaRPr sz="1800"/>
          </a:p>
          <a:p>
            <a:pPr indent="-342900" lvl="0" marL="457200" rtl="0" algn="l">
              <a:spcBef>
                <a:spcPts val="1600"/>
              </a:spcBef>
              <a:spcAft>
                <a:spcPts val="0"/>
              </a:spcAft>
              <a:buSzPts val="1800"/>
              <a:buChar char="●"/>
            </a:pPr>
            <a:r>
              <a:rPr lang="en" sz="1800"/>
              <a:t>Query the knowledge graph</a:t>
            </a:r>
            <a:endParaRPr sz="1800"/>
          </a:p>
          <a:p>
            <a:pPr indent="-342900" lvl="0" marL="457200" rtl="0" algn="l">
              <a:spcBef>
                <a:spcPts val="1600"/>
              </a:spcBef>
              <a:spcAft>
                <a:spcPts val="1600"/>
              </a:spcAft>
              <a:buSzPts val="1800"/>
              <a:buChar char="●"/>
            </a:pPr>
            <a:r>
              <a:rPr lang="en" sz="1800"/>
              <a:t>Compare with Google knowledge graph API</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3"/>
          <p:cNvPicPr preferRelativeResize="0"/>
          <p:nvPr/>
        </p:nvPicPr>
        <p:blipFill>
          <a:blip r:embed="rId3">
            <a:alphaModFix/>
          </a:blip>
          <a:stretch>
            <a:fillRect/>
          </a:stretch>
        </p:blipFill>
        <p:spPr>
          <a:xfrm>
            <a:off x="0" y="770250"/>
            <a:ext cx="5006849" cy="1590250"/>
          </a:xfrm>
          <a:prstGeom prst="rect">
            <a:avLst/>
          </a:prstGeom>
          <a:noFill/>
          <a:ln>
            <a:noFill/>
          </a:ln>
        </p:spPr>
      </p:pic>
      <p:pic>
        <p:nvPicPr>
          <p:cNvPr id="179" name="Google Shape;179;p23"/>
          <p:cNvPicPr preferRelativeResize="0"/>
          <p:nvPr/>
        </p:nvPicPr>
        <p:blipFill>
          <a:blip r:embed="rId4">
            <a:alphaModFix/>
          </a:blip>
          <a:stretch>
            <a:fillRect/>
          </a:stretch>
        </p:blipFill>
        <p:spPr>
          <a:xfrm>
            <a:off x="4099900" y="1345650"/>
            <a:ext cx="5106225" cy="1677800"/>
          </a:xfrm>
          <a:prstGeom prst="rect">
            <a:avLst/>
          </a:prstGeom>
          <a:noFill/>
          <a:ln>
            <a:noFill/>
          </a:ln>
        </p:spPr>
      </p:pic>
      <p:pic>
        <p:nvPicPr>
          <p:cNvPr id="180" name="Google Shape;180;p23"/>
          <p:cNvPicPr preferRelativeResize="0"/>
          <p:nvPr/>
        </p:nvPicPr>
        <p:blipFill>
          <a:blip r:embed="rId5">
            <a:alphaModFix/>
          </a:blip>
          <a:stretch>
            <a:fillRect/>
          </a:stretch>
        </p:blipFill>
        <p:spPr>
          <a:xfrm>
            <a:off x="4475925" y="2665300"/>
            <a:ext cx="2279105" cy="2478200"/>
          </a:xfrm>
          <a:prstGeom prst="rect">
            <a:avLst/>
          </a:prstGeom>
          <a:noFill/>
          <a:ln>
            <a:noFill/>
          </a:ln>
        </p:spPr>
      </p:pic>
      <p:pic>
        <p:nvPicPr>
          <p:cNvPr id="181" name="Google Shape;181;p23"/>
          <p:cNvPicPr preferRelativeResize="0"/>
          <p:nvPr/>
        </p:nvPicPr>
        <p:blipFill>
          <a:blip r:embed="rId6">
            <a:alphaModFix/>
          </a:blip>
          <a:stretch>
            <a:fillRect/>
          </a:stretch>
        </p:blipFill>
        <p:spPr>
          <a:xfrm>
            <a:off x="1820800" y="2236300"/>
            <a:ext cx="2279105" cy="2478200"/>
          </a:xfrm>
          <a:prstGeom prst="rect">
            <a:avLst/>
          </a:prstGeom>
          <a:noFill/>
          <a:ln>
            <a:noFill/>
          </a:ln>
        </p:spPr>
      </p:pic>
      <p:sp>
        <p:nvSpPr>
          <p:cNvPr id="182" name="Google Shape;182;p23"/>
          <p:cNvSpPr txBox="1"/>
          <p:nvPr/>
        </p:nvSpPr>
        <p:spPr>
          <a:xfrm>
            <a:off x="211275" y="99350"/>
            <a:ext cx="4584300" cy="47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latin typeface="Lato"/>
                <a:ea typeface="Lato"/>
                <a:cs typeface="Lato"/>
                <a:sym typeface="Lato"/>
              </a:rPr>
              <a:t>Creation of query dataset </a:t>
            </a:r>
            <a:endParaRPr b="1" sz="2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p:nvPr/>
        </p:nvSpPr>
        <p:spPr>
          <a:xfrm>
            <a:off x="331784" y="2570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4"/>
          <p:cNvSpPr txBox="1"/>
          <p:nvPr>
            <p:ph idx="4294967295" type="body"/>
          </p:nvPr>
        </p:nvSpPr>
        <p:spPr>
          <a:xfrm>
            <a:off x="331773" y="2708150"/>
            <a:ext cx="14556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1</a:t>
            </a:r>
            <a:endParaRPr>
              <a:solidFill>
                <a:schemeClr val="lt1"/>
              </a:solidFill>
            </a:endParaRPr>
          </a:p>
        </p:txBody>
      </p:sp>
      <p:grpSp>
        <p:nvGrpSpPr>
          <p:cNvPr id="189" name="Google Shape;189;p24"/>
          <p:cNvGrpSpPr/>
          <p:nvPr/>
        </p:nvGrpSpPr>
        <p:grpSpPr>
          <a:xfrm>
            <a:off x="903670" y="1981815"/>
            <a:ext cx="198900" cy="593656"/>
            <a:chOff x="777447" y="1610215"/>
            <a:chExt cx="198900" cy="593656"/>
          </a:xfrm>
        </p:grpSpPr>
        <p:cxnSp>
          <p:nvCxnSpPr>
            <p:cNvPr id="190" name="Google Shape;190;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1" name="Google Shape;191;p2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4"/>
          <p:cNvSpPr txBox="1"/>
          <p:nvPr>
            <p:ph idx="4294967295" type="body"/>
          </p:nvPr>
        </p:nvSpPr>
        <p:spPr>
          <a:xfrm>
            <a:off x="424675" y="1273700"/>
            <a:ext cx="22428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String Tokenization</a:t>
            </a:r>
            <a:endParaRPr sz="1600"/>
          </a:p>
        </p:txBody>
      </p:sp>
      <p:sp>
        <p:nvSpPr>
          <p:cNvPr id="193" name="Google Shape;193;p24"/>
          <p:cNvSpPr/>
          <p:nvPr/>
        </p:nvSpPr>
        <p:spPr>
          <a:xfrm>
            <a:off x="1807904"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24"/>
          <p:cNvSpPr txBox="1"/>
          <p:nvPr>
            <p:ph idx="4294967295" type="body"/>
          </p:nvPr>
        </p:nvSpPr>
        <p:spPr>
          <a:xfrm>
            <a:off x="2117167" y="27081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2</a:t>
            </a:r>
            <a:endParaRPr>
              <a:solidFill>
                <a:schemeClr val="lt1"/>
              </a:solidFill>
            </a:endParaRPr>
          </a:p>
        </p:txBody>
      </p:sp>
      <p:grpSp>
        <p:nvGrpSpPr>
          <p:cNvPr id="195" name="Google Shape;195;p24"/>
          <p:cNvGrpSpPr/>
          <p:nvPr/>
        </p:nvGrpSpPr>
        <p:grpSpPr>
          <a:xfrm>
            <a:off x="2257132" y="3310558"/>
            <a:ext cx="198900" cy="593656"/>
            <a:chOff x="2223534" y="2938958"/>
            <a:chExt cx="198900" cy="593656"/>
          </a:xfrm>
        </p:grpSpPr>
        <p:cxnSp>
          <p:nvCxnSpPr>
            <p:cNvPr id="196" name="Google Shape;196;p2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7" name="Google Shape;197;p24"/>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4"/>
          <p:cNvSpPr txBox="1"/>
          <p:nvPr>
            <p:ph idx="4294967295" type="body"/>
          </p:nvPr>
        </p:nvSpPr>
        <p:spPr>
          <a:xfrm>
            <a:off x="1235187" y="40362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POS Tagging</a:t>
            </a:r>
            <a:endParaRPr sz="1600"/>
          </a:p>
        </p:txBody>
      </p:sp>
      <p:sp>
        <p:nvSpPr>
          <p:cNvPr id="199" name="Google Shape;199;p24"/>
          <p:cNvSpPr/>
          <p:nvPr/>
        </p:nvSpPr>
        <p:spPr>
          <a:xfrm>
            <a:off x="346282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0" name="Google Shape;200;p24"/>
          <p:cNvSpPr txBox="1"/>
          <p:nvPr>
            <p:ph idx="4294967295" type="body"/>
          </p:nvPr>
        </p:nvSpPr>
        <p:spPr>
          <a:xfrm>
            <a:off x="3758605"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3</a:t>
            </a:r>
            <a:endParaRPr>
              <a:solidFill>
                <a:schemeClr val="lt1"/>
              </a:solidFill>
            </a:endParaRPr>
          </a:p>
        </p:txBody>
      </p:sp>
      <p:grpSp>
        <p:nvGrpSpPr>
          <p:cNvPr id="201" name="Google Shape;201;p24"/>
          <p:cNvGrpSpPr/>
          <p:nvPr/>
        </p:nvGrpSpPr>
        <p:grpSpPr>
          <a:xfrm>
            <a:off x="4049582" y="1981815"/>
            <a:ext cx="198900" cy="593656"/>
            <a:chOff x="3918084" y="1610215"/>
            <a:chExt cx="198900" cy="593656"/>
          </a:xfrm>
        </p:grpSpPr>
        <p:cxnSp>
          <p:nvCxnSpPr>
            <p:cNvPr id="202" name="Google Shape;202;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3" name="Google Shape;203;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4"/>
          <p:cNvSpPr txBox="1"/>
          <p:nvPr>
            <p:ph idx="4294967295" type="body"/>
          </p:nvPr>
        </p:nvSpPr>
        <p:spPr>
          <a:xfrm>
            <a:off x="3441457" y="10755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Chunking to extract entities which are people</a:t>
            </a:r>
            <a:endParaRPr sz="1600"/>
          </a:p>
        </p:txBody>
      </p:sp>
      <p:sp>
        <p:nvSpPr>
          <p:cNvPr id="205" name="Google Shape;205;p24"/>
          <p:cNvSpPr/>
          <p:nvPr/>
        </p:nvSpPr>
        <p:spPr>
          <a:xfrm>
            <a:off x="511774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6" name="Google Shape;206;p24"/>
          <p:cNvSpPr txBox="1"/>
          <p:nvPr>
            <p:ph idx="4294967295" type="body"/>
          </p:nvPr>
        </p:nvSpPr>
        <p:spPr>
          <a:xfrm>
            <a:off x="5407549"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4</a:t>
            </a:r>
            <a:endParaRPr>
              <a:solidFill>
                <a:schemeClr val="lt1"/>
              </a:solidFill>
            </a:endParaRPr>
          </a:p>
        </p:txBody>
      </p:sp>
      <p:grpSp>
        <p:nvGrpSpPr>
          <p:cNvPr id="207" name="Google Shape;207;p24"/>
          <p:cNvGrpSpPr/>
          <p:nvPr/>
        </p:nvGrpSpPr>
        <p:grpSpPr>
          <a:xfrm>
            <a:off x="5963920" y="3310558"/>
            <a:ext cx="198900" cy="593656"/>
            <a:chOff x="5958946" y="2938958"/>
            <a:chExt cx="198900" cy="593656"/>
          </a:xfrm>
        </p:grpSpPr>
        <p:cxnSp>
          <p:nvCxnSpPr>
            <p:cNvPr id="208" name="Google Shape;208;p2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9" name="Google Shape;209;p24"/>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4"/>
          <p:cNvSpPr txBox="1"/>
          <p:nvPr>
            <p:ph idx="4294967295" type="body"/>
          </p:nvPr>
        </p:nvSpPr>
        <p:spPr>
          <a:xfrm>
            <a:off x="4751625" y="4036225"/>
            <a:ext cx="26235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Recognizing query pattern</a:t>
            </a:r>
            <a:endParaRPr sz="1600"/>
          </a:p>
        </p:txBody>
      </p:sp>
      <p:sp>
        <p:nvSpPr>
          <p:cNvPr id="211" name="Google Shape;211;p24"/>
          <p:cNvSpPr/>
          <p:nvPr/>
        </p:nvSpPr>
        <p:spPr>
          <a:xfrm>
            <a:off x="677266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24"/>
          <p:cNvSpPr txBox="1"/>
          <p:nvPr>
            <p:ph idx="4294967295" type="body"/>
          </p:nvPr>
        </p:nvSpPr>
        <p:spPr>
          <a:xfrm>
            <a:off x="7102362"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5</a:t>
            </a:r>
            <a:endParaRPr>
              <a:solidFill>
                <a:schemeClr val="lt1"/>
              </a:solidFill>
            </a:endParaRPr>
          </a:p>
        </p:txBody>
      </p:sp>
      <p:grpSp>
        <p:nvGrpSpPr>
          <p:cNvPr id="213" name="Google Shape;213;p24"/>
          <p:cNvGrpSpPr/>
          <p:nvPr/>
        </p:nvGrpSpPr>
        <p:grpSpPr>
          <a:xfrm>
            <a:off x="7660657" y="1981815"/>
            <a:ext cx="198900" cy="593656"/>
            <a:chOff x="3918084" y="1610215"/>
            <a:chExt cx="198900" cy="593656"/>
          </a:xfrm>
        </p:grpSpPr>
        <p:cxnSp>
          <p:nvCxnSpPr>
            <p:cNvPr id="214" name="Google Shape;214;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5" name="Google Shape;215;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4"/>
          <p:cNvSpPr txBox="1"/>
          <p:nvPr>
            <p:ph idx="4294967295" type="body"/>
          </p:nvPr>
        </p:nvSpPr>
        <p:spPr>
          <a:xfrm>
            <a:off x="6638704" y="7795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Querying the graph for the unknown entity using the known entity and relation</a:t>
            </a:r>
            <a:endParaRPr sz="1600"/>
          </a:p>
        </p:txBody>
      </p:sp>
      <p:sp>
        <p:nvSpPr>
          <p:cNvPr id="217" name="Google Shape;217;p24"/>
          <p:cNvSpPr txBox="1"/>
          <p:nvPr/>
        </p:nvSpPr>
        <p:spPr>
          <a:xfrm>
            <a:off x="331775" y="185800"/>
            <a:ext cx="73380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Project overview</a:t>
            </a:r>
            <a:endParaRPr b="1" sz="26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727800" y="6272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 and POS - tagging</a:t>
            </a:r>
            <a:endParaRPr/>
          </a:p>
        </p:txBody>
      </p:sp>
      <p:sp>
        <p:nvSpPr>
          <p:cNvPr id="223" name="Google Shape;223;p25"/>
          <p:cNvSpPr txBox="1"/>
          <p:nvPr>
            <p:ph idx="1" type="body"/>
          </p:nvPr>
        </p:nvSpPr>
        <p:spPr>
          <a:xfrm>
            <a:off x="727800" y="1714950"/>
            <a:ext cx="3707400" cy="2722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Each query is first tokenized.</a:t>
            </a:r>
            <a:endParaRPr b="1" sz="1800"/>
          </a:p>
          <a:p>
            <a:pPr indent="-342900" lvl="0" marL="457200" rtl="0" algn="just">
              <a:spcBef>
                <a:spcPts val="0"/>
              </a:spcBef>
              <a:spcAft>
                <a:spcPts val="0"/>
              </a:spcAft>
              <a:buSzPts val="1800"/>
              <a:buChar char="●"/>
            </a:pPr>
            <a:r>
              <a:rPr b="1" lang="en" sz="1800"/>
              <a:t>We then POS-tag (parts of speech) the tokens. </a:t>
            </a:r>
            <a:endParaRPr b="1" sz="1800"/>
          </a:p>
          <a:p>
            <a:pPr indent="-342900" lvl="0" marL="457200" rtl="0" algn="just">
              <a:spcBef>
                <a:spcPts val="0"/>
              </a:spcBef>
              <a:spcAft>
                <a:spcPts val="0"/>
              </a:spcAft>
              <a:buSzPts val="1800"/>
              <a:buChar char="●"/>
            </a:pPr>
            <a:r>
              <a:rPr b="1" lang="en" sz="1800"/>
              <a:t>This allows us to establish a pattern for how to recognize the required entities based on context.</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727800" y="6272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Chunking</a:t>
            </a:r>
            <a:endParaRPr/>
          </a:p>
        </p:txBody>
      </p:sp>
      <p:sp>
        <p:nvSpPr>
          <p:cNvPr id="229" name="Google Shape;229;p26"/>
          <p:cNvSpPr txBox="1"/>
          <p:nvPr>
            <p:ph idx="1" type="body"/>
          </p:nvPr>
        </p:nvSpPr>
        <p:spPr>
          <a:xfrm>
            <a:off x="727800" y="1714950"/>
            <a:ext cx="3707400" cy="2722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Chunking is done to extract the complete names of the actors/directors (instead of 2-3 words) as given in the knowledge graph</a:t>
            </a:r>
            <a:endParaRPr b="1" sz="1800"/>
          </a:p>
          <a:p>
            <a:pPr indent="-342900" lvl="0" marL="457200" rtl="0" algn="just">
              <a:spcBef>
                <a:spcPts val="0"/>
              </a:spcBef>
              <a:spcAft>
                <a:spcPts val="0"/>
              </a:spcAft>
              <a:buSzPts val="1800"/>
              <a:buChar char="●"/>
            </a:pPr>
            <a:r>
              <a:rPr b="1" lang="en" sz="1800"/>
              <a:t>This is done to extract the complete name as a single entity.</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0" name="Google Shape;230;p26"/>
          <p:cNvSpPr txBox="1"/>
          <p:nvPr/>
        </p:nvSpPr>
        <p:spPr>
          <a:xfrm>
            <a:off x="5255050" y="879975"/>
            <a:ext cx="3396000" cy="3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Example :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"Barack Obama was the                        president of our country."</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Chunking</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['Barack Obama']</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cxnSp>
        <p:nvCxnSpPr>
          <p:cNvPr id="231" name="Google Shape;231;p26"/>
          <p:cNvCxnSpPr/>
          <p:nvPr/>
        </p:nvCxnSpPr>
        <p:spPr>
          <a:xfrm flipH="1">
            <a:off x="6686600" y="1865250"/>
            <a:ext cx="12300" cy="706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6"/>
          <p:cNvCxnSpPr/>
          <p:nvPr/>
        </p:nvCxnSpPr>
        <p:spPr>
          <a:xfrm>
            <a:off x="6692750" y="3011725"/>
            <a:ext cx="0" cy="65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727800" y="6272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Recognizing query pattern</a:t>
            </a:r>
            <a:endParaRPr/>
          </a:p>
        </p:txBody>
      </p:sp>
      <p:sp>
        <p:nvSpPr>
          <p:cNvPr id="238" name="Google Shape;238;p27"/>
          <p:cNvSpPr txBox="1"/>
          <p:nvPr>
            <p:ph idx="1" type="body"/>
          </p:nvPr>
        </p:nvSpPr>
        <p:spPr>
          <a:xfrm>
            <a:off x="727800" y="1714950"/>
            <a:ext cx="3707400" cy="2722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We consider various tenses of nouns, pronouns, verbs and determiners for entity extraction.</a:t>
            </a:r>
            <a:endParaRPr b="1" sz="1800"/>
          </a:p>
          <a:p>
            <a:pPr indent="-342900" lvl="0" marL="457200" rtl="0" algn="just">
              <a:spcBef>
                <a:spcPts val="0"/>
              </a:spcBef>
              <a:spcAft>
                <a:spcPts val="0"/>
              </a:spcAft>
              <a:buSzPts val="1800"/>
              <a:buChar char="●"/>
            </a:pPr>
            <a:r>
              <a:rPr b="1" lang="en" sz="1800"/>
              <a:t>We check with a predefined list of relations and the respective synonyms to extract relations.</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9" name="Google Shape;239;p27"/>
          <p:cNvSpPr txBox="1"/>
          <p:nvPr/>
        </p:nvSpPr>
        <p:spPr>
          <a:xfrm>
            <a:off x="5255050" y="879975"/>
            <a:ext cx="3414600" cy="3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Example :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"Steven Spielberg directed the movie Jurassic Park"</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Recognizing query pattern</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t>
            </a:r>
            <a:r>
              <a:rPr lang="en" sz="1800">
                <a:highlight>
                  <a:srgbClr val="FFFF00"/>
                </a:highlight>
                <a:latin typeface="Lato"/>
                <a:ea typeface="Lato"/>
                <a:cs typeface="Lato"/>
                <a:sym typeface="Lato"/>
              </a:rPr>
              <a:t>Steven Spielberg</a:t>
            </a:r>
            <a:r>
              <a:rPr lang="en" sz="1800">
                <a:latin typeface="Lato"/>
                <a:ea typeface="Lato"/>
                <a:cs typeface="Lato"/>
                <a:sym typeface="Lato"/>
              </a:rPr>
              <a:t> </a:t>
            </a:r>
            <a:r>
              <a:rPr lang="en" sz="1800">
                <a:highlight>
                  <a:srgbClr val="FFFF00"/>
                </a:highlight>
                <a:latin typeface="Lato"/>
                <a:ea typeface="Lato"/>
                <a:cs typeface="Lato"/>
                <a:sym typeface="Lato"/>
              </a:rPr>
              <a:t>direct</a:t>
            </a:r>
            <a:r>
              <a:rPr lang="en" sz="1800">
                <a:latin typeface="Lato"/>
                <a:ea typeface="Lato"/>
                <a:cs typeface="Lato"/>
                <a:sym typeface="Lato"/>
              </a:rPr>
              <a:t>ed the movie </a:t>
            </a:r>
            <a:r>
              <a:rPr lang="en" sz="1800">
                <a:highlight>
                  <a:srgbClr val="FFFF00"/>
                </a:highlight>
                <a:latin typeface="Lato"/>
                <a:ea typeface="Lato"/>
                <a:cs typeface="Lato"/>
                <a:sym typeface="Lato"/>
              </a:rPr>
              <a:t>Jurassic Park</a:t>
            </a: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cxnSp>
        <p:nvCxnSpPr>
          <p:cNvPr id="240" name="Google Shape;240;p27"/>
          <p:cNvCxnSpPr/>
          <p:nvPr/>
        </p:nvCxnSpPr>
        <p:spPr>
          <a:xfrm flipH="1">
            <a:off x="6686600" y="1865250"/>
            <a:ext cx="12300" cy="7065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7"/>
          <p:cNvCxnSpPr/>
          <p:nvPr/>
        </p:nvCxnSpPr>
        <p:spPr>
          <a:xfrm>
            <a:off x="6692750" y="3011725"/>
            <a:ext cx="0" cy="65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727800" y="5908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Querying the graph</a:t>
            </a:r>
            <a:endParaRPr/>
          </a:p>
        </p:txBody>
      </p:sp>
      <p:sp>
        <p:nvSpPr>
          <p:cNvPr id="247" name="Google Shape;247;p28"/>
          <p:cNvSpPr txBox="1"/>
          <p:nvPr/>
        </p:nvSpPr>
        <p:spPr>
          <a:xfrm>
            <a:off x="404375" y="1617450"/>
            <a:ext cx="5272800" cy="34515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Lato"/>
              <a:buChar char="●"/>
            </a:pPr>
            <a:r>
              <a:rPr lang="en" sz="1800">
                <a:latin typeface="Lato"/>
                <a:ea typeface="Lato"/>
                <a:cs typeface="Lato"/>
                <a:sym typeface="Lato"/>
              </a:rPr>
              <a:t>From the function, we get a tuple of the form [Entity, Entity_Name, Relation]</a:t>
            </a:r>
            <a:endParaRPr sz="1800">
              <a:latin typeface="Lato"/>
              <a:ea typeface="Lato"/>
              <a:cs typeface="Lato"/>
              <a:sym typeface="Lato"/>
            </a:endParaRPr>
          </a:p>
          <a:p>
            <a:pPr indent="-342900" lvl="0" marL="457200" rtl="0" algn="just">
              <a:spcBef>
                <a:spcPts val="0"/>
              </a:spcBef>
              <a:spcAft>
                <a:spcPts val="0"/>
              </a:spcAft>
              <a:buSzPts val="1800"/>
              <a:buFont typeface="Lato"/>
              <a:buChar char="●"/>
            </a:pPr>
            <a:r>
              <a:rPr lang="en" sz="1800">
                <a:latin typeface="Lato"/>
                <a:ea typeface="Lato"/>
                <a:cs typeface="Lato"/>
                <a:sym typeface="Lato"/>
              </a:rPr>
              <a:t>We then query the graph with the entity. That is, we find a node of the type “Entity”, whose value is the entity name, and follow the </a:t>
            </a:r>
            <a:r>
              <a:rPr lang="en" sz="1800">
                <a:latin typeface="Lato"/>
                <a:ea typeface="Lato"/>
                <a:cs typeface="Lato"/>
                <a:sym typeface="Lato"/>
              </a:rPr>
              <a:t>edge</a:t>
            </a:r>
            <a:r>
              <a:rPr lang="en" sz="1800">
                <a:latin typeface="Lato"/>
                <a:ea typeface="Lato"/>
                <a:cs typeface="Lato"/>
                <a:sym typeface="Lato"/>
              </a:rPr>
              <a:t> attributed with the relation to find the required nodes.</a:t>
            </a:r>
            <a:endParaRPr sz="1800">
              <a:latin typeface="Lato"/>
              <a:ea typeface="Lato"/>
              <a:cs typeface="Lato"/>
              <a:sym typeface="Lato"/>
            </a:endParaRPr>
          </a:p>
          <a:p>
            <a:pPr indent="-342900" lvl="0" marL="457200" rtl="0" algn="just">
              <a:spcBef>
                <a:spcPts val="0"/>
              </a:spcBef>
              <a:spcAft>
                <a:spcPts val="0"/>
              </a:spcAft>
              <a:buSzPts val="1800"/>
              <a:buFont typeface="Lato"/>
              <a:buChar char="●"/>
            </a:pPr>
            <a:r>
              <a:rPr lang="en" sz="1800">
                <a:latin typeface="Lato"/>
                <a:ea typeface="Lato"/>
                <a:cs typeface="Lato"/>
                <a:sym typeface="Lato"/>
              </a:rPr>
              <a:t>For example, if the question is, “Who stars in I am legend?” We find the “title” node(entity) whose value is “I am Legend”(entity_name) and follow the edge that goes to the “Actor”(relation=’acts’) node.</a:t>
            </a:r>
            <a:endParaRPr sz="1800">
              <a:latin typeface="Lato"/>
              <a:ea typeface="Lato"/>
              <a:cs typeface="Lato"/>
              <a:sym typeface="Lato"/>
            </a:endParaRPr>
          </a:p>
        </p:txBody>
      </p:sp>
      <p:pic>
        <p:nvPicPr>
          <p:cNvPr id="248" name="Google Shape;248;p28"/>
          <p:cNvPicPr preferRelativeResize="0"/>
          <p:nvPr/>
        </p:nvPicPr>
        <p:blipFill>
          <a:blip r:embed="rId3">
            <a:alphaModFix/>
          </a:blip>
          <a:stretch>
            <a:fillRect/>
          </a:stretch>
        </p:blipFill>
        <p:spPr>
          <a:xfrm>
            <a:off x="6121338" y="2171850"/>
            <a:ext cx="2790825" cy="1802650"/>
          </a:xfrm>
          <a:prstGeom prst="rect">
            <a:avLst/>
          </a:prstGeom>
          <a:noFill/>
          <a:ln>
            <a:noFill/>
          </a:ln>
        </p:spPr>
      </p:pic>
      <p:sp>
        <p:nvSpPr>
          <p:cNvPr id="249" name="Google Shape;249;p28"/>
          <p:cNvSpPr txBox="1"/>
          <p:nvPr/>
        </p:nvSpPr>
        <p:spPr>
          <a:xfrm>
            <a:off x="6392638" y="1234238"/>
            <a:ext cx="2248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Who stars in I am Legend</a:t>
            </a:r>
            <a:endParaRPr>
              <a:latin typeface="Lato"/>
              <a:ea typeface="Lato"/>
              <a:cs typeface="Lato"/>
              <a:sym typeface="Lato"/>
            </a:endParaRPr>
          </a:p>
        </p:txBody>
      </p:sp>
      <p:cxnSp>
        <p:nvCxnSpPr>
          <p:cNvPr id="250" name="Google Shape;250;p28"/>
          <p:cNvCxnSpPr/>
          <p:nvPr/>
        </p:nvCxnSpPr>
        <p:spPr>
          <a:xfrm>
            <a:off x="7403513" y="1617438"/>
            <a:ext cx="0" cy="4833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8"/>
          <p:cNvCxnSpPr/>
          <p:nvPr/>
        </p:nvCxnSpPr>
        <p:spPr>
          <a:xfrm flipH="1">
            <a:off x="7397675" y="3974500"/>
            <a:ext cx="11700" cy="4413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28"/>
          <p:cNvSpPr txBox="1"/>
          <p:nvPr/>
        </p:nvSpPr>
        <p:spPr>
          <a:xfrm>
            <a:off x="6609113" y="4415800"/>
            <a:ext cx="1815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[‘will smith’,’willow smith’,’alice braga’]</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the NER function</a:t>
            </a:r>
            <a:endParaRPr/>
          </a:p>
        </p:txBody>
      </p:sp>
      <p:sp>
        <p:nvSpPr>
          <p:cNvPr id="258" name="Google Shape;258;p29"/>
          <p:cNvSpPr txBox="1"/>
          <p:nvPr>
            <p:ph idx="1" type="body"/>
          </p:nvPr>
        </p:nvSpPr>
        <p:spPr>
          <a:xfrm>
            <a:off x="682800" y="1399525"/>
            <a:ext cx="7778400" cy="354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queries dataset contains some possible questions regarding the movies</a:t>
            </a:r>
            <a:endParaRPr sz="1800"/>
          </a:p>
          <a:p>
            <a:pPr indent="-342900" lvl="0" marL="457200" rtl="0" algn="l">
              <a:spcBef>
                <a:spcPts val="0"/>
              </a:spcBef>
              <a:spcAft>
                <a:spcPts val="0"/>
              </a:spcAft>
              <a:buSzPts val="1800"/>
              <a:buChar char="●"/>
            </a:pPr>
            <a:r>
              <a:rPr lang="en" sz="1800"/>
              <a:t>Examples questions are - “Who are the actors in </a:t>
            </a:r>
            <a:r>
              <a:rPr lang="en" sz="1800"/>
              <a:t>Iron Man 2</a:t>
            </a:r>
            <a:r>
              <a:rPr lang="en" sz="1800"/>
              <a:t>?” or “Who is the director of Casino Royale?</a:t>
            </a:r>
            <a:endParaRPr sz="1800"/>
          </a:p>
          <a:p>
            <a:pPr indent="-342900" lvl="0" marL="457200" rtl="0" algn="l">
              <a:spcBef>
                <a:spcPts val="0"/>
              </a:spcBef>
              <a:spcAft>
                <a:spcPts val="0"/>
              </a:spcAft>
              <a:buSzPts val="1800"/>
              <a:buChar char="●"/>
            </a:pPr>
            <a:r>
              <a:rPr lang="en" sz="1800"/>
              <a:t>Each of the queries are fed to a function to get the corresponding [entity,entity_name,relation] tuple</a:t>
            </a:r>
            <a:endParaRPr sz="1800"/>
          </a:p>
          <a:p>
            <a:pPr indent="-342900" lvl="0" marL="457200" rtl="0" algn="l">
              <a:spcBef>
                <a:spcPts val="0"/>
              </a:spcBef>
              <a:spcAft>
                <a:spcPts val="0"/>
              </a:spcAft>
              <a:buSzPts val="1800"/>
              <a:buChar char="●"/>
            </a:pPr>
            <a:r>
              <a:rPr lang="en" sz="1800"/>
              <a:t>The graph is queried with the tuple, and the obtained result is stored in a list.</a:t>
            </a:r>
            <a:endParaRPr sz="1800"/>
          </a:p>
          <a:p>
            <a:pPr indent="-342900" lvl="0" marL="457200" rtl="0" algn="l">
              <a:spcBef>
                <a:spcPts val="0"/>
              </a:spcBef>
              <a:spcAft>
                <a:spcPts val="0"/>
              </a:spcAft>
              <a:buSzPts val="1800"/>
              <a:buChar char="●"/>
            </a:pPr>
            <a:r>
              <a:rPr lang="en" sz="1800"/>
              <a:t>Our assumption is that, if the graph does not return an answer for an entity, then the NER process was not successful, and hence the model is given a score of 0 for that entity.</a:t>
            </a:r>
            <a:endParaRPr sz="1800"/>
          </a:p>
          <a:p>
            <a:pPr indent="0" lvl="0" marL="0" rtl="0" algn="l">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Querying the Google Knowledge graph</a:t>
            </a:r>
            <a:endParaRPr/>
          </a:p>
        </p:txBody>
      </p:sp>
      <p:sp>
        <p:nvSpPr>
          <p:cNvPr id="264" name="Google Shape;264;p30"/>
          <p:cNvSpPr txBox="1"/>
          <p:nvPr>
            <p:ph idx="1" type="body"/>
          </p:nvPr>
        </p:nvSpPr>
        <p:spPr>
          <a:xfrm>
            <a:off x="682800" y="1399525"/>
            <a:ext cx="7778400" cy="3549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The queries dataset contains some possible questions. </a:t>
            </a:r>
            <a:endParaRPr sz="1800"/>
          </a:p>
          <a:p>
            <a:pPr indent="-342900" lvl="0" marL="457200" rtl="0" algn="just">
              <a:spcBef>
                <a:spcPts val="0"/>
              </a:spcBef>
              <a:spcAft>
                <a:spcPts val="0"/>
              </a:spcAft>
              <a:buSzPts val="1800"/>
              <a:buChar char="●"/>
            </a:pPr>
            <a:r>
              <a:rPr lang="en" sz="1800"/>
              <a:t>Since we cannot use the entire sentence to query the Google knowledge graph and only an entity, we extract the main entity from the question and use it to query the Google Knowledge Graph.</a:t>
            </a:r>
            <a:endParaRPr sz="1800"/>
          </a:p>
          <a:p>
            <a:pPr indent="-342900" lvl="0" marL="457200" rtl="0" algn="just">
              <a:spcBef>
                <a:spcPts val="0"/>
              </a:spcBef>
              <a:spcAft>
                <a:spcPts val="0"/>
              </a:spcAft>
              <a:buSzPts val="1800"/>
              <a:buChar char="●"/>
            </a:pPr>
            <a:r>
              <a:rPr lang="en" sz="1800"/>
              <a:t>We compare the results obtained from the Google knowledge graph with the generated graph.</a:t>
            </a:r>
            <a:endParaRPr sz="1800"/>
          </a:p>
          <a:p>
            <a:pPr indent="0" lvl="0" marL="0" rtl="0" algn="l">
              <a:spcBef>
                <a:spcPts val="1600"/>
              </a:spcBef>
              <a:spcAft>
                <a:spcPts val="16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70" name="Google Shape;270;p31"/>
          <p:cNvSpPr txBox="1"/>
          <p:nvPr>
            <p:ph idx="1" type="body"/>
          </p:nvPr>
        </p:nvSpPr>
        <p:spPr>
          <a:xfrm>
            <a:off x="682800" y="1254825"/>
            <a:ext cx="7778400" cy="369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knowledge graph detects</a:t>
            </a:r>
            <a:r>
              <a:rPr lang="en" sz="1600"/>
              <a:t> entities and relations and returns correct answers to 61% of the queries.</a:t>
            </a:r>
            <a:endParaRPr sz="1600"/>
          </a:p>
          <a:p>
            <a:pPr indent="-330200" lvl="0" marL="457200" rtl="0" algn="l">
              <a:spcBef>
                <a:spcPts val="0"/>
              </a:spcBef>
              <a:spcAft>
                <a:spcPts val="0"/>
              </a:spcAft>
              <a:buSzPts val="1600"/>
              <a:buChar char="●"/>
            </a:pPr>
            <a:r>
              <a:rPr lang="en" sz="1600"/>
              <a:t>The output of Google knowledge graph is as shown below</a:t>
            </a:r>
            <a:endParaRPr sz="1600"/>
          </a:p>
          <a:p>
            <a:pPr indent="0" lvl="0" marL="0" rtl="0" algn="l">
              <a:spcBef>
                <a:spcPts val="1600"/>
              </a:spcBef>
              <a:spcAft>
                <a:spcPts val="1600"/>
              </a:spcAft>
              <a:buNone/>
            </a:pPr>
            <a:r>
              <a:t/>
            </a:r>
            <a:endParaRPr sz="1800"/>
          </a:p>
        </p:txBody>
      </p:sp>
      <p:pic>
        <p:nvPicPr>
          <p:cNvPr id="271" name="Google Shape;271;p31"/>
          <p:cNvPicPr preferRelativeResize="0"/>
          <p:nvPr/>
        </p:nvPicPr>
        <p:blipFill>
          <a:blip r:embed="rId3">
            <a:alphaModFix/>
          </a:blip>
          <a:stretch>
            <a:fillRect/>
          </a:stretch>
        </p:blipFill>
        <p:spPr>
          <a:xfrm>
            <a:off x="248475" y="2301400"/>
            <a:ext cx="8634625" cy="292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660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7650" y="173382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t>Develop an end-to-end solution for building a knowledge graph from text using NLP tools and interfacing with the knowledge graph using Google’s Knowledge Graph APIs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77" name="Google Shape;277;p32"/>
          <p:cNvPicPr preferRelativeResize="0"/>
          <p:nvPr/>
        </p:nvPicPr>
        <p:blipFill>
          <a:blip r:embed="rId3">
            <a:alphaModFix/>
          </a:blip>
          <a:stretch>
            <a:fillRect/>
          </a:stretch>
        </p:blipFill>
        <p:spPr>
          <a:xfrm>
            <a:off x="410000" y="3703200"/>
            <a:ext cx="8415525" cy="1267575"/>
          </a:xfrm>
          <a:prstGeom prst="rect">
            <a:avLst/>
          </a:prstGeom>
          <a:noFill/>
          <a:ln>
            <a:noFill/>
          </a:ln>
        </p:spPr>
      </p:pic>
      <p:pic>
        <p:nvPicPr>
          <p:cNvPr id="278" name="Google Shape;278;p32"/>
          <p:cNvPicPr preferRelativeResize="0"/>
          <p:nvPr/>
        </p:nvPicPr>
        <p:blipFill>
          <a:blip r:embed="rId4">
            <a:alphaModFix/>
          </a:blip>
          <a:stretch>
            <a:fillRect/>
          </a:stretch>
        </p:blipFill>
        <p:spPr>
          <a:xfrm>
            <a:off x="399538" y="1711413"/>
            <a:ext cx="8344925" cy="1285875"/>
          </a:xfrm>
          <a:prstGeom prst="rect">
            <a:avLst/>
          </a:prstGeom>
          <a:noFill/>
          <a:ln>
            <a:noFill/>
          </a:ln>
        </p:spPr>
      </p:pic>
      <p:sp>
        <p:nvSpPr>
          <p:cNvPr id="279" name="Google Shape;279;p32"/>
          <p:cNvSpPr txBox="1"/>
          <p:nvPr/>
        </p:nvSpPr>
        <p:spPr>
          <a:xfrm>
            <a:off x="410000" y="1341775"/>
            <a:ext cx="82992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Results from our knowledge graph</a:t>
            </a:r>
            <a:endParaRPr>
              <a:latin typeface="Lato"/>
              <a:ea typeface="Lato"/>
              <a:cs typeface="Lato"/>
              <a:sym typeface="Lato"/>
            </a:endParaRPr>
          </a:p>
        </p:txBody>
      </p:sp>
      <p:sp>
        <p:nvSpPr>
          <p:cNvPr id="280" name="Google Shape;280;p32"/>
          <p:cNvSpPr txBox="1"/>
          <p:nvPr/>
        </p:nvSpPr>
        <p:spPr>
          <a:xfrm>
            <a:off x="410000" y="3242650"/>
            <a:ext cx="8344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Results from the Google knowledge graph</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286" name="Google Shape;286;p33"/>
          <p:cNvSpPr txBox="1"/>
          <p:nvPr>
            <p:ph idx="1" type="body"/>
          </p:nvPr>
        </p:nvSpPr>
        <p:spPr>
          <a:xfrm>
            <a:off x="637800" y="1432500"/>
            <a:ext cx="7778400" cy="354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 pre-trained model like spacy or StanfordNLP has been used for named entity recognition and relation extraction.</a:t>
            </a:r>
            <a:endParaRPr sz="1800"/>
          </a:p>
          <a:p>
            <a:pPr indent="-342900" lvl="0" marL="457200" rtl="0" algn="l">
              <a:spcBef>
                <a:spcPts val="0"/>
              </a:spcBef>
              <a:spcAft>
                <a:spcPts val="0"/>
              </a:spcAft>
              <a:buSzPts val="1800"/>
              <a:buChar char="●"/>
            </a:pPr>
            <a:r>
              <a:rPr lang="en" sz="1800"/>
              <a:t>We have tested our model on the queries we manually generated.</a:t>
            </a:r>
            <a:endParaRPr sz="1800"/>
          </a:p>
          <a:p>
            <a:pPr indent="-342900" lvl="0" marL="457200" rtl="0" algn="l">
              <a:spcBef>
                <a:spcPts val="0"/>
              </a:spcBef>
              <a:spcAft>
                <a:spcPts val="0"/>
              </a:spcAft>
              <a:buSzPts val="1800"/>
              <a:buChar char="●"/>
            </a:pPr>
            <a:r>
              <a:rPr lang="en" sz="1800"/>
              <a:t>To perform NER, we define a pattern-based context for  the queries in the generated dataset. Hence, the queries we use to search the graph should conform to the same.</a:t>
            </a:r>
            <a:endParaRPr sz="1800"/>
          </a:p>
          <a:p>
            <a:pPr indent="0" lvl="0" marL="4572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727800" y="5746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2" name="Google Shape;292;p34"/>
          <p:cNvSpPr txBox="1"/>
          <p:nvPr>
            <p:ph idx="1" type="body"/>
          </p:nvPr>
        </p:nvSpPr>
        <p:spPr>
          <a:xfrm>
            <a:off x="727800" y="1545100"/>
            <a:ext cx="6809400" cy="3000000"/>
          </a:xfrm>
          <a:prstGeom prst="rect">
            <a:avLst/>
          </a:prstGeom>
        </p:spPr>
        <p:txBody>
          <a:bodyPr anchorCtr="0" anchor="t" bIns="91425" lIns="91425" spcFirstLastPara="1" rIns="91425" wrap="square" tIns="91425">
            <a:noAutofit/>
          </a:bodyPr>
          <a:lstStyle/>
          <a:p>
            <a:pPr indent="-330200" lvl="0" marL="457200" rtl="0" algn="just">
              <a:lnSpc>
                <a:spcPct val="120000"/>
              </a:lnSpc>
              <a:spcBef>
                <a:spcPts val="600"/>
              </a:spcBef>
              <a:spcAft>
                <a:spcPts val="0"/>
              </a:spcAft>
              <a:buSzPts val="1600"/>
              <a:buChar char="●"/>
            </a:pPr>
            <a:r>
              <a:rPr lang="en" sz="1600">
                <a:solidFill>
                  <a:srgbClr val="695D46"/>
                </a:solidFill>
              </a:rPr>
              <a:t>Our NER function and knowledge graph perform similarly to that of Google’s Knowledge Graph API, with respect to the context of Movies. </a:t>
            </a:r>
            <a:endParaRPr sz="1600">
              <a:solidFill>
                <a:srgbClr val="695D46"/>
              </a:solidFill>
            </a:endParaRPr>
          </a:p>
          <a:p>
            <a:pPr indent="-330200" lvl="0" marL="457200" rtl="0" algn="just">
              <a:lnSpc>
                <a:spcPct val="120000"/>
              </a:lnSpc>
              <a:spcBef>
                <a:spcPts val="600"/>
              </a:spcBef>
              <a:spcAft>
                <a:spcPts val="0"/>
              </a:spcAft>
              <a:buSzPts val="1600"/>
              <a:buChar char="●"/>
            </a:pPr>
            <a:r>
              <a:rPr lang="en" sz="1600">
                <a:solidFill>
                  <a:srgbClr val="695D46"/>
                </a:solidFill>
              </a:rPr>
              <a:t>NER and knowledge graph creation can have diverse applications in being able to classify and summarize content, creating effective search engines and also in chat based applications. </a:t>
            </a:r>
            <a:endParaRPr sz="1600">
              <a:solidFill>
                <a:srgbClr val="695D46"/>
              </a:solidFill>
            </a:endParaRPr>
          </a:p>
          <a:p>
            <a:pPr indent="-330200" lvl="0" marL="457200" rtl="0" algn="just">
              <a:lnSpc>
                <a:spcPct val="120000"/>
              </a:lnSpc>
              <a:spcBef>
                <a:spcPts val="600"/>
              </a:spcBef>
              <a:spcAft>
                <a:spcPts val="0"/>
              </a:spcAft>
              <a:buSzPts val="1600"/>
              <a:buChar char="●"/>
            </a:pPr>
            <a:r>
              <a:rPr lang="en" sz="1600">
                <a:solidFill>
                  <a:srgbClr val="695D46"/>
                </a:solidFill>
              </a:rPr>
              <a:t>Knowledge graphs prove to be very powerful in offering semantic context to otherwise unstructured, natural language text.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727800" y="606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8" name="Google Shape;298;p35"/>
          <p:cNvSpPr txBox="1"/>
          <p:nvPr>
            <p:ph idx="1" type="body"/>
          </p:nvPr>
        </p:nvSpPr>
        <p:spPr>
          <a:xfrm>
            <a:off x="637800" y="1432500"/>
            <a:ext cx="7778400" cy="35499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400">
                <a:solidFill>
                  <a:srgbClr val="695D46"/>
                </a:solidFill>
              </a:rPr>
              <a:t>[1] Code for Continuous Chunking: </a:t>
            </a:r>
            <a:r>
              <a:rPr lang="en" sz="1400" u="sng">
                <a:solidFill>
                  <a:srgbClr val="1155CC"/>
                </a:solidFill>
                <a:hlinkClick r:id="rId3"/>
              </a:rPr>
              <a:t>https://stackoverflow.com/questions/48660547/how-can-i-extract-gpelocation-using-nltk-ne-chunk</a:t>
            </a:r>
            <a:endParaRPr sz="1400">
              <a:solidFill>
                <a:srgbClr val="695D46"/>
              </a:solidFill>
            </a:endParaRPr>
          </a:p>
          <a:p>
            <a:pPr indent="0" lvl="0" marL="0" rtl="0" algn="l">
              <a:lnSpc>
                <a:spcPct val="120000"/>
              </a:lnSpc>
              <a:spcBef>
                <a:spcPts val="600"/>
              </a:spcBef>
              <a:spcAft>
                <a:spcPts val="0"/>
              </a:spcAft>
              <a:buNone/>
            </a:pPr>
            <a:r>
              <a:rPr lang="en" sz="1400">
                <a:solidFill>
                  <a:srgbClr val="695D46"/>
                </a:solidFill>
              </a:rPr>
              <a:t>[2] Google Knowledge Graph Search API  </a:t>
            </a:r>
            <a:r>
              <a:rPr lang="en" sz="1400" u="sng">
                <a:solidFill>
                  <a:srgbClr val="1155CC"/>
                </a:solidFill>
                <a:hlinkClick r:id="rId4"/>
              </a:rPr>
              <a:t>https://developers.google.com/knowledge-graph/</a:t>
            </a:r>
            <a:endParaRPr sz="1400"/>
          </a:p>
          <a:p>
            <a:pPr indent="0" lvl="0" marL="457200" rtl="0" algn="l">
              <a:spcBef>
                <a:spcPts val="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p:nvPr/>
        </p:nvSpPr>
        <p:spPr>
          <a:xfrm>
            <a:off x="331784" y="2570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331773" y="2708150"/>
            <a:ext cx="14556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1</a:t>
            </a:r>
            <a:endParaRPr>
              <a:solidFill>
                <a:schemeClr val="lt1"/>
              </a:solidFill>
            </a:endParaRPr>
          </a:p>
        </p:txBody>
      </p:sp>
      <p:grpSp>
        <p:nvGrpSpPr>
          <p:cNvPr id="100" name="Google Shape;100;p15"/>
          <p:cNvGrpSpPr/>
          <p:nvPr/>
        </p:nvGrpSpPr>
        <p:grpSpPr>
          <a:xfrm>
            <a:off x="903670" y="1981815"/>
            <a:ext cx="198900" cy="593656"/>
            <a:chOff x="777447" y="1610215"/>
            <a:chExt cx="198900" cy="593656"/>
          </a:xfrm>
        </p:grpSpPr>
        <p:cxnSp>
          <p:nvCxnSpPr>
            <p:cNvPr id="101" name="Google Shape;101;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2" name="Google Shape;102;p15"/>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5"/>
          <p:cNvSpPr txBox="1"/>
          <p:nvPr>
            <p:ph idx="4294967295" type="body"/>
          </p:nvPr>
        </p:nvSpPr>
        <p:spPr>
          <a:xfrm>
            <a:off x="424675" y="1273700"/>
            <a:ext cx="22428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Finding dataset</a:t>
            </a:r>
            <a:endParaRPr sz="1600"/>
          </a:p>
        </p:txBody>
      </p:sp>
      <p:sp>
        <p:nvSpPr>
          <p:cNvPr id="104" name="Google Shape;104;p15"/>
          <p:cNvSpPr/>
          <p:nvPr/>
        </p:nvSpPr>
        <p:spPr>
          <a:xfrm>
            <a:off x="1807904"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2117167" y="2708150"/>
            <a:ext cx="1315500" cy="470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2</a:t>
            </a:r>
            <a:endParaRPr>
              <a:solidFill>
                <a:schemeClr val="lt1"/>
              </a:solidFill>
            </a:endParaRPr>
          </a:p>
        </p:txBody>
      </p:sp>
      <p:grpSp>
        <p:nvGrpSpPr>
          <p:cNvPr id="106" name="Google Shape;106;p15"/>
          <p:cNvGrpSpPr/>
          <p:nvPr/>
        </p:nvGrpSpPr>
        <p:grpSpPr>
          <a:xfrm>
            <a:off x="2257132" y="3310558"/>
            <a:ext cx="198900" cy="593656"/>
            <a:chOff x="2223534" y="2938958"/>
            <a:chExt cx="198900" cy="593656"/>
          </a:xfrm>
        </p:grpSpPr>
        <p:cxnSp>
          <p:nvCxnSpPr>
            <p:cNvPr id="107" name="Google Shape;107;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8" name="Google Shape;108;p15"/>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txBox="1"/>
          <p:nvPr>
            <p:ph idx="4294967295" type="body"/>
          </p:nvPr>
        </p:nvSpPr>
        <p:spPr>
          <a:xfrm>
            <a:off x="1235187" y="40362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preprocessing</a:t>
            </a:r>
            <a:endParaRPr sz="1600"/>
          </a:p>
        </p:txBody>
      </p:sp>
      <p:sp>
        <p:nvSpPr>
          <p:cNvPr id="110" name="Google Shape;110;p15"/>
          <p:cNvSpPr/>
          <p:nvPr/>
        </p:nvSpPr>
        <p:spPr>
          <a:xfrm>
            <a:off x="346282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5"/>
          <p:cNvSpPr txBox="1"/>
          <p:nvPr>
            <p:ph idx="4294967295" type="body"/>
          </p:nvPr>
        </p:nvSpPr>
        <p:spPr>
          <a:xfrm>
            <a:off x="3758605"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3</a:t>
            </a:r>
            <a:endParaRPr>
              <a:solidFill>
                <a:schemeClr val="lt1"/>
              </a:solidFill>
            </a:endParaRPr>
          </a:p>
        </p:txBody>
      </p:sp>
      <p:grpSp>
        <p:nvGrpSpPr>
          <p:cNvPr id="112" name="Google Shape;112;p15"/>
          <p:cNvGrpSpPr/>
          <p:nvPr/>
        </p:nvGrpSpPr>
        <p:grpSpPr>
          <a:xfrm>
            <a:off x="4049582" y="1981815"/>
            <a:ext cx="198900" cy="593656"/>
            <a:chOff x="3918084" y="1610215"/>
            <a:chExt cx="198900" cy="593656"/>
          </a:xfrm>
        </p:grpSpPr>
        <p:cxnSp>
          <p:nvCxnSpPr>
            <p:cNvPr id="113" name="Google Shape;113;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4" name="Google Shape;114;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ph idx="4294967295" type="body"/>
          </p:nvPr>
        </p:nvSpPr>
        <p:spPr>
          <a:xfrm>
            <a:off x="3441457" y="10755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Building knowledge graph</a:t>
            </a:r>
            <a:endParaRPr sz="1600"/>
          </a:p>
        </p:txBody>
      </p:sp>
      <p:sp>
        <p:nvSpPr>
          <p:cNvPr id="116" name="Google Shape;116;p15"/>
          <p:cNvSpPr/>
          <p:nvPr/>
        </p:nvSpPr>
        <p:spPr>
          <a:xfrm>
            <a:off x="511774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5407549"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4</a:t>
            </a:r>
            <a:endParaRPr>
              <a:solidFill>
                <a:schemeClr val="lt1"/>
              </a:solidFill>
            </a:endParaRPr>
          </a:p>
        </p:txBody>
      </p:sp>
      <p:grpSp>
        <p:nvGrpSpPr>
          <p:cNvPr id="118" name="Google Shape;118;p15"/>
          <p:cNvGrpSpPr/>
          <p:nvPr/>
        </p:nvGrpSpPr>
        <p:grpSpPr>
          <a:xfrm>
            <a:off x="5963920" y="3310558"/>
            <a:ext cx="198900" cy="593656"/>
            <a:chOff x="5958946" y="2938958"/>
            <a:chExt cx="198900" cy="593656"/>
          </a:xfrm>
        </p:grpSpPr>
        <p:cxnSp>
          <p:nvCxnSpPr>
            <p:cNvPr id="119" name="Google Shape;119;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0" name="Google Shape;120;p15"/>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5"/>
          <p:cNvSpPr txBox="1"/>
          <p:nvPr>
            <p:ph idx="4294967295" type="body"/>
          </p:nvPr>
        </p:nvSpPr>
        <p:spPr>
          <a:xfrm>
            <a:off x="4751625" y="4036225"/>
            <a:ext cx="26235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Named - entity recognition and relation extraction</a:t>
            </a:r>
            <a:endParaRPr sz="1600"/>
          </a:p>
        </p:txBody>
      </p:sp>
      <p:sp>
        <p:nvSpPr>
          <p:cNvPr id="122" name="Google Shape;122;p15"/>
          <p:cNvSpPr/>
          <p:nvPr/>
        </p:nvSpPr>
        <p:spPr>
          <a:xfrm>
            <a:off x="6772663" y="2570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5"/>
          <p:cNvSpPr txBox="1"/>
          <p:nvPr>
            <p:ph idx="4294967295" type="body"/>
          </p:nvPr>
        </p:nvSpPr>
        <p:spPr>
          <a:xfrm>
            <a:off x="7102362" y="27081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5</a:t>
            </a:r>
            <a:endParaRPr>
              <a:solidFill>
                <a:schemeClr val="lt1"/>
              </a:solidFill>
            </a:endParaRPr>
          </a:p>
        </p:txBody>
      </p:sp>
      <p:grpSp>
        <p:nvGrpSpPr>
          <p:cNvPr id="124" name="Google Shape;124;p15"/>
          <p:cNvGrpSpPr/>
          <p:nvPr/>
        </p:nvGrpSpPr>
        <p:grpSpPr>
          <a:xfrm>
            <a:off x="7660657" y="1981815"/>
            <a:ext cx="198900" cy="593656"/>
            <a:chOff x="3918084" y="1610215"/>
            <a:chExt cx="198900" cy="593656"/>
          </a:xfrm>
        </p:grpSpPr>
        <p:cxnSp>
          <p:nvCxnSpPr>
            <p:cNvPr id="125" name="Google Shape;125;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txBox="1"/>
          <p:nvPr>
            <p:ph idx="4294967295" type="body"/>
          </p:nvPr>
        </p:nvSpPr>
        <p:spPr>
          <a:xfrm>
            <a:off x="6638704" y="9428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Comparison with Google knowledge graph API</a:t>
            </a:r>
            <a:endParaRPr sz="1600"/>
          </a:p>
        </p:txBody>
      </p:sp>
      <p:sp>
        <p:nvSpPr>
          <p:cNvPr id="128" name="Google Shape;128;p15"/>
          <p:cNvSpPr txBox="1"/>
          <p:nvPr/>
        </p:nvSpPr>
        <p:spPr>
          <a:xfrm>
            <a:off x="331775" y="185800"/>
            <a:ext cx="73380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Raleway"/>
                <a:ea typeface="Raleway"/>
                <a:cs typeface="Raleway"/>
                <a:sym typeface="Raleway"/>
              </a:rPr>
              <a:t>Project overview</a:t>
            </a:r>
            <a:endParaRPr b="1" sz="2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769800" y="1619100"/>
            <a:ext cx="1937700" cy="12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34" name="Google Shape;134;p16"/>
          <p:cNvSpPr txBox="1"/>
          <p:nvPr>
            <p:ph idx="2" type="body"/>
          </p:nvPr>
        </p:nvSpPr>
        <p:spPr>
          <a:xfrm>
            <a:off x="4698075" y="464500"/>
            <a:ext cx="4339800" cy="39135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None/>
            </a:pPr>
            <a:r>
              <a:rPr b="1" lang="en" sz="2400">
                <a:solidFill>
                  <a:srgbClr val="000000"/>
                </a:solidFill>
              </a:rPr>
              <a:t>IMDB 5000 Movie Dataset</a:t>
            </a:r>
            <a:endParaRPr b="1" sz="2400">
              <a:solidFill>
                <a:srgbClr val="000000"/>
              </a:solidFill>
            </a:endParaRPr>
          </a:p>
          <a:p>
            <a:pPr indent="0" lvl="0" marL="0" rtl="0" algn="l">
              <a:spcBef>
                <a:spcPts val="2400"/>
              </a:spcBef>
              <a:spcAft>
                <a:spcPts val="0"/>
              </a:spcAft>
              <a:buNone/>
            </a:pPr>
            <a:r>
              <a:t/>
            </a:r>
            <a:endParaRPr b="1" sz="2400">
              <a:solidFill>
                <a:srgbClr val="000000"/>
              </a:solidFill>
              <a:latin typeface="Arial"/>
              <a:ea typeface="Arial"/>
              <a:cs typeface="Arial"/>
              <a:sym typeface="Arial"/>
            </a:endParaRPr>
          </a:p>
          <a:p>
            <a:pPr indent="-342900" lvl="0" marL="457200" rtl="0" algn="just">
              <a:spcBef>
                <a:spcPts val="600"/>
              </a:spcBef>
              <a:spcAft>
                <a:spcPts val="0"/>
              </a:spcAft>
              <a:buSzPts val="1800"/>
              <a:buChar char="●"/>
            </a:pPr>
            <a:r>
              <a:rPr b="1" lang="en" sz="1800"/>
              <a:t>5000+ movie data scraped from IMDB website</a:t>
            </a:r>
            <a:endParaRPr b="1" sz="1800"/>
          </a:p>
          <a:p>
            <a:pPr indent="-342900" lvl="0" marL="457200" rtl="0" algn="just">
              <a:spcBef>
                <a:spcPts val="0"/>
              </a:spcBef>
              <a:spcAft>
                <a:spcPts val="0"/>
              </a:spcAft>
              <a:buSzPts val="1800"/>
              <a:buChar char="●"/>
            </a:pPr>
            <a:r>
              <a:rPr b="1" lang="en" sz="1800"/>
              <a:t>We take a subset of features of the IMDB dataset </a:t>
            </a:r>
            <a:endParaRPr b="1" sz="1800"/>
          </a:p>
          <a:p>
            <a:pPr indent="0" lvl="0" marL="0" rtl="0" algn="l">
              <a:spcBef>
                <a:spcPts val="2400"/>
              </a:spcBef>
              <a:spcAft>
                <a:spcPts val="0"/>
              </a:spcAft>
              <a:buNone/>
            </a:pPr>
            <a:r>
              <a:t/>
            </a:r>
            <a:endParaRPr b="1" sz="1800">
              <a:solidFill>
                <a:srgbClr val="000000"/>
              </a:solidFill>
              <a:latin typeface="Arial"/>
              <a:ea typeface="Arial"/>
              <a:cs typeface="Arial"/>
              <a:sym typeface="Arial"/>
            </a:endParaRPr>
          </a:p>
          <a:p>
            <a:pPr indent="0" lvl="0" marL="0" rtl="0" algn="l">
              <a:spcBef>
                <a:spcPts val="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727650" y="64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40" name="Google Shape;140;p17"/>
          <p:cNvSpPr txBox="1"/>
          <p:nvPr/>
        </p:nvSpPr>
        <p:spPr>
          <a:xfrm>
            <a:off x="783050" y="1479925"/>
            <a:ext cx="7790400" cy="3172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1"/>
              </a:buClr>
              <a:buSzPts val="1800"/>
              <a:buFont typeface="Lato"/>
              <a:buChar char="●"/>
            </a:pPr>
            <a:r>
              <a:rPr b="1" lang="en" sz="1800">
                <a:solidFill>
                  <a:schemeClr val="accent1"/>
                </a:solidFill>
                <a:latin typeface="Lato"/>
                <a:ea typeface="Lato"/>
                <a:cs typeface="Lato"/>
                <a:sym typeface="Lato"/>
              </a:rPr>
              <a:t>Our dataset contains details of 5000 movies with the following features </a:t>
            </a:r>
            <a:endParaRPr b="1" sz="1800">
              <a:solidFill>
                <a:schemeClr val="accent1"/>
              </a:solidFill>
              <a:latin typeface="Lato"/>
              <a:ea typeface="Lato"/>
              <a:cs typeface="Lato"/>
              <a:sym typeface="Lato"/>
            </a:endParaRPr>
          </a:p>
          <a:p>
            <a:pPr indent="-342900" lvl="1" marL="914400" rtl="0" algn="just">
              <a:lnSpc>
                <a:spcPct val="115000"/>
              </a:lnSpc>
              <a:spcBef>
                <a:spcPts val="0"/>
              </a:spcBef>
              <a:spcAft>
                <a:spcPts val="0"/>
              </a:spcAft>
              <a:buClr>
                <a:schemeClr val="accent1"/>
              </a:buClr>
              <a:buSzPts val="1800"/>
              <a:buFont typeface="Lato"/>
              <a:buChar char="○"/>
            </a:pPr>
            <a:r>
              <a:rPr b="1" lang="en" sz="1800">
                <a:solidFill>
                  <a:schemeClr val="accent1"/>
                </a:solidFill>
                <a:latin typeface="Lato"/>
                <a:ea typeface="Lato"/>
                <a:cs typeface="Lato"/>
                <a:sym typeface="Lato"/>
              </a:rPr>
              <a:t>Movie title , Genre ,  Director, Actors (3) , Language</a:t>
            </a:r>
            <a:endParaRPr b="1" sz="1800">
              <a:solidFill>
                <a:schemeClr val="accent1"/>
              </a:solidFill>
              <a:latin typeface="Lato"/>
              <a:ea typeface="Lato"/>
              <a:cs typeface="Lato"/>
              <a:sym typeface="Lato"/>
            </a:endParaRPr>
          </a:p>
          <a:p>
            <a:pPr indent="0" lvl="0" marL="0" rtl="0" algn="just">
              <a:lnSpc>
                <a:spcPct val="115000"/>
              </a:lnSpc>
              <a:spcBef>
                <a:spcPts val="1600"/>
              </a:spcBef>
              <a:spcAft>
                <a:spcPts val="1600"/>
              </a:spcAft>
              <a:buNone/>
            </a:pPr>
            <a:r>
              <a:t/>
            </a:r>
            <a:endParaRPr sz="1800">
              <a:solidFill>
                <a:schemeClr val="accent1"/>
              </a:solidFill>
              <a:latin typeface="Lato"/>
              <a:ea typeface="Lato"/>
              <a:cs typeface="Lato"/>
              <a:sym typeface="Lato"/>
            </a:endParaRPr>
          </a:p>
        </p:txBody>
      </p:sp>
      <p:pic>
        <p:nvPicPr>
          <p:cNvPr id="141" name="Google Shape;141;p17"/>
          <p:cNvPicPr preferRelativeResize="0"/>
          <p:nvPr/>
        </p:nvPicPr>
        <p:blipFill>
          <a:blip r:embed="rId3">
            <a:alphaModFix/>
          </a:blip>
          <a:stretch>
            <a:fillRect/>
          </a:stretch>
        </p:blipFill>
        <p:spPr>
          <a:xfrm>
            <a:off x="891925" y="2785525"/>
            <a:ext cx="7790400" cy="212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727800" y="6393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47" name="Google Shape;147;p18"/>
          <p:cNvSpPr txBox="1"/>
          <p:nvPr>
            <p:ph idx="1" type="body"/>
          </p:nvPr>
        </p:nvSpPr>
        <p:spPr>
          <a:xfrm>
            <a:off x="727800" y="1714950"/>
            <a:ext cx="75123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most relevant movie details are considered.</a:t>
            </a:r>
            <a:endParaRPr sz="1800"/>
          </a:p>
          <a:p>
            <a:pPr indent="-342900" lvl="0" marL="457200" rtl="0" algn="l">
              <a:spcBef>
                <a:spcPts val="0"/>
              </a:spcBef>
              <a:spcAft>
                <a:spcPts val="0"/>
              </a:spcAft>
              <a:buSzPts val="1800"/>
              <a:buChar char="●"/>
            </a:pPr>
            <a:r>
              <a:rPr lang="en" sz="1800"/>
              <a:t>Missing values are handled.</a:t>
            </a:r>
            <a:endParaRPr sz="1800"/>
          </a:p>
          <a:p>
            <a:pPr indent="-342900" lvl="0" marL="457200" rtl="0" algn="l">
              <a:spcBef>
                <a:spcPts val="0"/>
              </a:spcBef>
              <a:spcAft>
                <a:spcPts val="0"/>
              </a:spcAft>
              <a:buSzPts val="1800"/>
              <a:buChar char="●"/>
            </a:pPr>
            <a:r>
              <a:rPr lang="en" sz="1800"/>
              <a:t>Duplicates are removed.</a:t>
            </a:r>
            <a:endParaRPr sz="1800"/>
          </a:p>
          <a:p>
            <a:pPr indent="-342900" lvl="0" marL="457200" rtl="0" algn="l">
              <a:spcBef>
                <a:spcPts val="0"/>
              </a:spcBef>
              <a:spcAft>
                <a:spcPts val="0"/>
              </a:spcAft>
              <a:buSzPts val="1800"/>
              <a:buChar char="●"/>
            </a:pPr>
            <a:r>
              <a:rPr lang="en" sz="1800"/>
              <a:t>Unicode characters removed.</a:t>
            </a:r>
            <a:endParaRPr sz="1800"/>
          </a:p>
          <a:p>
            <a:pPr indent="-342900" lvl="0" marL="457200" rtl="0" algn="l">
              <a:spcBef>
                <a:spcPts val="0"/>
              </a:spcBef>
              <a:spcAft>
                <a:spcPts val="0"/>
              </a:spcAft>
              <a:buSzPts val="1800"/>
              <a:buChar char="●"/>
            </a:pPr>
            <a:r>
              <a:rPr lang="en" sz="1800"/>
              <a:t>Special characters are removed.</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727800" y="6272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knowledge graph</a:t>
            </a:r>
            <a:endParaRPr/>
          </a:p>
        </p:txBody>
      </p:sp>
      <p:sp>
        <p:nvSpPr>
          <p:cNvPr id="153" name="Google Shape;153;p19"/>
          <p:cNvSpPr txBox="1"/>
          <p:nvPr>
            <p:ph idx="1" type="body"/>
          </p:nvPr>
        </p:nvSpPr>
        <p:spPr>
          <a:xfrm>
            <a:off x="727800" y="1474875"/>
            <a:ext cx="3721500" cy="3424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Each feature of the dataset is a node in the knowledge graph and the relation between the two features is represented by the edge between the two nodes.</a:t>
            </a:r>
            <a:endParaRPr b="1" sz="1800"/>
          </a:p>
          <a:p>
            <a:pPr indent="-342900" lvl="0" marL="457200" rtl="0" algn="just">
              <a:spcBef>
                <a:spcPts val="0"/>
              </a:spcBef>
              <a:spcAft>
                <a:spcPts val="0"/>
              </a:spcAft>
              <a:buSzPts val="1800"/>
              <a:buChar char="●"/>
            </a:pPr>
            <a:r>
              <a:rPr b="1" lang="en" sz="1800"/>
              <a:t>Construction of a graph allows nodes to multiple relations and enables easy querying. </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54" name="Google Shape;154;p19"/>
          <p:cNvPicPr preferRelativeResize="0"/>
          <p:nvPr/>
        </p:nvPicPr>
        <p:blipFill>
          <a:blip r:embed="rId3">
            <a:alphaModFix/>
          </a:blip>
          <a:stretch>
            <a:fillRect/>
          </a:stretch>
        </p:blipFill>
        <p:spPr>
          <a:xfrm>
            <a:off x="4622950" y="1474875"/>
            <a:ext cx="4368650" cy="3184225"/>
          </a:xfrm>
          <a:prstGeom prst="rect">
            <a:avLst/>
          </a:prstGeom>
          <a:noFill/>
          <a:ln>
            <a:noFill/>
          </a:ln>
        </p:spPr>
      </p:pic>
      <p:sp>
        <p:nvSpPr>
          <p:cNvPr id="155" name="Google Shape;155;p19"/>
          <p:cNvSpPr txBox="1"/>
          <p:nvPr/>
        </p:nvSpPr>
        <p:spPr>
          <a:xfrm>
            <a:off x="7219200" y="4659100"/>
            <a:ext cx="17724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Credits - IOS press content library</a:t>
            </a:r>
            <a:endParaRPr sz="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727800" y="6272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knowledge graph</a:t>
            </a:r>
            <a:endParaRPr/>
          </a:p>
        </p:txBody>
      </p:sp>
      <p:sp>
        <p:nvSpPr>
          <p:cNvPr id="161" name="Google Shape;161;p20"/>
          <p:cNvSpPr txBox="1"/>
          <p:nvPr>
            <p:ph idx="1" type="body"/>
          </p:nvPr>
        </p:nvSpPr>
        <p:spPr>
          <a:xfrm>
            <a:off x="727800" y="1714950"/>
            <a:ext cx="3707400" cy="2722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We parse the dataset to build a graph using NetworkX library.</a:t>
            </a:r>
            <a:endParaRPr b="1" sz="1800"/>
          </a:p>
          <a:p>
            <a:pPr indent="-342900" lvl="0" marL="457200" rtl="0" algn="just">
              <a:spcBef>
                <a:spcPts val="0"/>
              </a:spcBef>
              <a:spcAft>
                <a:spcPts val="0"/>
              </a:spcAft>
              <a:buSzPts val="1800"/>
              <a:buChar char="●"/>
            </a:pPr>
            <a:r>
              <a:rPr b="1" lang="en" sz="1800"/>
              <a:t>The image shows the graph constructed for 20 , 30 and 40 movies where each node has a unique node ID.</a:t>
            </a:r>
            <a:endParaRPr b="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62" name="Google Shape;162;p20"/>
          <p:cNvPicPr preferRelativeResize="0"/>
          <p:nvPr/>
        </p:nvPicPr>
        <p:blipFill>
          <a:blip r:embed="rId3">
            <a:alphaModFix/>
          </a:blip>
          <a:stretch>
            <a:fillRect/>
          </a:stretch>
        </p:blipFill>
        <p:spPr>
          <a:xfrm>
            <a:off x="4587600" y="1314800"/>
            <a:ext cx="4404001" cy="28446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727800" y="2210700"/>
            <a:ext cx="7452300" cy="763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3600">
                <a:solidFill>
                  <a:srgbClr val="000000"/>
                </a:solidFill>
              </a:rPr>
              <a:t>Querying the knowledge graph</a:t>
            </a:r>
            <a:endParaRPr b="1" sz="3600">
              <a:solidFill>
                <a:srgbClr val="000000"/>
              </a:solidFill>
            </a:endParaRPr>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