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1F7972-453C-44C1-8A5A-0E75A494BFCD}">
  <a:tblStyle styleId="{BC1F7972-453C-44C1-8A5A-0E75A494BFC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a6081f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61a6081f9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a6081f9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a6081f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a6081f9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a6081f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imputation offers an alternative to overcome the disadvantages of single imputation approach. It allows the uncertainty, which is due to missing data, to be appropriately considered</a:t>
            </a:r>
            <a:br>
              <a:rPr lang="en-US"/>
            </a:br>
            <a:r>
              <a:rPr lang="en-US"/>
              <a:t>The basic idea is to treat each variable with missing values as the dependent variable in a regression, with some or all of the remaining variables as its predictors in a round robin fashion</a:t>
            </a:r>
            <a:br>
              <a:rPr lang="en-US"/>
            </a:br>
            <a:br>
              <a:rPr lang="en-US"/>
            </a:br>
            <a:r>
              <a:rPr lang="en-US"/>
              <a:t>The main reason is that the replaced values are completely determined by a model applied to other variables and they tend to fit together “too well”, in other words, they contain no error. Also, one must also assume that there is a linear relationship between the variables used in the regression equation when there may not be one.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a6081f9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a6081f9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 is an algorithm that is useful for matching a point with its closest k neighbors in a multi-dimensional space.The assumption behind using KNN for missing values is that a point value can be approximated by the values of the points that are closest to it, based on other variables.</a:t>
            </a:r>
            <a:r>
              <a:rPr b="1" lang="en-US">
                <a:solidFill>
                  <a:schemeClr val="dk1"/>
                </a:solidFill>
              </a:rPr>
              <a:t>The number of neighbors</a:t>
            </a:r>
            <a:r>
              <a:rPr lang="en-US">
                <a:solidFill>
                  <a:schemeClr val="dk1"/>
                </a:solidFill>
              </a:rPr>
              <a:t> to look for. Taking a </a:t>
            </a:r>
            <a:r>
              <a:rPr b="1" lang="en-US">
                <a:solidFill>
                  <a:schemeClr val="dk1"/>
                </a:solidFill>
              </a:rPr>
              <a:t>low k</a:t>
            </a:r>
            <a:r>
              <a:rPr lang="en-US">
                <a:solidFill>
                  <a:schemeClr val="dk1"/>
                </a:solidFill>
              </a:rPr>
              <a:t> will increase the influence of noise and the results are going to be less generalizable. On the other hand, taking a </a:t>
            </a:r>
            <a:r>
              <a:rPr b="1" lang="en-US">
                <a:solidFill>
                  <a:schemeClr val="dk1"/>
                </a:solidFill>
              </a:rPr>
              <a:t>high k </a:t>
            </a:r>
            <a:r>
              <a:rPr lang="en-US">
                <a:solidFill>
                  <a:schemeClr val="dk1"/>
                </a:solidFill>
              </a:rPr>
              <a:t>will tend to blur local effects which are exactly what we are looking for. It is also recommended to take an </a:t>
            </a:r>
            <a:r>
              <a:rPr b="1" lang="en-US">
                <a:solidFill>
                  <a:schemeClr val="dk1"/>
                </a:solidFill>
              </a:rPr>
              <a:t>odd k</a:t>
            </a:r>
            <a:r>
              <a:rPr lang="en-US">
                <a:solidFill>
                  <a:schemeClr val="dk1"/>
                </a:solidFill>
              </a:rPr>
              <a:t> for binary classes to avoid ties.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manur@ncsu.edu" TargetMode="External"/><Relationship Id="rId4" Type="http://schemas.openxmlformats.org/officeDocument/2006/relationships/hyperlink" Target="mailto:kcshah@ncs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297354" y="770671"/>
            <a:ext cx="1037101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Missing Clinical Data Imputation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564922" y="4475408"/>
            <a:ext cx="519723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Group: 12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Anusha Manur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amanur@ncsu.edu</a:t>
            </a:r>
            <a:r>
              <a:rPr lang="en-US"/>
              <a:t>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Kartik Shah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kcshah@ncsu.edu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KNN Implementation analysis</a:t>
            </a:r>
            <a:endParaRPr b="1"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70892"/>
            <a:ext cx="5715000" cy="490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6162" y="1570892"/>
            <a:ext cx="5715000" cy="4751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Conclusion</a:t>
            </a:r>
            <a:endParaRPr b="1"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38200" y="1825625"/>
            <a:ext cx="10515600" cy="274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training dataset, we vary K, the number of nearest neighbors to tune the KNN algorithm, using mean to impute missing values. We chose optimal value of K=5 which results in minimal error. The total error we got 0.2185.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testing dataset we got an average nRSMD error of 0.2209.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Leaderboard Results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838200" y="1825625"/>
            <a:ext cx="10515600" cy="83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Our model performed better compared to 3D-MICE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rank 8 on the leaderboard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366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DATASET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900" y="1140250"/>
            <a:ext cx="10343299" cy="52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366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DATASET</a:t>
            </a:r>
            <a:endParaRPr/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1930400" y="14074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{BC1F7972-453C-44C1-8A5A-0E75A494BFCD}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Analyte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% Missing Values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5.31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5.47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5.39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16.53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19.15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19.29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18.62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18.84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19.42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4.88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4.83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6.85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0533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Methods Used for Imputation:</a:t>
            </a:r>
            <a:endParaRPr b="1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325564"/>
            <a:ext cx="10515600" cy="5010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Mean Imputation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Back Fill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Back Fill Front Fill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4Mean BackFrontFill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Multiple Imputation by Chained Equations with KNN Regressor and Linear Regressor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Deep Learning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K-Nearest Neighbors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6090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1) </a:t>
            </a:r>
            <a:r>
              <a:rPr lang="en-US"/>
              <a:t>Mean imputation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957825"/>
            <a:ext cx="5751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25" y="1618525"/>
            <a:ext cx="6641175" cy="29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7429950" y="556825"/>
            <a:ext cx="4005300" cy="113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2) </a:t>
            </a:r>
            <a:r>
              <a:rPr lang="en-US"/>
              <a:t>Back Fill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100" y="1690825"/>
            <a:ext cx="3132975" cy="40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8200" y="19578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500" y="1690825"/>
            <a:ext cx="7630325" cy="498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800" y="1761975"/>
            <a:ext cx="8609674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67212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Error Results Per Column</a:t>
            </a:r>
            <a:endParaRPr b="1"/>
          </a:p>
        </p:txBody>
      </p:sp>
      <p:pic>
        <p:nvPicPr>
          <p:cNvPr id="131" name="Google Shape;13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124" y="1211385"/>
            <a:ext cx="11387014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75676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Overall error</a:t>
            </a:r>
            <a:endParaRPr b="1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825" y="1593100"/>
            <a:ext cx="8925825" cy="46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