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sldIdLst>
    <p:sldId id="256" r:id="rId2"/>
    <p:sldId id="257" r:id="rId3"/>
    <p:sldId id="258" r:id="rId4"/>
    <p:sldId id="259" r:id="rId5"/>
    <p:sldId id="265" r:id="rId6"/>
    <p:sldId id="263" r:id="rId7"/>
    <p:sldId id="260" r:id="rId8"/>
    <p:sldId id="261" r:id="rId9"/>
    <p:sldId id="262"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001862-021D-45D1-A8C0-54623A8F61AF}" type="datetimeFigureOut">
              <a:rPr lang="en-IN" smtClean="0"/>
              <a:t>19-12-2018</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E5C3BC5-47F7-4FB7-A978-90051F90BE5B}" type="slidenum">
              <a:rPr lang="en-IN" smtClean="0"/>
              <a:t>‹#›</a:t>
            </a:fld>
            <a:endParaRPr lang="en-IN"/>
          </a:p>
        </p:txBody>
      </p:sp>
    </p:spTree>
    <p:extLst>
      <p:ext uri="{BB962C8B-B14F-4D97-AF65-F5344CB8AC3E}">
        <p14:creationId xmlns:p14="http://schemas.microsoft.com/office/powerpoint/2010/main" val="1497683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001862-021D-45D1-A8C0-54623A8F61AF}" type="datetimeFigureOut">
              <a:rPr lang="en-IN" smtClean="0"/>
              <a:t>19-12-2018</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E5C3BC5-47F7-4FB7-A978-90051F90BE5B}" type="slidenum">
              <a:rPr lang="en-IN" smtClean="0"/>
              <a:t>‹#›</a:t>
            </a:fld>
            <a:endParaRPr lang="en-IN"/>
          </a:p>
        </p:txBody>
      </p:sp>
    </p:spTree>
    <p:extLst>
      <p:ext uri="{BB962C8B-B14F-4D97-AF65-F5344CB8AC3E}">
        <p14:creationId xmlns:p14="http://schemas.microsoft.com/office/powerpoint/2010/main" val="2251621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001862-021D-45D1-A8C0-54623A8F61AF}" type="datetimeFigureOut">
              <a:rPr lang="en-IN" smtClean="0"/>
              <a:t>19-12-2018</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E5C3BC5-47F7-4FB7-A978-90051F90BE5B}"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94340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7001862-021D-45D1-A8C0-54623A8F61AF}" type="datetimeFigureOut">
              <a:rPr lang="en-IN" smtClean="0"/>
              <a:t>19-12-2018</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E5C3BC5-47F7-4FB7-A978-90051F90BE5B}" type="slidenum">
              <a:rPr lang="en-IN" smtClean="0"/>
              <a:t>‹#›</a:t>
            </a:fld>
            <a:endParaRPr lang="en-IN"/>
          </a:p>
        </p:txBody>
      </p:sp>
    </p:spTree>
    <p:extLst>
      <p:ext uri="{BB962C8B-B14F-4D97-AF65-F5344CB8AC3E}">
        <p14:creationId xmlns:p14="http://schemas.microsoft.com/office/powerpoint/2010/main" val="38980365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7001862-021D-45D1-A8C0-54623A8F61AF}" type="datetimeFigureOut">
              <a:rPr lang="en-IN" smtClean="0"/>
              <a:t>19-12-2018</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E5C3BC5-47F7-4FB7-A978-90051F90BE5B}"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36332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7001862-021D-45D1-A8C0-54623A8F61AF}" type="datetimeFigureOut">
              <a:rPr lang="en-IN" smtClean="0"/>
              <a:t>19-12-2018</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E5C3BC5-47F7-4FB7-A978-90051F90BE5B}" type="slidenum">
              <a:rPr lang="en-IN" smtClean="0"/>
              <a:t>‹#›</a:t>
            </a:fld>
            <a:endParaRPr lang="en-IN"/>
          </a:p>
        </p:txBody>
      </p:sp>
    </p:spTree>
    <p:extLst>
      <p:ext uri="{BB962C8B-B14F-4D97-AF65-F5344CB8AC3E}">
        <p14:creationId xmlns:p14="http://schemas.microsoft.com/office/powerpoint/2010/main" val="28924445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001862-021D-45D1-A8C0-54623A8F61AF}" type="datetimeFigureOut">
              <a:rPr lang="en-IN" smtClean="0"/>
              <a:t>19-12-2018</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E5C3BC5-47F7-4FB7-A978-90051F90BE5B}" type="slidenum">
              <a:rPr lang="en-IN" smtClean="0"/>
              <a:t>‹#›</a:t>
            </a:fld>
            <a:endParaRPr lang="en-IN"/>
          </a:p>
        </p:txBody>
      </p:sp>
    </p:spTree>
    <p:extLst>
      <p:ext uri="{BB962C8B-B14F-4D97-AF65-F5344CB8AC3E}">
        <p14:creationId xmlns:p14="http://schemas.microsoft.com/office/powerpoint/2010/main" val="19142881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001862-021D-45D1-A8C0-54623A8F61AF}" type="datetimeFigureOut">
              <a:rPr lang="en-IN" smtClean="0"/>
              <a:t>19-12-2018</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E5C3BC5-47F7-4FB7-A978-90051F90BE5B}" type="slidenum">
              <a:rPr lang="en-IN" smtClean="0"/>
              <a:t>‹#›</a:t>
            </a:fld>
            <a:endParaRPr lang="en-IN"/>
          </a:p>
        </p:txBody>
      </p:sp>
    </p:spTree>
    <p:extLst>
      <p:ext uri="{BB962C8B-B14F-4D97-AF65-F5344CB8AC3E}">
        <p14:creationId xmlns:p14="http://schemas.microsoft.com/office/powerpoint/2010/main" val="3048367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001862-021D-45D1-A8C0-54623A8F61AF}" type="datetimeFigureOut">
              <a:rPr lang="en-IN" smtClean="0"/>
              <a:t>19-12-2018</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E5C3BC5-47F7-4FB7-A978-90051F90BE5B}" type="slidenum">
              <a:rPr lang="en-IN" smtClean="0"/>
              <a:t>‹#›</a:t>
            </a:fld>
            <a:endParaRPr lang="en-IN"/>
          </a:p>
        </p:txBody>
      </p:sp>
    </p:spTree>
    <p:extLst>
      <p:ext uri="{BB962C8B-B14F-4D97-AF65-F5344CB8AC3E}">
        <p14:creationId xmlns:p14="http://schemas.microsoft.com/office/powerpoint/2010/main" val="2009507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001862-021D-45D1-A8C0-54623A8F61AF}" type="datetimeFigureOut">
              <a:rPr lang="en-IN" smtClean="0"/>
              <a:t>19-12-2018</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E5C3BC5-47F7-4FB7-A978-90051F90BE5B}" type="slidenum">
              <a:rPr lang="en-IN" smtClean="0"/>
              <a:t>‹#›</a:t>
            </a:fld>
            <a:endParaRPr lang="en-IN"/>
          </a:p>
        </p:txBody>
      </p:sp>
    </p:spTree>
    <p:extLst>
      <p:ext uri="{BB962C8B-B14F-4D97-AF65-F5344CB8AC3E}">
        <p14:creationId xmlns:p14="http://schemas.microsoft.com/office/powerpoint/2010/main" val="1573254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001862-021D-45D1-A8C0-54623A8F61AF}" type="datetimeFigureOut">
              <a:rPr lang="en-IN" smtClean="0"/>
              <a:t>19-12-2018</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E5C3BC5-47F7-4FB7-A978-90051F90BE5B}" type="slidenum">
              <a:rPr lang="en-IN" smtClean="0"/>
              <a:t>‹#›</a:t>
            </a:fld>
            <a:endParaRPr lang="en-IN"/>
          </a:p>
        </p:txBody>
      </p:sp>
    </p:spTree>
    <p:extLst>
      <p:ext uri="{BB962C8B-B14F-4D97-AF65-F5344CB8AC3E}">
        <p14:creationId xmlns:p14="http://schemas.microsoft.com/office/powerpoint/2010/main" val="3011932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001862-021D-45D1-A8C0-54623A8F61AF}" type="datetimeFigureOut">
              <a:rPr lang="en-IN" smtClean="0"/>
              <a:t>19-12-2018</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E5C3BC5-47F7-4FB7-A978-90051F90BE5B}" type="slidenum">
              <a:rPr lang="en-IN" smtClean="0"/>
              <a:t>‹#›</a:t>
            </a:fld>
            <a:endParaRPr lang="en-IN"/>
          </a:p>
        </p:txBody>
      </p:sp>
    </p:spTree>
    <p:extLst>
      <p:ext uri="{BB962C8B-B14F-4D97-AF65-F5344CB8AC3E}">
        <p14:creationId xmlns:p14="http://schemas.microsoft.com/office/powerpoint/2010/main" val="3249332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001862-021D-45D1-A8C0-54623A8F61AF}" type="datetimeFigureOut">
              <a:rPr lang="en-IN" smtClean="0"/>
              <a:t>19-12-2018</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E5C3BC5-47F7-4FB7-A978-90051F90BE5B}" type="slidenum">
              <a:rPr lang="en-IN" smtClean="0"/>
              <a:t>‹#›</a:t>
            </a:fld>
            <a:endParaRPr lang="en-IN"/>
          </a:p>
        </p:txBody>
      </p:sp>
    </p:spTree>
    <p:extLst>
      <p:ext uri="{BB962C8B-B14F-4D97-AF65-F5344CB8AC3E}">
        <p14:creationId xmlns:p14="http://schemas.microsoft.com/office/powerpoint/2010/main" val="3696139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001862-021D-45D1-A8C0-54623A8F61AF}" type="datetimeFigureOut">
              <a:rPr lang="en-IN" smtClean="0"/>
              <a:t>19-12-2018</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E5C3BC5-47F7-4FB7-A978-90051F90BE5B}" type="slidenum">
              <a:rPr lang="en-IN" smtClean="0"/>
              <a:t>‹#›</a:t>
            </a:fld>
            <a:endParaRPr lang="en-IN"/>
          </a:p>
        </p:txBody>
      </p:sp>
    </p:spTree>
    <p:extLst>
      <p:ext uri="{BB962C8B-B14F-4D97-AF65-F5344CB8AC3E}">
        <p14:creationId xmlns:p14="http://schemas.microsoft.com/office/powerpoint/2010/main" val="732751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7001862-021D-45D1-A8C0-54623A8F61AF}" type="datetimeFigureOut">
              <a:rPr lang="en-IN" smtClean="0"/>
              <a:t>19-12-2018</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E5C3BC5-47F7-4FB7-A978-90051F90BE5B}" type="slidenum">
              <a:rPr lang="en-IN" smtClean="0"/>
              <a:t>‹#›</a:t>
            </a:fld>
            <a:endParaRPr lang="en-IN"/>
          </a:p>
        </p:txBody>
      </p:sp>
    </p:spTree>
    <p:extLst>
      <p:ext uri="{BB962C8B-B14F-4D97-AF65-F5344CB8AC3E}">
        <p14:creationId xmlns:p14="http://schemas.microsoft.com/office/powerpoint/2010/main" val="319211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7001862-021D-45D1-A8C0-54623A8F61AF}" type="datetimeFigureOut">
              <a:rPr lang="en-IN" smtClean="0"/>
              <a:t>19-12-2018</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E5C3BC5-47F7-4FB7-A978-90051F90BE5B}" type="slidenum">
              <a:rPr lang="en-IN" smtClean="0"/>
              <a:t>‹#›</a:t>
            </a:fld>
            <a:endParaRPr lang="en-IN"/>
          </a:p>
        </p:txBody>
      </p:sp>
    </p:spTree>
    <p:extLst>
      <p:ext uri="{BB962C8B-B14F-4D97-AF65-F5344CB8AC3E}">
        <p14:creationId xmlns:p14="http://schemas.microsoft.com/office/powerpoint/2010/main" val="1579792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7001862-021D-45D1-A8C0-54623A8F61AF}" type="datetimeFigureOut">
              <a:rPr lang="en-IN" smtClean="0"/>
              <a:t>19-12-2018</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E5C3BC5-47F7-4FB7-A978-90051F90BE5B}" type="slidenum">
              <a:rPr lang="en-IN" smtClean="0"/>
              <a:t>‹#›</a:t>
            </a:fld>
            <a:endParaRPr lang="en-IN"/>
          </a:p>
        </p:txBody>
      </p:sp>
    </p:spTree>
    <p:extLst>
      <p:ext uri="{BB962C8B-B14F-4D97-AF65-F5344CB8AC3E}">
        <p14:creationId xmlns:p14="http://schemas.microsoft.com/office/powerpoint/2010/main" val="829529485"/>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48820-2DF4-42A2-A558-7FCC240F6682}"/>
              </a:ext>
            </a:extLst>
          </p:cNvPr>
          <p:cNvSpPr>
            <a:spLocks noGrp="1"/>
          </p:cNvSpPr>
          <p:nvPr>
            <p:ph type="ctrTitle"/>
          </p:nvPr>
        </p:nvSpPr>
        <p:spPr>
          <a:xfrm>
            <a:off x="2692398" y="1225486"/>
            <a:ext cx="8911998" cy="1414020"/>
          </a:xfrm>
        </p:spPr>
        <p:txBody>
          <a:bodyPr>
            <a:normAutofit/>
          </a:bodyPr>
          <a:lstStyle/>
          <a:p>
            <a:r>
              <a:rPr lang="en-US" sz="4000" dirty="0"/>
              <a:t>Information Visualization for Agile Software Development Teams</a:t>
            </a:r>
            <a:endParaRPr lang="en-IN" sz="4000" dirty="0"/>
          </a:p>
        </p:txBody>
      </p:sp>
      <p:pic>
        <p:nvPicPr>
          <p:cNvPr id="5" name="Picture 4">
            <a:extLst>
              <a:ext uri="{FF2B5EF4-FFF2-40B4-BE49-F238E27FC236}">
                <a16:creationId xmlns:a16="http://schemas.microsoft.com/office/drawing/2014/main" id="{A0E2ED81-5DF3-4FDF-8A0E-77AC6EC98B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1798" y="3471337"/>
            <a:ext cx="9002598" cy="3174560"/>
          </a:xfrm>
          <a:prstGeom prst="rect">
            <a:avLst/>
          </a:prstGeom>
        </p:spPr>
      </p:pic>
    </p:spTree>
    <p:extLst>
      <p:ext uri="{BB962C8B-B14F-4D97-AF65-F5344CB8AC3E}">
        <p14:creationId xmlns:p14="http://schemas.microsoft.com/office/powerpoint/2010/main" val="1506059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6AE8AAD-5CB7-4B77-A9B8-D1AC7EC949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1418" y="1508289"/>
            <a:ext cx="7739407" cy="4138367"/>
          </a:xfrm>
          <a:prstGeom prst="rect">
            <a:avLst/>
          </a:prstGeom>
        </p:spPr>
      </p:pic>
    </p:spTree>
    <p:extLst>
      <p:ext uri="{BB962C8B-B14F-4D97-AF65-F5344CB8AC3E}">
        <p14:creationId xmlns:p14="http://schemas.microsoft.com/office/powerpoint/2010/main" val="2315697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82B4F-2444-4853-A9CF-73E3370C2626}"/>
              </a:ext>
            </a:extLst>
          </p:cNvPr>
          <p:cNvSpPr>
            <a:spLocks noGrp="1"/>
          </p:cNvSpPr>
          <p:nvPr>
            <p:ph type="ctrTitle"/>
          </p:nvPr>
        </p:nvSpPr>
        <p:spPr>
          <a:xfrm>
            <a:off x="1524000" y="391213"/>
            <a:ext cx="9144000" cy="1003954"/>
          </a:xfrm>
        </p:spPr>
        <p:txBody>
          <a:bodyPr>
            <a:normAutofit/>
          </a:bodyPr>
          <a:lstStyle/>
          <a:p>
            <a:r>
              <a:rPr lang="en-IN" dirty="0"/>
              <a:t>Knowledge management</a:t>
            </a:r>
          </a:p>
        </p:txBody>
      </p:sp>
      <p:sp>
        <p:nvSpPr>
          <p:cNvPr id="3" name="Subtitle 2">
            <a:extLst>
              <a:ext uri="{FF2B5EF4-FFF2-40B4-BE49-F238E27FC236}">
                <a16:creationId xmlns:a16="http://schemas.microsoft.com/office/drawing/2014/main" id="{25BF87F7-6917-4623-ADA5-89AB5EDD38FD}"/>
              </a:ext>
            </a:extLst>
          </p:cNvPr>
          <p:cNvSpPr>
            <a:spLocks noGrp="1"/>
          </p:cNvSpPr>
          <p:nvPr>
            <p:ph type="subTitle" idx="1"/>
          </p:nvPr>
        </p:nvSpPr>
        <p:spPr>
          <a:xfrm>
            <a:off x="1498862" y="1395167"/>
            <a:ext cx="9169138" cy="3648173"/>
          </a:xfrm>
        </p:spPr>
        <p:txBody>
          <a:bodyPr>
            <a:normAutofit/>
          </a:bodyPr>
          <a:lstStyle/>
          <a:p>
            <a:pPr marL="342900" indent="-342900" algn="just">
              <a:buFont typeface="Wingdings" panose="05000000000000000000" pitchFamily="2" charset="2"/>
              <a:buChar char="Ø"/>
            </a:pPr>
            <a:r>
              <a:rPr lang="en-US" dirty="0"/>
              <a:t>The objectives of knowledge management (KM) is to improve productivity by effective knowledge sharing and transfer.</a:t>
            </a:r>
          </a:p>
          <a:p>
            <a:pPr marL="342900" indent="-342900" algn="just">
              <a:buFont typeface="Wingdings" panose="05000000000000000000" pitchFamily="2" charset="2"/>
              <a:buChar char="Ø"/>
            </a:pPr>
            <a:r>
              <a:rPr lang="en-US" dirty="0"/>
              <a:t>Agile software development has put a new focus on the question of how to share knowledge among members of software development teams.</a:t>
            </a:r>
          </a:p>
          <a:p>
            <a:pPr marL="342900" indent="-342900" algn="just">
              <a:buFont typeface="Wingdings" panose="05000000000000000000" pitchFamily="2" charset="2"/>
              <a:buChar char="Ø"/>
            </a:pPr>
            <a:r>
              <a:rPr lang="en-US" dirty="0"/>
              <a:t> In contrast to heavy-weight, document-centric approaches, agile approaches rely on face-to-face communication for knowledge transfer. </a:t>
            </a:r>
          </a:p>
          <a:p>
            <a:pPr marL="342900" indent="-342900" algn="just">
              <a:buFont typeface="Wingdings" panose="05000000000000000000" pitchFamily="2" charset="2"/>
              <a:buChar char="Ø"/>
            </a:pPr>
            <a:r>
              <a:rPr lang="en-US" dirty="0"/>
              <a:t>Pair programming is one such practice with the idea to share the work specific knowledge across the development teams through pair rotation. </a:t>
            </a:r>
          </a:p>
          <a:p>
            <a:pPr marL="342900" indent="-342900" algn="just">
              <a:buFont typeface="Wingdings" panose="05000000000000000000" pitchFamily="2" charset="2"/>
              <a:buChar char="Ø"/>
            </a:pPr>
            <a:r>
              <a:rPr lang="en-US" dirty="0"/>
              <a:t>Understanding information about software artifacts is key to successful Agile software development projects; however, sharing information about artifacts is difficult to achieve amongst team members.</a:t>
            </a:r>
            <a:endParaRPr lang="en-IN" dirty="0"/>
          </a:p>
        </p:txBody>
      </p:sp>
      <p:pic>
        <p:nvPicPr>
          <p:cNvPr id="6" name="Picture 5">
            <a:extLst>
              <a:ext uri="{FF2B5EF4-FFF2-40B4-BE49-F238E27FC236}">
                <a16:creationId xmlns:a16="http://schemas.microsoft.com/office/drawing/2014/main" id="{B57D266D-02D6-4862-B24A-D07A0EBAFB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1822" y="4958499"/>
            <a:ext cx="4899335" cy="1762801"/>
          </a:xfrm>
          <a:prstGeom prst="rect">
            <a:avLst/>
          </a:prstGeom>
        </p:spPr>
      </p:pic>
    </p:spTree>
    <p:extLst>
      <p:ext uri="{BB962C8B-B14F-4D97-AF65-F5344CB8AC3E}">
        <p14:creationId xmlns:p14="http://schemas.microsoft.com/office/powerpoint/2010/main" val="3726391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EA22C-1882-4F39-8EAE-0ECB0C9871A1}"/>
              </a:ext>
            </a:extLst>
          </p:cNvPr>
          <p:cNvSpPr>
            <a:spLocks noGrp="1"/>
          </p:cNvSpPr>
          <p:nvPr>
            <p:ph type="ctrTitle"/>
          </p:nvPr>
        </p:nvSpPr>
        <p:spPr>
          <a:xfrm>
            <a:off x="2796602" y="1178350"/>
            <a:ext cx="8915399" cy="1461156"/>
          </a:xfrm>
        </p:spPr>
        <p:txBody>
          <a:bodyPr>
            <a:normAutofit fontScale="90000"/>
          </a:bodyPr>
          <a:lstStyle/>
          <a:p>
            <a:r>
              <a:rPr lang="en-IN" dirty="0"/>
              <a:t>How Visualization is useful for Knowledge management?</a:t>
            </a:r>
          </a:p>
        </p:txBody>
      </p:sp>
      <p:pic>
        <p:nvPicPr>
          <p:cNvPr id="4" name="Picture 3">
            <a:extLst>
              <a:ext uri="{FF2B5EF4-FFF2-40B4-BE49-F238E27FC236}">
                <a16:creationId xmlns:a16="http://schemas.microsoft.com/office/drawing/2014/main" id="{5F721135-FF10-4467-B8A8-AC135DB453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6640" y="3100829"/>
            <a:ext cx="8455842" cy="3314700"/>
          </a:xfrm>
          <a:prstGeom prst="rect">
            <a:avLst/>
          </a:prstGeom>
        </p:spPr>
      </p:pic>
    </p:spTree>
    <p:extLst>
      <p:ext uri="{BB962C8B-B14F-4D97-AF65-F5344CB8AC3E}">
        <p14:creationId xmlns:p14="http://schemas.microsoft.com/office/powerpoint/2010/main" val="3656529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26855-0843-4A94-8212-3B0A82AE5E71}"/>
              </a:ext>
            </a:extLst>
          </p:cNvPr>
          <p:cNvSpPr>
            <a:spLocks noGrp="1"/>
          </p:cNvSpPr>
          <p:nvPr>
            <p:ph type="ctrTitle"/>
          </p:nvPr>
        </p:nvSpPr>
        <p:spPr>
          <a:xfrm>
            <a:off x="1524000" y="1122363"/>
            <a:ext cx="9144000" cy="1196631"/>
          </a:xfrm>
        </p:spPr>
        <p:txBody>
          <a:bodyPr>
            <a:normAutofit/>
          </a:bodyPr>
          <a:lstStyle/>
          <a:p>
            <a:r>
              <a:rPr lang="en-IN" dirty="0"/>
              <a:t>Information Visualization</a:t>
            </a:r>
          </a:p>
        </p:txBody>
      </p:sp>
      <p:sp>
        <p:nvSpPr>
          <p:cNvPr id="3" name="Subtitle 2">
            <a:extLst>
              <a:ext uri="{FF2B5EF4-FFF2-40B4-BE49-F238E27FC236}">
                <a16:creationId xmlns:a16="http://schemas.microsoft.com/office/drawing/2014/main" id="{CA5B6867-7B5D-47C6-9DA8-43FC7760BF4D}"/>
              </a:ext>
            </a:extLst>
          </p:cNvPr>
          <p:cNvSpPr>
            <a:spLocks noGrp="1"/>
          </p:cNvSpPr>
          <p:nvPr>
            <p:ph type="subTitle" idx="1"/>
          </p:nvPr>
        </p:nvSpPr>
        <p:spPr>
          <a:xfrm>
            <a:off x="1348033" y="2441542"/>
            <a:ext cx="9319967" cy="2816258"/>
          </a:xfrm>
        </p:spPr>
        <p:txBody>
          <a:bodyPr/>
          <a:lstStyle/>
          <a:p>
            <a:pPr marL="342900" indent="-342900">
              <a:buFont typeface="Wingdings" panose="05000000000000000000" pitchFamily="2" charset="2"/>
              <a:buChar char="q"/>
            </a:pPr>
            <a:r>
              <a:rPr lang="en-US" sz="3200" dirty="0"/>
              <a:t>visualization techniques help Agile teams increase knowledge sharing and raise awareness about software artifacts amongst team members.</a:t>
            </a:r>
          </a:p>
          <a:p>
            <a:endParaRPr lang="en-IN" dirty="0"/>
          </a:p>
        </p:txBody>
      </p:sp>
      <p:pic>
        <p:nvPicPr>
          <p:cNvPr id="5" name="Picture 4">
            <a:extLst>
              <a:ext uri="{FF2B5EF4-FFF2-40B4-BE49-F238E27FC236}">
                <a16:creationId xmlns:a16="http://schemas.microsoft.com/office/drawing/2014/main" id="{5A76B18B-5265-41CF-84B4-67A8547E43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8059" y="4119513"/>
            <a:ext cx="5401558" cy="2526383"/>
          </a:xfrm>
          <a:prstGeom prst="rect">
            <a:avLst/>
          </a:prstGeom>
        </p:spPr>
      </p:pic>
    </p:spTree>
    <p:extLst>
      <p:ext uri="{BB962C8B-B14F-4D97-AF65-F5344CB8AC3E}">
        <p14:creationId xmlns:p14="http://schemas.microsoft.com/office/powerpoint/2010/main" val="2776325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8DCC3-5122-4E1F-9293-0EF863F20426}"/>
              </a:ext>
            </a:extLst>
          </p:cNvPr>
          <p:cNvSpPr>
            <a:spLocks noGrp="1"/>
          </p:cNvSpPr>
          <p:nvPr>
            <p:ph type="title"/>
          </p:nvPr>
        </p:nvSpPr>
        <p:spPr>
          <a:xfrm>
            <a:off x="2592925" y="169683"/>
            <a:ext cx="8911687" cy="777096"/>
          </a:xfrm>
        </p:spPr>
        <p:txBody>
          <a:bodyPr>
            <a:normAutofit/>
          </a:bodyPr>
          <a:lstStyle/>
          <a:p>
            <a:pPr algn="ctr"/>
            <a:r>
              <a:rPr lang="en-IN" dirty="0"/>
              <a:t>Our goal</a:t>
            </a:r>
          </a:p>
        </p:txBody>
      </p:sp>
      <p:sp>
        <p:nvSpPr>
          <p:cNvPr id="3" name="Content Placeholder 2">
            <a:extLst>
              <a:ext uri="{FF2B5EF4-FFF2-40B4-BE49-F238E27FC236}">
                <a16:creationId xmlns:a16="http://schemas.microsoft.com/office/drawing/2014/main" id="{F1D16B7C-3502-4AB8-A1D4-5460B366B92A}"/>
              </a:ext>
            </a:extLst>
          </p:cNvPr>
          <p:cNvSpPr>
            <a:spLocks noGrp="1"/>
          </p:cNvSpPr>
          <p:nvPr>
            <p:ph idx="1"/>
          </p:nvPr>
        </p:nvSpPr>
        <p:spPr>
          <a:xfrm>
            <a:off x="2589212" y="946779"/>
            <a:ext cx="8915400" cy="1942537"/>
          </a:xfrm>
        </p:spPr>
        <p:txBody>
          <a:bodyPr>
            <a:normAutofit/>
          </a:bodyPr>
          <a:lstStyle/>
          <a:p>
            <a:r>
              <a:rPr lang="en-US" sz="2800" dirty="0"/>
              <a:t>There are many information visualization techniques used to help address the difficulties of knowledge sharing, but it is not clear what is the most effective technique.</a:t>
            </a:r>
            <a:endParaRPr lang="en-IN" sz="2800" dirty="0"/>
          </a:p>
        </p:txBody>
      </p:sp>
      <p:pic>
        <p:nvPicPr>
          <p:cNvPr id="5" name="Picture 4">
            <a:extLst>
              <a:ext uri="{FF2B5EF4-FFF2-40B4-BE49-F238E27FC236}">
                <a16:creationId xmlns:a16="http://schemas.microsoft.com/office/drawing/2014/main" id="{21CF5910-3DB3-472D-90EA-5B76D0DBEF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8040" y="2889316"/>
            <a:ext cx="8676572" cy="3799001"/>
          </a:xfrm>
          <a:prstGeom prst="rect">
            <a:avLst/>
          </a:prstGeom>
        </p:spPr>
      </p:pic>
    </p:spTree>
    <p:extLst>
      <p:ext uri="{BB962C8B-B14F-4D97-AF65-F5344CB8AC3E}">
        <p14:creationId xmlns:p14="http://schemas.microsoft.com/office/powerpoint/2010/main" val="356176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FA47C-88D7-4F3F-BD62-C80A8734CB47}"/>
              </a:ext>
            </a:extLst>
          </p:cNvPr>
          <p:cNvSpPr>
            <a:spLocks noGrp="1"/>
          </p:cNvSpPr>
          <p:nvPr>
            <p:ph type="title"/>
          </p:nvPr>
        </p:nvSpPr>
        <p:spPr>
          <a:xfrm>
            <a:off x="838200" y="933253"/>
            <a:ext cx="10515600" cy="2941163"/>
          </a:xfrm>
        </p:spPr>
        <p:txBody>
          <a:bodyPr>
            <a:normAutofit fontScale="90000"/>
          </a:bodyPr>
          <a:lstStyle/>
          <a:p>
            <a:pPr algn="ctr"/>
            <a:r>
              <a:rPr lang="en-US" sz="4900" dirty="0"/>
              <a:t>Research Method</a:t>
            </a:r>
            <a:br>
              <a:rPr lang="en-US" dirty="0"/>
            </a:br>
            <a:br>
              <a:rPr lang="en-US" dirty="0"/>
            </a:br>
            <a:r>
              <a:rPr lang="en-US" sz="2700" dirty="0"/>
              <a:t>we would like to conduct surveys and interviews with Agile practitioners and compare the obtained results with systematic mapping study that we have performed to know the use of visualization techniques and tools.</a:t>
            </a:r>
            <a:endParaRPr lang="en-IN" sz="2700" dirty="0"/>
          </a:p>
        </p:txBody>
      </p:sp>
      <p:pic>
        <p:nvPicPr>
          <p:cNvPr id="4" name="Picture 3">
            <a:extLst>
              <a:ext uri="{FF2B5EF4-FFF2-40B4-BE49-F238E27FC236}">
                <a16:creationId xmlns:a16="http://schemas.microsoft.com/office/drawing/2014/main" id="{8838DE1B-850D-448C-8548-563BABAB03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3685" y="3874416"/>
            <a:ext cx="2762839" cy="2865748"/>
          </a:xfrm>
          <a:prstGeom prst="rect">
            <a:avLst/>
          </a:prstGeom>
        </p:spPr>
      </p:pic>
      <p:pic>
        <p:nvPicPr>
          <p:cNvPr id="6" name="Picture 5">
            <a:extLst>
              <a:ext uri="{FF2B5EF4-FFF2-40B4-BE49-F238E27FC236}">
                <a16:creationId xmlns:a16="http://schemas.microsoft.com/office/drawing/2014/main" id="{8F5156DC-CB37-4DEE-9DB9-D372BF474B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2939" y="3874416"/>
            <a:ext cx="3146343" cy="2865748"/>
          </a:xfrm>
          <a:prstGeom prst="rect">
            <a:avLst/>
          </a:prstGeom>
        </p:spPr>
      </p:pic>
      <p:pic>
        <p:nvPicPr>
          <p:cNvPr id="8" name="Picture 7">
            <a:extLst>
              <a:ext uri="{FF2B5EF4-FFF2-40B4-BE49-F238E27FC236}">
                <a16:creationId xmlns:a16="http://schemas.microsoft.com/office/drawing/2014/main" id="{BEFD4E56-E463-4AE3-A76B-9E241BE148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19794" y="3874416"/>
            <a:ext cx="3227109" cy="2865749"/>
          </a:xfrm>
          <a:prstGeom prst="rect">
            <a:avLst/>
          </a:prstGeom>
        </p:spPr>
      </p:pic>
    </p:spTree>
    <p:extLst>
      <p:ext uri="{BB962C8B-B14F-4D97-AF65-F5344CB8AC3E}">
        <p14:creationId xmlns:p14="http://schemas.microsoft.com/office/powerpoint/2010/main" val="3274336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4A8DE-65E7-468E-96E5-D9154A23B229}"/>
              </a:ext>
            </a:extLst>
          </p:cNvPr>
          <p:cNvSpPr>
            <a:spLocks noGrp="1"/>
          </p:cNvSpPr>
          <p:nvPr>
            <p:ph type="title"/>
          </p:nvPr>
        </p:nvSpPr>
        <p:spPr/>
        <p:txBody>
          <a:bodyPr/>
          <a:lstStyle/>
          <a:p>
            <a:br>
              <a:rPr lang="en-IN" dirty="0"/>
            </a:br>
            <a:r>
              <a:rPr lang="en-IN" dirty="0"/>
              <a:t>Phases</a:t>
            </a:r>
          </a:p>
        </p:txBody>
      </p:sp>
      <p:sp>
        <p:nvSpPr>
          <p:cNvPr id="3" name="Content Placeholder 2">
            <a:extLst>
              <a:ext uri="{FF2B5EF4-FFF2-40B4-BE49-F238E27FC236}">
                <a16:creationId xmlns:a16="http://schemas.microsoft.com/office/drawing/2014/main" id="{0E8A8020-8DBD-4C3B-AC45-CCF19E2A1456}"/>
              </a:ext>
            </a:extLst>
          </p:cNvPr>
          <p:cNvSpPr>
            <a:spLocks noGrp="1"/>
          </p:cNvSpPr>
          <p:nvPr>
            <p:ph idx="1"/>
          </p:nvPr>
        </p:nvSpPr>
        <p:spPr/>
        <p:txBody>
          <a:bodyPr>
            <a:normAutofit/>
          </a:bodyPr>
          <a:lstStyle/>
          <a:p>
            <a:r>
              <a:rPr lang="en-US" dirty="0"/>
              <a:t>The results of the systematic mapping show that Agile teams use visualization techniques for:</a:t>
            </a:r>
          </a:p>
          <a:p>
            <a:r>
              <a:rPr lang="en-US" dirty="0"/>
              <a:t> designing - In this phase, we represent the ideas diagrammatically for better understanding of what to do in project. </a:t>
            </a:r>
          </a:p>
          <a:p>
            <a:r>
              <a:rPr lang="en-US" dirty="0"/>
              <a:t>Developing - in this phase, the developers should have better understanding of designs to develop the required specifications and feedback for their development.</a:t>
            </a:r>
          </a:p>
          <a:p>
            <a:r>
              <a:rPr lang="en-US" dirty="0"/>
              <a:t>Communicating - In this phase, the co-ordination among the team members about the project is observed.</a:t>
            </a:r>
          </a:p>
          <a:p>
            <a:r>
              <a:rPr lang="en-US" dirty="0"/>
              <a:t>tracking progress - in this phase, they try to track the progress of the project.</a:t>
            </a:r>
            <a:endParaRPr lang="en-IN" dirty="0"/>
          </a:p>
        </p:txBody>
      </p:sp>
    </p:spTree>
    <p:extLst>
      <p:ext uri="{BB962C8B-B14F-4D97-AF65-F5344CB8AC3E}">
        <p14:creationId xmlns:p14="http://schemas.microsoft.com/office/powerpoint/2010/main" val="3902902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89E45-0F00-4631-A5C6-EECAF5B5E1A4}"/>
              </a:ext>
            </a:extLst>
          </p:cNvPr>
          <p:cNvSpPr>
            <a:spLocks noGrp="1"/>
          </p:cNvSpPr>
          <p:nvPr>
            <p:ph type="title"/>
          </p:nvPr>
        </p:nvSpPr>
        <p:spPr/>
        <p:txBody>
          <a:bodyPr>
            <a:normAutofit/>
          </a:bodyPr>
          <a:lstStyle/>
          <a:p>
            <a:pPr algn="ctr"/>
            <a:r>
              <a:rPr lang="en-IN" dirty="0"/>
              <a:t>Previously used Visualization tools &amp; techniques</a:t>
            </a:r>
          </a:p>
        </p:txBody>
      </p:sp>
      <p:sp>
        <p:nvSpPr>
          <p:cNvPr id="3" name="Content Placeholder 2">
            <a:extLst>
              <a:ext uri="{FF2B5EF4-FFF2-40B4-BE49-F238E27FC236}">
                <a16:creationId xmlns:a16="http://schemas.microsoft.com/office/drawing/2014/main" id="{81295431-69B0-4CCA-AF91-11114E009337}"/>
              </a:ext>
            </a:extLst>
          </p:cNvPr>
          <p:cNvSpPr>
            <a:spLocks noGrp="1"/>
          </p:cNvSpPr>
          <p:nvPr>
            <p:ph idx="1"/>
          </p:nvPr>
        </p:nvSpPr>
        <p:spPr/>
        <p:txBody>
          <a:bodyPr>
            <a:normAutofit/>
          </a:bodyPr>
          <a:lstStyle/>
          <a:p>
            <a:pPr algn="just"/>
            <a:r>
              <a:rPr lang="en-US" dirty="0"/>
              <a:t>Designing - most prolific techniques are low fidelity sketches (informal drawings that don’t follow a convention) and input diagrams (formal drawings that follow a convention)  </a:t>
            </a:r>
          </a:p>
          <a:p>
            <a:pPr algn="just"/>
            <a:r>
              <a:rPr lang="en-US" dirty="0"/>
              <a:t>Developing - SourceVis and codecity tools support visualizations to explore the structure and evolution of software. </a:t>
            </a:r>
          </a:p>
          <a:p>
            <a:pPr algn="just"/>
            <a:r>
              <a:rPr lang="en-US" dirty="0"/>
              <a:t>Communicating - FASTDash  and Awareness 2.0  are digital visualization tools that help increase awareness of the status of a project and the development process </a:t>
            </a:r>
          </a:p>
          <a:p>
            <a:pPr algn="just"/>
            <a:r>
              <a:rPr lang="en-US" dirty="0"/>
              <a:t>tracking progress – </a:t>
            </a:r>
            <a:r>
              <a:rPr lang="en-IN" dirty="0"/>
              <a:t>Kanban and trello tools with help of planning poker technique helps in tracking progress.</a:t>
            </a:r>
          </a:p>
          <a:p>
            <a:pPr marL="0" indent="0">
              <a:buNone/>
            </a:pPr>
            <a:endParaRPr lang="en-IN" dirty="0"/>
          </a:p>
        </p:txBody>
      </p:sp>
    </p:spTree>
    <p:extLst>
      <p:ext uri="{BB962C8B-B14F-4D97-AF65-F5344CB8AC3E}">
        <p14:creationId xmlns:p14="http://schemas.microsoft.com/office/powerpoint/2010/main" val="789605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3CE59-D1E0-4A98-A6FF-FC71DA6D705B}"/>
              </a:ext>
            </a:extLst>
          </p:cNvPr>
          <p:cNvSpPr>
            <a:spLocks noGrp="1"/>
          </p:cNvSpPr>
          <p:nvPr>
            <p:ph type="title"/>
          </p:nvPr>
        </p:nvSpPr>
        <p:spPr>
          <a:xfrm>
            <a:off x="838200" y="317992"/>
            <a:ext cx="10515600" cy="982908"/>
          </a:xfrm>
        </p:spPr>
        <p:txBody>
          <a:bodyPr>
            <a:normAutofit fontScale="90000"/>
          </a:bodyPr>
          <a:lstStyle/>
          <a:p>
            <a:pPr algn="ctr"/>
            <a:br>
              <a:rPr lang="en-IN" dirty="0"/>
            </a:br>
            <a:r>
              <a:rPr lang="en-IN" sz="6000" dirty="0"/>
              <a:t>Questions:</a:t>
            </a:r>
          </a:p>
        </p:txBody>
      </p:sp>
      <p:sp>
        <p:nvSpPr>
          <p:cNvPr id="3" name="Content Placeholder 2">
            <a:extLst>
              <a:ext uri="{FF2B5EF4-FFF2-40B4-BE49-F238E27FC236}">
                <a16:creationId xmlns:a16="http://schemas.microsoft.com/office/drawing/2014/main" id="{A07C60BC-E275-48BC-A38C-EDF1C207754B}"/>
              </a:ext>
            </a:extLst>
          </p:cNvPr>
          <p:cNvSpPr>
            <a:spLocks noGrp="1"/>
          </p:cNvSpPr>
          <p:nvPr>
            <p:ph idx="1"/>
          </p:nvPr>
        </p:nvSpPr>
        <p:spPr>
          <a:xfrm>
            <a:off x="2422688" y="1168924"/>
            <a:ext cx="8931111" cy="5371084"/>
          </a:xfrm>
        </p:spPr>
        <p:txBody>
          <a:bodyPr>
            <a:normAutofit/>
          </a:bodyPr>
          <a:lstStyle/>
          <a:p>
            <a:endParaRPr lang="en-US" dirty="0"/>
          </a:p>
          <a:p>
            <a:endParaRPr lang="en-US" dirty="0"/>
          </a:p>
          <a:p>
            <a:r>
              <a:rPr lang="en-US" dirty="0"/>
              <a:t>What information visualization techniques and tools are commonly used in Agile software development?</a:t>
            </a:r>
          </a:p>
          <a:p>
            <a:r>
              <a:rPr lang="en-US" dirty="0"/>
              <a:t>What information visualization techniques raise awareness of artifacts in Agile software development teams?</a:t>
            </a:r>
          </a:p>
          <a:p>
            <a:r>
              <a:rPr lang="en-US" dirty="0"/>
              <a:t>What are the benefits, one could acquire using Visualization approach in Knowledge management </a:t>
            </a:r>
          </a:p>
          <a:p>
            <a:r>
              <a:rPr lang="en-US" dirty="0"/>
              <a:t>What are the challenges that are overcame by Agile software development using visualization approach/techniques in Knowledge management </a:t>
            </a:r>
          </a:p>
          <a:p>
            <a:endParaRPr lang="en-US" dirty="0"/>
          </a:p>
          <a:p>
            <a:endParaRPr lang="en-IN" dirty="0"/>
          </a:p>
        </p:txBody>
      </p:sp>
      <p:pic>
        <p:nvPicPr>
          <p:cNvPr id="5" name="Picture 4">
            <a:extLst>
              <a:ext uri="{FF2B5EF4-FFF2-40B4-BE49-F238E27FC236}">
                <a16:creationId xmlns:a16="http://schemas.microsoft.com/office/drawing/2014/main" id="{954E6BF0-1F9E-478A-A4EB-647D11FF99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3544" y="4727222"/>
            <a:ext cx="4807670" cy="1923707"/>
          </a:xfrm>
          <a:prstGeom prst="rect">
            <a:avLst/>
          </a:prstGeom>
        </p:spPr>
      </p:pic>
    </p:spTree>
    <p:extLst>
      <p:ext uri="{BB962C8B-B14F-4D97-AF65-F5344CB8AC3E}">
        <p14:creationId xmlns:p14="http://schemas.microsoft.com/office/powerpoint/2010/main" val="47366836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93</TotalTime>
  <Words>314</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Wingdings</vt:lpstr>
      <vt:lpstr>Wingdings 3</vt:lpstr>
      <vt:lpstr>Wisp</vt:lpstr>
      <vt:lpstr>Information Visualization for Agile Software Development Teams</vt:lpstr>
      <vt:lpstr>Knowledge management</vt:lpstr>
      <vt:lpstr>How Visualization is useful for Knowledge management?</vt:lpstr>
      <vt:lpstr>Information Visualization</vt:lpstr>
      <vt:lpstr>Our goal</vt:lpstr>
      <vt:lpstr>Research Method  we would like to conduct surveys and interviews with Agile practitioners and compare the obtained results with systematic mapping study that we have performed to know the use of visualization techniques and tools.</vt:lpstr>
      <vt:lpstr> Phases</vt:lpstr>
      <vt:lpstr>Previously used Visualization tools &amp; techniques</vt:lpstr>
      <vt:lpstr> 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Visualization for Agile Software Development Teams</dc:title>
  <dc:creator>ANUSHA MOGILI</dc:creator>
  <cp:lastModifiedBy>ANUSHA MOGILI</cp:lastModifiedBy>
  <cp:revision>11</cp:revision>
  <dcterms:created xsi:type="dcterms:W3CDTF">2018-12-18T22:04:31Z</dcterms:created>
  <dcterms:modified xsi:type="dcterms:W3CDTF">2018-12-18T23:44:04Z</dcterms:modified>
</cp:coreProperties>
</file>