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20" r:id="rId3"/>
    <p:sldId id="432" r:id="rId4"/>
    <p:sldId id="433" r:id="rId5"/>
    <p:sldId id="421" r:id="rId6"/>
    <p:sldId id="441" r:id="rId7"/>
    <p:sldId id="442" r:id="rId8"/>
    <p:sldId id="443" r:id="rId9"/>
    <p:sldId id="437" r:id="rId10"/>
    <p:sldId id="444" r:id="rId11"/>
    <p:sldId id="445" r:id="rId12"/>
    <p:sldId id="438" r:id="rId13"/>
    <p:sldId id="446" r:id="rId14"/>
    <p:sldId id="440" r:id="rId15"/>
    <p:sldId id="447" r:id="rId16"/>
    <p:sldId id="448" r:id="rId17"/>
    <p:sldId id="449" r:id="rId18"/>
    <p:sldId id="435" r:id="rId19"/>
    <p:sldId id="41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 autoAdjust="0"/>
    <p:restoredTop sz="94660"/>
  </p:normalViewPr>
  <p:slideViewPr>
    <p:cSldViewPr>
      <p:cViewPr varScale="1">
        <p:scale>
          <a:sx n="64" d="100"/>
          <a:sy n="64" d="100"/>
        </p:scale>
        <p:origin x="135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avrilcoghlan/pairwise-sequence-alignment" TargetMode="External"/><Relationship Id="rId7" Type="http://schemas.openxmlformats.org/officeDocument/2006/relationships/hyperlink" Target="http://h2oworld.h2o.ai/resources.html" TargetMode="External"/><Relationship Id="rId2" Type="http://schemas.openxmlformats.org/officeDocument/2006/relationships/hyperlink" Target="http://learn.h2o.ai/content/WhatIsH2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cbi.nlm.nih.gov/pubmed/25350499" TargetMode="External"/><Relationship Id="rId5" Type="http://schemas.openxmlformats.org/officeDocument/2006/relationships/hyperlink" Target="http://www.h2o.ai/product/recommended-systems-for-h2o/" TargetMode="External"/><Relationship Id="rId4" Type="http://schemas.openxmlformats.org/officeDocument/2006/relationships/hyperlink" Target="http://www.h2o.ai/produc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q4orm8zFDQ" TargetMode="External"/><Relationship Id="rId2" Type="http://schemas.openxmlformats.org/officeDocument/2006/relationships/hyperlink" Target="https://www.youtube.com/watch?v=v2yGoV2HDT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dirty="0"/>
              <a:t> Machine Learning with H2O.ai</a:t>
            </a:r>
            <a:br>
              <a:rPr lang="en-US" altLang="en-US" sz="3200" b="1" dirty="0"/>
            </a:b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Mohan, Anushadevi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@Anushadevi Mohan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766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4648200"/>
            <a:ext cx="4949825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CSCI E-63 Big Data Analytics</a:t>
            </a:r>
          </a:p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2016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Prof.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@Anushadevi Mohan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5520D-11A7-44C7-A268-AAA329E6ED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9" y="1371600"/>
            <a:ext cx="4307681" cy="2971800"/>
          </a:xfrm>
          <a:prstGeom prst="rect">
            <a:avLst/>
          </a:prstGeom>
        </p:spPr>
      </p:pic>
      <p:pic>
        <p:nvPicPr>
          <p:cNvPr id="6146" name="Picture 2" descr="https://lh3.googleusercontent.com/i5xbslAO9GBOoHSmMYy0UIebU5MdNQ1bdgVOJhK14mB-w2WOBp5_0UiOkWN6nBJV-Feu7Y38gFAvlE-HjDuqWuPzXi6JK3gzbNgbXXOdM5djRVm04EQsreaFZ9R4QwHm6Dqwt9qx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1" r="67521" b="61905"/>
          <a:stretch/>
        </p:blipFill>
        <p:spPr bwMode="auto">
          <a:xfrm>
            <a:off x="264319" y="4572000"/>
            <a:ext cx="358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524000"/>
            <a:ext cx="4479316" cy="1752601"/>
          </a:xfrm>
          <a:prstGeom prst="rect">
            <a:avLst/>
          </a:prstGeom>
        </p:spPr>
      </p:pic>
      <p:pic>
        <p:nvPicPr>
          <p:cNvPr id="6148" name="Picture 4" descr="https://lh3.googleusercontent.com/pXl4TnFccnXM5rA-2FJrc1fkcn_LsSr6UyXILQPIx6-bh8bgOCtw2ZcDntooAOKWqCYSnvhV-o582zwq3LN8AhE0e7hkIR8iMjCRhc560t88NCTr3q9zvE6NcgYwIMVDo74r9hq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94" r="52136" b="26779"/>
          <a:stretch/>
        </p:blipFill>
        <p:spPr bwMode="auto">
          <a:xfrm>
            <a:off x="5090016" y="4343400"/>
            <a:ext cx="4058697" cy="217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304800"/>
            <a:ext cx="739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H2O on python (gradient boosting and logistic regression classifier)</a:t>
            </a:r>
          </a:p>
        </p:txBody>
      </p:sp>
    </p:spTree>
    <p:extLst>
      <p:ext uri="{BB962C8B-B14F-4D97-AF65-F5344CB8AC3E}">
        <p14:creationId xmlns:p14="http://schemas.microsoft.com/office/powerpoint/2010/main" val="225264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Anushadevi Mohan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5520D-11A7-44C7-A268-AAA329E6ED9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8276"/>
            <a:ext cx="4114800" cy="3856954"/>
          </a:xfrm>
          <a:prstGeom prst="rect">
            <a:avLst/>
          </a:prstGeom>
        </p:spPr>
      </p:pic>
      <p:pic>
        <p:nvPicPr>
          <p:cNvPr id="6" name="Picture 2" descr="https://lh4.googleusercontent.com/xXruae3O6xwvklnDd8UiGNPL7uNlD2LIemAWPNsb3UeqkDABjGGE3Mn_ktUII7itBclcoDy72yl_F_un8Ujy1WSYE_Fo1RriREQaYB0fkRVJOVuaLmOylmNZeSRxDBosOHWFn_w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1" r="67521" b="60816"/>
          <a:stretch/>
        </p:blipFill>
        <p:spPr bwMode="auto">
          <a:xfrm>
            <a:off x="504374" y="4908550"/>
            <a:ext cx="2619826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780070"/>
            <a:ext cx="4292196" cy="4128480"/>
          </a:xfrm>
          <a:prstGeom prst="rect">
            <a:avLst/>
          </a:prstGeom>
        </p:spPr>
      </p:pic>
      <p:pic>
        <p:nvPicPr>
          <p:cNvPr id="8" name="Picture 4" descr="https://lh4.googleusercontent.com/MhSfIHxtAz7u5TDQ0LOhIH_emxxQ5EDzXUzCEy7-bl44LKNFfPXa44U1XDi9gIZ2RRwYLtHEb4IPOe52GuWAfQY2FMpZ6geCntq7cgZdmFPfHJLe34sdn_FjD3Gtdyvqv5uyzTQ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4" r="69114" b="31169"/>
          <a:stretch/>
        </p:blipFill>
        <p:spPr bwMode="auto">
          <a:xfrm>
            <a:off x="4876800" y="4889990"/>
            <a:ext cx="2667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400" y="304800"/>
            <a:ext cx="739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H2O on python (Random Forest and Deep Learning classifier)</a:t>
            </a:r>
          </a:p>
        </p:txBody>
      </p:sp>
    </p:spTree>
    <p:extLst>
      <p:ext uri="{BB962C8B-B14F-4D97-AF65-F5344CB8AC3E}">
        <p14:creationId xmlns:p14="http://schemas.microsoft.com/office/powerpoint/2010/main" val="399008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Anushadevi Mohan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0650"/>
            <a:ext cx="8229600" cy="715963"/>
          </a:xfrm>
        </p:spPr>
        <p:txBody>
          <a:bodyPr/>
          <a:lstStyle/>
          <a:p>
            <a:r>
              <a:rPr lang="en-US" dirty="0"/>
              <a:t>H2O on R (Ensemble)</a:t>
            </a:r>
          </a:p>
        </p:txBody>
      </p:sp>
      <p:pic>
        <p:nvPicPr>
          <p:cNvPr id="5122" name="Picture 2" descr="https://lh6.googleusercontent.com/EFyh7wmgRlVx0cjwvyZMj4UVIm-oYDhDynXq41piD2f5blzeCXtaB1aUmeActN-mZW0bTOjEffrdqTo59YEkET9w4GUoufomRQZQZwAo7vLURi_Gz4Gt9fHDrIbChR5Pri3pkhwQ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23" r="19163"/>
          <a:stretch/>
        </p:blipFill>
        <p:spPr bwMode="auto">
          <a:xfrm>
            <a:off x="3597209" y="2210192"/>
            <a:ext cx="44196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34" y="942974"/>
            <a:ext cx="6686550" cy="1304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17" y="5107772"/>
            <a:ext cx="65055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4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@Anushadevi Mohan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5520D-11A7-44C7-A268-AAA329E6ED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08" y="1371600"/>
            <a:ext cx="1809750" cy="81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1524000"/>
            <a:ext cx="443865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359150"/>
            <a:ext cx="3533775" cy="1971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429000"/>
            <a:ext cx="3781425" cy="1285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5412" y="3055301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6096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H2O Ensemble</a:t>
            </a:r>
          </a:p>
        </p:txBody>
      </p:sp>
    </p:spTree>
    <p:extLst>
      <p:ext uri="{BB962C8B-B14F-4D97-AF65-F5344CB8AC3E}">
        <p14:creationId xmlns:p14="http://schemas.microsoft.com/office/powerpoint/2010/main" val="47612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@Anushadevi Mohan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0650"/>
            <a:ext cx="8229600" cy="715963"/>
          </a:xfrm>
        </p:spPr>
        <p:txBody>
          <a:bodyPr/>
          <a:lstStyle/>
          <a:p>
            <a:r>
              <a:rPr lang="en-US" dirty="0" err="1"/>
              <a:t>Pysparkling</a:t>
            </a:r>
            <a:r>
              <a:rPr lang="en-US" dirty="0"/>
              <a:t> H2O</a:t>
            </a:r>
          </a:p>
        </p:txBody>
      </p:sp>
      <p:pic>
        <p:nvPicPr>
          <p:cNvPr id="9222" name="Picture 6" descr="https://lh4.googleusercontent.com/V8GiDxEzL5Zd2yI91rRPsKyabUUmOOMv2NIy4v42sQ-R_Z4Ojd1L79NhNjsxE19kzKq3FHtd-Or5_lI3KO9708hrtSTcB-wJ6RI55cAHrczj3hU5Hmb3jwfn_o1m3hUath9CmZc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263" y="1102142"/>
            <a:ext cx="5069073" cy="506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38400"/>
            <a:ext cx="4621169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2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@Anushadevi Mohan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5520D-11A7-44C7-A268-AAA329E6ED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953547"/>
            <a:ext cx="6943725" cy="52482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431276" y="83056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hlink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hlink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hlink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hlink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hlink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hlink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hlink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hlink"/>
                </a:solidFill>
                <a:latin typeface="Calibri" pitchFamily="34" charset="0"/>
              </a:defRPr>
            </a:lvl9pPr>
          </a:lstStyle>
          <a:p>
            <a:r>
              <a:rPr lang="en-US"/>
              <a:t>Pysparkling H2O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3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@Anushadevi Mohan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5520D-11A7-44C7-A268-AAA329E6ED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20650"/>
            <a:ext cx="8229600" cy="71596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18" y="1066800"/>
            <a:ext cx="5945363" cy="2205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35" y="3695010"/>
            <a:ext cx="5945363" cy="220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1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Pros</a:t>
            </a:r>
            <a:endParaRPr lang="en-US" dirty="0"/>
          </a:p>
          <a:p>
            <a:r>
              <a:rPr lang="en-US" dirty="0"/>
              <a:t>H2O Flow is a very efficient tool and can allow for fast iteration cycle. </a:t>
            </a:r>
          </a:p>
          <a:p>
            <a:pPr lvl="0"/>
            <a:r>
              <a:rPr lang="en-US" dirty="0"/>
              <a:t>The software did not crash for the most part except for errors from the input side. The software seems to reliable &amp; mature</a:t>
            </a:r>
          </a:p>
          <a:p>
            <a:pPr lvl="0"/>
            <a:r>
              <a:rPr lang="en-US" dirty="0"/>
              <a:t>With so many different APIs it is very easy to integrate H2O with things I already know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Cons:</a:t>
            </a:r>
            <a:endParaRPr lang="en-US" dirty="0"/>
          </a:p>
          <a:p>
            <a:r>
              <a:rPr lang="en-US" dirty="0"/>
              <a:t> H2O has too much documentation available on the web and it seems some of them is based on old versions of H20 and it can get too confusing.</a:t>
            </a:r>
          </a:p>
          <a:p>
            <a:r>
              <a:rPr lang="en-US" dirty="0"/>
              <a:t> H2O did could use more functions which can help building cross-validation of ensemble modeling easy</a:t>
            </a:r>
          </a:p>
          <a:p>
            <a:r>
              <a:rPr lang="en-US" dirty="0"/>
              <a:t> The SVM light parser which came with software was not able to  parse the file correctly. So, there is definitely room for improvement in the supported features list.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@Anushadevi Mohan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6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http://learn.h2o.ai/content/WhatIsH2O.html</a:t>
            </a:r>
            <a:endParaRPr lang="en-US" dirty="0"/>
          </a:p>
          <a:p>
            <a:r>
              <a:rPr lang="en-US" dirty="0">
                <a:hlinkClick r:id="rId3"/>
              </a:rPr>
              <a:t>http://www.slideshare.net/avrilcoghlan/pairwise-sequence-alignment</a:t>
            </a:r>
            <a:endParaRPr lang="en-US" dirty="0"/>
          </a:p>
          <a:p>
            <a:r>
              <a:rPr lang="en-US" dirty="0">
                <a:hlinkClick r:id="rId4"/>
              </a:rPr>
              <a:t>http://www.h2o.ai/product</a:t>
            </a:r>
            <a:endParaRPr lang="en-US" dirty="0"/>
          </a:p>
          <a:p>
            <a:r>
              <a:rPr lang="en-US" dirty="0">
                <a:hlinkClick r:id="rId5"/>
              </a:rPr>
              <a:t>http://www.h2o.ai/product/recommended-systems-for-h2o/</a:t>
            </a:r>
            <a:endParaRPr lang="en-US" dirty="0"/>
          </a:p>
          <a:p>
            <a:r>
              <a:rPr lang="en-US" dirty="0">
                <a:hlinkClick r:id="rId6"/>
              </a:rPr>
              <a:t>http://www.ncbi.nlm.nih.gov/pubmed/25350499</a:t>
            </a:r>
            <a:endParaRPr lang="en-US" dirty="0"/>
          </a:p>
          <a:p>
            <a:r>
              <a:rPr lang="en-US" dirty="0">
                <a:hlinkClick r:id="rId7"/>
              </a:rPr>
              <a:t>http://h2oworld.h2o.ai/resources.html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@Anushadevi Mohan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URLs, Last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118172"/>
            <a:ext cx="8229600" cy="5334000"/>
          </a:xfrm>
        </p:spPr>
        <p:txBody>
          <a:bodyPr/>
          <a:lstStyle/>
          <a:p>
            <a:r>
              <a:rPr lang="en-US" dirty="0"/>
              <a:t>Two minute (short): </a:t>
            </a:r>
            <a:r>
              <a:rPr lang="en-US" dirty="0">
                <a:hlinkClick r:id="rId2"/>
              </a:rPr>
              <a:t>https://www.youtube.com/watch?v=v2yGoV2HDTc</a:t>
            </a:r>
            <a:endParaRPr lang="en-US" dirty="0"/>
          </a:p>
          <a:p>
            <a:r>
              <a:rPr lang="en-US" dirty="0"/>
              <a:t>15 minutes (long): </a:t>
            </a:r>
            <a:r>
              <a:rPr lang="en-US" dirty="0">
                <a:hlinkClick r:id="rId3"/>
              </a:rPr>
              <a:t>https://www.youtube.com/watch?v=-q4orm8zFDQ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6961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@Anushadevi Mohan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399"/>
            <a:ext cx="8229600" cy="5105401"/>
          </a:xfrm>
        </p:spPr>
        <p:txBody>
          <a:bodyPr/>
          <a:lstStyle/>
          <a:p>
            <a:r>
              <a:rPr lang="en-US" dirty="0"/>
              <a:t>H2O is fast, scalable, open-source machine learning application that includes APIs for Python, R, Java, Scala etc. and a built-in web GUI</a:t>
            </a:r>
          </a:p>
          <a:p>
            <a:r>
              <a:rPr lang="en-US" dirty="0"/>
              <a:t>H2O can process very large datasets in memory using in-memory compression techniques</a:t>
            </a:r>
          </a:p>
          <a:p>
            <a:r>
              <a:rPr lang="en-US" dirty="0"/>
              <a:t>Offers most common machine learning algorithms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b="1" dirty="0"/>
              <a:t>Supervised Learning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prstClr val="black"/>
                </a:solidFill>
              </a:rPr>
              <a:t>Generalized Linear modeling (Linear Regression, Logistic Regression)</a:t>
            </a:r>
          </a:p>
          <a:p>
            <a:pPr marL="0" indent="0">
              <a:buNone/>
            </a:pPr>
            <a:r>
              <a:rPr lang="en-US" dirty="0"/>
              <a:t>	Ensembles (Random Forest, Gradient Boosting Machine)</a:t>
            </a:r>
          </a:p>
          <a:p>
            <a:pPr marL="0" indent="0">
              <a:buNone/>
            </a:pPr>
            <a:r>
              <a:rPr lang="en-US" dirty="0"/>
              <a:t>	Deep Neural Networks (Deep Learning)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b="1" dirty="0"/>
              <a:t>Unsupervised Learning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K-means clustering, PCA, Generalized low rank models</a:t>
            </a:r>
            <a:endParaRPr lang="en-US" b="1" dirty="0"/>
          </a:p>
          <a:p>
            <a:r>
              <a:rPr lang="en-US" dirty="0"/>
              <a:t>Has built-in integration tools for platforms like HDFS, Amazon S3, SQL and NoSQL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@Anushadevi Mohan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 following different ways of using H2O.ai for Machine learning</a:t>
            </a:r>
          </a:p>
          <a:p>
            <a:pPr lvl="1"/>
            <a:r>
              <a:rPr lang="en-US" dirty="0"/>
              <a:t>H2O directly from Python</a:t>
            </a:r>
          </a:p>
          <a:p>
            <a:pPr lvl="1"/>
            <a:r>
              <a:rPr lang="en-US" dirty="0"/>
              <a:t>H2O directly from R</a:t>
            </a:r>
          </a:p>
          <a:p>
            <a:pPr lvl="1"/>
            <a:r>
              <a:rPr lang="en-US" dirty="0" err="1"/>
              <a:t>PySparkling</a:t>
            </a:r>
            <a:r>
              <a:rPr lang="en-US" dirty="0"/>
              <a:t> from local standalone Spark cluster</a:t>
            </a:r>
          </a:p>
          <a:p>
            <a:pPr lvl="1"/>
            <a:r>
              <a:rPr lang="en-US" dirty="0"/>
              <a:t>H2O Flow on Desktop mode</a:t>
            </a:r>
          </a:p>
          <a:p>
            <a:r>
              <a:rPr lang="en-US" dirty="0"/>
              <a:t>Demonstrate the use of following H2O algorithms on a lesser known Benchmark dataset used by academics and compare the performance metrics</a:t>
            </a:r>
          </a:p>
          <a:p>
            <a:pPr lvl="1"/>
            <a:r>
              <a:rPr lang="en-US" dirty="0"/>
              <a:t>Deep Learning</a:t>
            </a:r>
          </a:p>
          <a:p>
            <a:pPr lvl="1"/>
            <a:r>
              <a:rPr lang="en-US" dirty="0"/>
              <a:t>Gradient Boosting Machine</a:t>
            </a:r>
          </a:p>
          <a:p>
            <a:pPr lvl="1"/>
            <a:r>
              <a:rPr lang="en-US" dirty="0"/>
              <a:t>Generalized Linear Model</a:t>
            </a:r>
          </a:p>
          <a:p>
            <a:pPr lvl="1"/>
            <a:r>
              <a:rPr lang="en-US" dirty="0"/>
              <a:t>Distributed Random Forest</a:t>
            </a:r>
          </a:p>
          <a:p>
            <a:pPr lvl="1"/>
            <a:r>
              <a:rPr lang="en-US" dirty="0"/>
              <a:t>Ensembles stacking using 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@Anushadevi Mohan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7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FoldPro</a:t>
            </a:r>
            <a:r>
              <a:rPr lang="en-US" dirty="0"/>
              <a:t> 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60304"/>
            <a:ext cx="8077200" cy="4781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Binary classification problem of predicting whether or not the unknown fold of a target protein (query) is similar to an already known template protein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9400" y="6342062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@Anushadevi Mohan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065837"/>
            <a:ext cx="2133600" cy="365125"/>
          </a:xfrm>
        </p:spPr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99338" y="1940373"/>
            <a:ext cx="7801417" cy="1124691"/>
            <a:chOff x="712608" y="2237955"/>
            <a:chExt cx="7801417" cy="112469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67738"/>
            <a:stretch/>
          </p:blipFill>
          <p:spPr>
            <a:xfrm>
              <a:off x="1427425" y="2237955"/>
              <a:ext cx="7086600" cy="112469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12608" y="2272597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Template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9105" y="2877107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Template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2672" y="3044401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Query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608" y="2453486"/>
              <a:ext cx="838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Query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314155" y="3025258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Pairwise similarity between template and query protein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443482" y="3516469"/>
            <a:ext cx="5795518" cy="2034214"/>
            <a:chOff x="1443482" y="2590800"/>
            <a:chExt cx="6100318" cy="2959883"/>
          </a:xfrm>
        </p:grpSpPr>
        <p:sp>
          <p:nvSpPr>
            <p:cNvPr id="24" name="TextBox 23"/>
            <p:cNvSpPr txBox="1"/>
            <p:nvPr/>
          </p:nvSpPr>
          <p:spPr>
            <a:xfrm>
              <a:off x="3886200" y="2590800"/>
              <a:ext cx="3657600" cy="492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Level 1: </a:t>
              </a:r>
              <a:r>
                <a:rPr lang="en-US" sz="1400" dirty="0">
                  <a:solidFill>
                    <a:srgbClr val="FF0000"/>
                  </a:solidFill>
                </a:rPr>
                <a:t>Family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3183119" y="2786464"/>
              <a:ext cx="424206" cy="26670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43482" y="3251318"/>
              <a:ext cx="18331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Decrease in sequence identity between template and query protein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86200" y="3570431"/>
              <a:ext cx="3657600" cy="44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Level 2: Superfamily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86200" y="4653364"/>
              <a:ext cx="3657600" cy="44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Level 3: Fold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63419" y="2936032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Template and query proteins belong to the same family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63419" y="3962181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Template and query proteins belong to the  superfamily level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70489" y="5027463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Template and query proteins belong to the  hardest fold level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55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@Anushadevi Mohan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2075"/>
            <a:ext cx="8229600" cy="715963"/>
          </a:xfrm>
        </p:spPr>
        <p:txBody>
          <a:bodyPr>
            <a:normAutofit/>
          </a:bodyPr>
          <a:lstStyle/>
          <a:p>
            <a:r>
              <a:rPr lang="en-US" sz="2800" dirty="0"/>
              <a:t>H2O Architecture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l="1" t="66298" r="-1267"/>
          <a:stretch/>
        </p:blipFill>
        <p:spPr bwMode="auto">
          <a:xfrm>
            <a:off x="911207" y="711836"/>
            <a:ext cx="7024641" cy="80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2" y="1557839"/>
            <a:ext cx="5487135" cy="45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2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@Anushadevi Mohan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0650"/>
            <a:ext cx="8229600" cy="715963"/>
          </a:xfrm>
        </p:spPr>
        <p:txBody>
          <a:bodyPr/>
          <a:lstStyle/>
          <a:p>
            <a:r>
              <a:rPr lang="en-US" dirty="0"/>
              <a:t>H2O Flow</a:t>
            </a:r>
          </a:p>
        </p:txBody>
      </p:sp>
      <p:pic>
        <p:nvPicPr>
          <p:cNvPr id="1034" name="Picture 10" descr="https://lh5.googleusercontent.com/5AHiryBdgmQdzFadFzfkGxZAqT2rJyoK3VFmy04D_XQYGGw7OjuFpWff2loEoCyiccL9C0SBEKiXa5W7hsBIABRlT9GDNoQ5t_HquPd2UT8NOJ_H1rXLQT7zFIc0xBYbUUdBYpI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85800"/>
            <a:ext cx="5493752" cy="187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4.googleusercontent.com/TW4QjrGcU2mFUcgEzVbCzHK3FQQ8KVffpVOlTs5evRNtoZ2Mh1bnAhvz_L5KAsdvgR6EJRR505EaapQTPnDTjbvsTZcIzMnrNkNypQPTBfs8oMOauLW14xX5YoZexX6IfbIOcaG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553" y="2429135"/>
            <a:ext cx="4749800" cy="39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93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Evaluation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@Anushadevi Mohan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5520D-11A7-44C7-A268-AAA329E6ED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050" name="Picture 2" descr="https://lh6.googleusercontent.com/-QSU6ERa3IRqmx8lzQ0UFez1hLZBR9FFcxPJsb7dvsaTDBC-7u8bYYEBdqQH8Fq0bFxiEZ2-77IFmKxSh_cRN6uUGbCHBmGyjM7_VFcj7llVTd16LpBhrFtUU4YtcoY9CwibH7Q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6473"/>
            <a:ext cx="8229600" cy="472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1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 Anushadevi Mohan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120650"/>
            <a:ext cx="8229600" cy="715963"/>
          </a:xfrm>
        </p:spPr>
        <p:txBody>
          <a:bodyPr/>
          <a:lstStyle/>
          <a:p>
            <a:r>
              <a:rPr lang="en-US" dirty="0"/>
              <a:t>H2O Flow – Feature </a:t>
            </a:r>
            <a:r>
              <a:rPr lang="en-US" dirty="0" err="1"/>
              <a:t>Importances</a:t>
            </a:r>
            <a:endParaRPr lang="en-US" dirty="0"/>
          </a:p>
        </p:txBody>
      </p:sp>
      <p:pic>
        <p:nvPicPr>
          <p:cNvPr id="3076" name="Picture 4" descr="https://lh6.googleusercontent.com/H5A5o4o1Fhwfz1LYCUOcXxp7X_8ZXqMYk9sJN-sA5rDnnKlQN1IdiXzOwQC0H5Gn3gGyA6JjNDbecP-UMzN3M8Um4UULj9_t6jnFMw-OQQ-8qHY7CSM0u-RauQOgMWNpdiuHdR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315200" cy="476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3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@Anushadevi Mohan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20650"/>
            <a:ext cx="8229600" cy="715963"/>
          </a:xfrm>
        </p:spPr>
        <p:txBody>
          <a:bodyPr/>
          <a:lstStyle/>
          <a:p>
            <a:r>
              <a:rPr lang="en-US" dirty="0"/>
              <a:t>H2O on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881063"/>
            <a:ext cx="8229600" cy="5334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92" y="3026221"/>
            <a:ext cx="6988404" cy="3443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81063"/>
            <a:ext cx="3505200" cy="2145158"/>
          </a:xfrm>
          <a:prstGeom prst="rect">
            <a:avLst/>
          </a:prstGeom>
        </p:spPr>
      </p:pic>
      <p:pic>
        <p:nvPicPr>
          <p:cNvPr id="4098" name="Picture 2" descr="https://lh6.googleusercontent.com/WeWGNJXS0UPyEKRGdHg7s97HEHPnM0cTZGvQt_3QLu-8R7UkMiM3Ugy5CB6Co5rVwhmpuw6twN2dMTovGQGX52WQFBSHm_hR3OS2uWhj2ArXXm19HzRci-dtIsv_JqpvPxxm8do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75" r="10949"/>
          <a:stretch/>
        </p:blipFill>
        <p:spPr bwMode="auto">
          <a:xfrm>
            <a:off x="4419600" y="1348229"/>
            <a:ext cx="4648200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00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10831</TotalTime>
  <Words>537</Words>
  <Application>Microsoft Office PowerPoint</Application>
  <PresentationFormat>On-screen Show (4:3)</PresentationFormat>
  <Paragraphs>131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 Final Project  Machine Learning with H2O.ai  </vt:lpstr>
      <vt:lpstr>Introduction</vt:lpstr>
      <vt:lpstr>Problem Statements</vt:lpstr>
      <vt:lpstr>FoldPro Dataset </vt:lpstr>
      <vt:lpstr>H2O Architecture</vt:lpstr>
      <vt:lpstr>H2O Flow</vt:lpstr>
      <vt:lpstr>Model Performance Evaluation</vt:lpstr>
      <vt:lpstr>H2O Flow – Feature Importances</vt:lpstr>
      <vt:lpstr>H2O on python</vt:lpstr>
      <vt:lpstr>PowerPoint Presentation</vt:lpstr>
      <vt:lpstr>PowerPoint Presentation</vt:lpstr>
      <vt:lpstr>H2O on R (Ensemble)</vt:lpstr>
      <vt:lpstr>PowerPoint Presentation</vt:lpstr>
      <vt:lpstr>Pysparkling H2O</vt:lpstr>
      <vt:lpstr>PowerPoint Presentation</vt:lpstr>
      <vt:lpstr>Results</vt:lpstr>
      <vt:lpstr>Pros and Cons</vt:lpstr>
      <vt:lpstr>Sources</vt:lpstr>
      <vt:lpstr>YouTube URLs, 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Anushadevi Mohan</cp:lastModifiedBy>
  <cp:revision>929</cp:revision>
  <cp:lastPrinted>2012-11-30T20:59:45Z</cp:lastPrinted>
  <dcterms:created xsi:type="dcterms:W3CDTF">2006-08-16T00:00:00Z</dcterms:created>
  <dcterms:modified xsi:type="dcterms:W3CDTF">2016-05-11T17:46:39Z</dcterms:modified>
</cp:coreProperties>
</file>